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68" r:id="rId10"/>
    <p:sldMasterId id="2147483780" r:id="rId11"/>
    <p:sldMasterId id="2147483792" r:id="rId12"/>
    <p:sldMasterId id="2147483804" r:id="rId13"/>
  </p:sldMasterIdLst>
  <p:sldIdLst>
    <p:sldId id="257" r:id="rId14"/>
    <p:sldId id="300" r:id="rId15"/>
    <p:sldId id="301" r:id="rId16"/>
    <p:sldId id="302" r:id="rId17"/>
    <p:sldId id="303" r:id="rId18"/>
    <p:sldId id="304" r:id="rId19"/>
    <p:sldId id="305" r:id="rId20"/>
    <p:sldId id="298" r:id="rId21"/>
    <p:sldId id="299" r:id="rId22"/>
    <p:sldId id="280" r:id="rId23"/>
    <p:sldId id="321" r:id="rId24"/>
    <p:sldId id="322" r:id="rId25"/>
    <p:sldId id="306" r:id="rId26"/>
    <p:sldId id="307" r:id="rId27"/>
    <p:sldId id="308" r:id="rId28"/>
    <p:sldId id="309" r:id="rId29"/>
    <p:sldId id="310" r:id="rId30"/>
    <p:sldId id="325" r:id="rId31"/>
    <p:sldId id="311" r:id="rId32"/>
    <p:sldId id="312" r:id="rId33"/>
    <p:sldId id="326" r:id="rId34"/>
    <p:sldId id="313" r:id="rId35"/>
    <p:sldId id="315" r:id="rId36"/>
    <p:sldId id="327" r:id="rId37"/>
    <p:sldId id="316" r:id="rId38"/>
    <p:sldId id="317" r:id="rId39"/>
    <p:sldId id="318" r:id="rId40"/>
    <p:sldId id="319" r:id="rId41"/>
    <p:sldId id="328" r:id="rId42"/>
    <p:sldId id="281" r:id="rId43"/>
    <p:sldId id="296" r:id="rId44"/>
    <p:sldId id="285" r:id="rId45"/>
    <p:sldId id="288" r:id="rId46"/>
    <p:sldId id="289" r:id="rId47"/>
    <p:sldId id="290" r:id="rId48"/>
    <p:sldId id="293" r:id="rId49"/>
    <p:sldId id="294" r:id="rId50"/>
    <p:sldId id="256" r:id="rId51"/>
    <p:sldId id="323" r:id="rId52"/>
    <p:sldId id="324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60" autoAdjust="0"/>
  </p:normalViewPr>
  <p:slideViewPr>
    <p:cSldViewPr snapToGrid="0">
      <p:cViewPr varScale="1">
        <p:scale>
          <a:sx n="110" d="100"/>
          <a:sy n="110" d="100"/>
        </p:scale>
        <p:origin x="6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022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955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97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203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058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281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25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043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42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684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005588-0461-4639-9E0B-19F53C911F2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87047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8704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4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5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3547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34F9-66E7-46BD-856D-75DACE4672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71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63F3-9D30-4C9A-BAD9-011BA1A6FF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765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0EA2-44F9-47D0-A1EF-E316559A91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78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45785-6139-4180-9B7E-FA68F8A2C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354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AF82-7AEA-44E9-83FB-6DC557F2F6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980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3E13-245D-4893-A12F-4B640A489B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5306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785E1-496A-4FC7-B235-54A1A97F0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6789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7836-C202-4FD4-BC34-DDCA4E2D4F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803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2F016-8959-4679-8F3C-75D9AE51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5867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4126A-C5D4-40A8-BD85-C7242C1DC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362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005588-0461-4639-9E0B-19F53C911F2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87047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8704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4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5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8438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34F9-66E7-46BD-856D-75DACE4672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390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63F3-9D30-4C9A-BAD9-011BA1A6FF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875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0EA2-44F9-47D0-A1EF-E316559A91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9201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45785-6139-4180-9B7E-FA68F8A2C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00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AF82-7AEA-44E9-83FB-6DC557F2F6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4986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3E13-245D-4893-A12F-4B640A489B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0876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785E1-496A-4FC7-B235-54A1A97F0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856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7836-C202-4FD4-BC34-DDCA4E2D4F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117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2F016-8959-4679-8F3C-75D9AE51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8733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4126A-C5D4-40A8-BD85-C7242C1DC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4073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005588-0461-4639-9E0B-19F53C911F2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87047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8704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4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5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225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34F9-66E7-46BD-856D-75DACE4672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207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63F3-9D30-4C9A-BAD9-011BA1A6FF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4927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0EA2-44F9-47D0-A1EF-E316559A91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5773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45785-6139-4180-9B7E-FA68F8A2C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2253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AF82-7AEA-44E9-83FB-6DC557F2F6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7161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3E13-245D-4893-A12F-4B640A489B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4310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785E1-496A-4FC7-B235-54A1A97F0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4678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7836-C202-4FD4-BC34-DDCA4E2D4F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3993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2F016-8959-4679-8F3C-75D9AE51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056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4126A-C5D4-40A8-BD85-C7242C1DC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6629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005588-0461-4639-9E0B-19F53C911F2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87047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8704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4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5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561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34F9-66E7-46BD-856D-75DACE4672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9551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63F3-9D30-4C9A-BAD9-011BA1A6FF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2097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0EA2-44F9-47D0-A1EF-E316559A91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6790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45785-6139-4180-9B7E-FA68F8A2C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9975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AF82-7AEA-44E9-83FB-6DC557F2F6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9789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3E13-245D-4893-A12F-4B640A489B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706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785E1-496A-4FC7-B235-54A1A97F0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0926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7836-C202-4FD4-BC34-DDCA4E2D4F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7900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2F016-8959-4679-8F3C-75D9AE51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4432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4126A-C5D4-40A8-BD85-C7242C1DC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4971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005588-0461-4639-9E0B-19F53C911F2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87047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8704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4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5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3520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34F9-66E7-46BD-856D-75DACE4672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2241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63F3-9D30-4C9A-BAD9-011BA1A6FF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3737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0EA2-44F9-47D0-A1EF-E316559A91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558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45785-6139-4180-9B7E-FA68F8A2C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167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AF82-7AEA-44E9-83FB-6DC557F2F6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2792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3E13-245D-4893-A12F-4B640A489B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633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785E1-496A-4FC7-B235-54A1A97F0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2379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7836-C202-4FD4-BC34-DDCA4E2D4F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1607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2F016-8959-4679-8F3C-75D9AE51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256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4126A-C5D4-40A8-BD85-C7242C1DC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1912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005588-0461-4639-9E0B-19F53C911F2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87047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8704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4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5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8734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34F9-66E7-46BD-856D-75DACE4672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3354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63F3-9D30-4C9A-BAD9-011BA1A6FF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351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0EA2-44F9-47D0-A1EF-E316559A91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763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45785-6139-4180-9B7E-FA68F8A2C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6827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AF82-7AEA-44E9-83FB-6DC557F2F6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0526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3E13-245D-4893-A12F-4B640A489B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64036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785E1-496A-4FC7-B235-54A1A97F0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0040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7836-C202-4FD4-BC34-DDCA4E2D4F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9228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2F016-8959-4679-8F3C-75D9AE51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740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4126A-C5D4-40A8-BD85-C7242C1DC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07765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005588-0461-4639-9E0B-19F53C911F2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87047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8704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4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5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601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34F9-66E7-46BD-856D-75DACE4672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749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63F3-9D30-4C9A-BAD9-011BA1A6FF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4376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0EA2-44F9-47D0-A1EF-E316559A91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05640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45785-6139-4180-9B7E-FA68F8A2C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36808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AF82-7AEA-44E9-83FB-6DC557F2F6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57719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3E13-245D-4893-A12F-4B640A489B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6697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785E1-496A-4FC7-B235-54A1A97F0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46301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7836-C202-4FD4-BC34-DDCA4E2D4F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81969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2F016-8959-4679-8F3C-75D9AE51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38398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4126A-C5D4-40A8-BD85-C7242C1DC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83859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005588-0461-4639-9E0B-19F53C911F2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87047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8704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4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5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4421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34F9-66E7-46BD-856D-75DACE4672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86073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63F3-9D30-4C9A-BAD9-011BA1A6FF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61610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0EA2-44F9-47D0-A1EF-E316559A91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7756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45785-6139-4180-9B7E-FA68F8A2C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6930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AF82-7AEA-44E9-83FB-6DC557F2F6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53429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3E13-245D-4893-A12F-4B640A489B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63439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785E1-496A-4FC7-B235-54A1A97F0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66185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7836-C202-4FD4-BC34-DDCA4E2D4F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5835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2F016-8959-4679-8F3C-75D9AE51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004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4126A-C5D4-40A8-BD85-C7242C1DC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6821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005588-0461-4639-9E0B-19F53C911F2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87047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8704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4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5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6425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34F9-66E7-46BD-856D-75DACE4672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9182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63F3-9D30-4C9A-BAD9-011BA1A6FF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8540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0EA2-44F9-47D0-A1EF-E316559A91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3821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45785-6139-4180-9B7E-FA68F8A2C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1769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AF82-7AEA-44E9-83FB-6DC557F2F6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38561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3E13-245D-4893-A12F-4B640A489B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45707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785E1-496A-4FC7-B235-54A1A97F0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43595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7836-C202-4FD4-BC34-DDCA4E2D4F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71610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2F016-8959-4679-8F3C-75D9AE51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86707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4126A-C5D4-40A8-BD85-C7242C1DC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09117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005588-0461-4639-9E0B-19F53C911F2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87047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8704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4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5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5462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34F9-66E7-46BD-856D-75DACE4672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2799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63F3-9D30-4C9A-BAD9-011BA1A6FF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2730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0EA2-44F9-47D0-A1EF-E316559A91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82653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45785-6139-4180-9B7E-FA68F8A2C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17833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AF82-7AEA-44E9-83FB-6DC557F2F6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7906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3E13-245D-4893-A12F-4B640A489B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1202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785E1-496A-4FC7-B235-54A1A97F0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34079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7836-C202-4FD4-BC34-DDCA4E2D4F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2782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2F016-8959-4679-8F3C-75D9AE51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57277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4126A-C5D4-40A8-BD85-C7242C1DC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50294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D005588-0461-4639-9E0B-19F53C911F2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87047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8704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4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  <p:sp>
          <p:nvSpPr>
            <p:cNvPr id="8705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623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34F9-66E7-46BD-856D-75DACE4672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86680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F63F3-9D30-4C9A-BAD9-011BA1A6FF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97492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0EA2-44F9-47D0-A1EF-E316559A91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48869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45785-6139-4180-9B7E-FA68F8A2C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04908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8AF82-7AEA-44E9-83FB-6DC557F2F6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23365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E3E13-245D-4893-A12F-4B640A489B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34910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785E1-496A-4FC7-B235-54A1A97F0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39716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7836-C202-4FD4-BC34-DDCA4E2D4F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93923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2F016-8959-4679-8F3C-75D9AE51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13382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4126A-C5D4-40A8-BD85-C7242C1DC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27296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673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42380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58751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44012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26272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76473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56942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3148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4633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3147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55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5B5CD-4902-4BD4-8E92-57A9AAC26067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4608A-E797-4299-AAE5-0BAC005D2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4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59656-3E13-43CE-96B5-0BDA1239E5F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smtClean="0">
              <a:solidFill>
                <a:srgbClr val="000000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07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59656-3E13-43CE-96B5-0BDA1239E5F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smtClean="0">
              <a:solidFill>
                <a:srgbClr val="000000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93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59656-3E13-43CE-96B5-0BDA1239E5F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smtClean="0">
              <a:solidFill>
                <a:srgbClr val="000000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82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59656-3E13-43CE-96B5-0BDA1239E5F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smtClean="0">
              <a:solidFill>
                <a:srgbClr val="000000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06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59656-3E13-43CE-96B5-0BDA1239E5F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smtClean="0">
              <a:solidFill>
                <a:srgbClr val="000000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59656-3E13-43CE-96B5-0BDA1239E5F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smtClean="0">
              <a:solidFill>
                <a:srgbClr val="000000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8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59656-3E13-43CE-96B5-0BDA1239E5F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smtClean="0">
              <a:solidFill>
                <a:srgbClr val="000000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097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59656-3E13-43CE-96B5-0BDA1239E5F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smtClean="0">
              <a:solidFill>
                <a:srgbClr val="000000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382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59656-3E13-43CE-96B5-0BDA1239E5F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smtClean="0">
              <a:solidFill>
                <a:srgbClr val="000000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847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59656-3E13-43CE-96B5-0BDA1239E5F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smtClean="0">
              <a:solidFill>
                <a:srgbClr val="000000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275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59656-3E13-43CE-96B5-0BDA1239E5F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smtClean="0">
              <a:solidFill>
                <a:srgbClr val="000000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9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46BF2-B045-44B4-9CEC-F87EEE03E0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E4973-37B9-4D40-8D56-28450A2747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3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18.wmf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6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slideLayout" Target="../slideLayouts/slideLayout79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79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90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0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6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9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32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35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35.wmf"/><Relationship Id="rId5" Type="http://schemas.openxmlformats.org/officeDocument/2006/relationships/image" Target="../media/image37.wmf"/><Relationship Id="rId4" Type="http://schemas.openxmlformats.org/officeDocument/2006/relationships/image" Target="../media/image34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20045" y="130629"/>
            <a:ext cx="6627681" cy="578249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Нормирование труда персонала.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>
                <a:solidFill>
                  <a:schemeClr val="accent4"/>
                </a:solidFill>
              </a:rPr>
              <a:t>Лекция </a:t>
            </a:r>
            <a:r>
              <a:rPr lang="en-US" dirty="0" smtClean="0">
                <a:solidFill>
                  <a:schemeClr val="accent4"/>
                </a:solidFill>
              </a:rPr>
              <a:t>2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Нормирование как инструмент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440" y="4476562"/>
            <a:ext cx="4315326" cy="133893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Автор: ст. преподаватель кафедры Управления</a:t>
            </a:r>
          </a:p>
          <a:p>
            <a:r>
              <a:rPr lang="ru-RU" dirty="0" smtClean="0"/>
              <a:t>Николаева В.И.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76206" cy="441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6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857250"/>
            <a:ext cx="15240000" cy="8572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2943"/>
            <a:ext cx="10515600" cy="155774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Пример 1. Компания </a:t>
            </a:r>
            <a:r>
              <a:rPr lang="ru-RU" dirty="0"/>
              <a:t>предоставляет </a:t>
            </a:r>
            <a:r>
              <a:rPr lang="ru-RU" dirty="0" smtClean="0"/>
              <a:t>интеллектуальные </a:t>
            </a:r>
            <a:r>
              <a:rPr lang="ru-RU" dirty="0"/>
              <a:t>услуги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ru-RU" dirty="0" smtClean="0"/>
              <a:t>Но </a:t>
            </a:r>
            <a:r>
              <a:rPr lang="ru-RU" dirty="0"/>
              <a:t>в зависимости от уровня профессионализма качество и скорость исполнения работ у разных специалистов различное. </a:t>
            </a:r>
            <a:endParaRPr lang="ru-RU" dirty="0" smtClean="0"/>
          </a:p>
          <a:p>
            <a:r>
              <a:rPr lang="ru-RU" b="1" dirty="0" smtClean="0"/>
              <a:t>Основная </a:t>
            </a:r>
            <a:r>
              <a:rPr lang="ru-RU" b="1" dirty="0"/>
              <a:t>задача </a:t>
            </a:r>
            <a:r>
              <a:rPr lang="ru-RU" dirty="0"/>
              <a:t>– задать ориентиры в деятельности, т.е. четко обозначить какая работа в какие сроки и с каким качеством должна выполняться. </a:t>
            </a:r>
            <a:endParaRPr lang="ru-RU" dirty="0" smtClean="0"/>
          </a:p>
          <a:p>
            <a:r>
              <a:rPr lang="ru-RU" b="1" dirty="0" smtClean="0"/>
              <a:t>Дополнительная </a:t>
            </a:r>
            <a:r>
              <a:rPr lang="ru-RU" b="1" dirty="0"/>
              <a:t>задача </a:t>
            </a:r>
            <a:r>
              <a:rPr lang="ru-RU" dirty="0"/>
              <a:t>– обеспечить справедливость оценки и оплаты с привязкой к объективным критериям. </a:t>
            </a:r>
            <a:endParaRPr lang="ru-RU" dirty="0" smtClean="0"/>
          </a:p>
          <a:p>
            <a:r>
              <a:rPr lang="ru-RU" u="sng" dirty="0" smtClean="0"/>
              <a:t>Нормирование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Сначала </a:t>
            </a:r>
            <a:r>
              <a:rPr lang="ru-RU" dirty="0">
                <a:solidFill>
                  <a:srgbClr val="7030A0"/>
                </a:solidFill>
              </a:rPr>
              <a:t>были выделены единицы работы, на которые нужно было установить нормы. </a:t>
            </a:r>
            <a:endParaRPr lang="ru-RU" dirty="0" smtClean="0">
              <a:solidFill>
                <a:srgbClr val="7030A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Далее </a:t>
            </a:r>
            <a:r>
              <a:rPr lang="ru-RU" dirty="0">
                <a:solidFill>
                  <a:srgbClr val="7030A0"/>
                </a:solidFill>
              </a:rPr>
              <a:t>проведена аналитическая работа по оценке трудозатрат на качественное выполнение этих блоков работы. </a:t>
            </a:r>
            <a:endParaRPr lang="ru-RU" dirty="0" smtClean="0">
              <a:solidFill>
                <a:srgbClr val="7030A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Был </a:t>
            </a:r>
            <a:r>
              <a:rPr lang="ru-RU" dirty="0">
                <a:solidFill>
                  <a:srgbClr val="7030A0"/>
                </a:solidFill>
              </a:rPr>
              <a:t>использован анализ месячных отчетов сотрудников, </a:t>
            </a:r>
            <a:endParaRPr lang="ru-RU" dirty="0" smtClean="0">
              <a:solidFill>
                <a:srgbClr val="7030A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проведена </a:t>
            </a:r>
            <a:r>
              <a:rPr lang="ru-RU" dirty="0" err="1">
                <a:solidFill>
                  <a:srgbClr val="7030A0"/>
                </a:solidFill>
              </a:rPr>
              <a:t>самофотография</a:t>
            </a:r>
            <a:r>
              <a:rPr lang="ru-RU" dirty="0">
                <a:solidFill>
                  <a:srgbClr val="7030A0"/>
                </a:solidFill>
              </a:rPr>
              <a:t> рабочего времени несколькими сотрудниками с различным уровнем профессионализма. 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ru-RU" dirty="0" smtClean="0"/>
              <a:t>После </a:t>
            </a:r>
            <a:r>
              <a:rPr lang="ru-RU" dirty="0"/>
              <a:t>этого был подготовлен первый вариант норм, который апробировался в течение трех месяцев. </a:t>
            </a:r>
            <a:endParaRPr lang="ru-RU" dirty="0" smtClean="0"/>
          </a:p>
          <a:p>
            <a:r>
              <a:rPr lang="ru-RU" dirty="0" smtClean="0"/>
              <a:t>Потом </a:t>
            </a:r>
            <a:r>
              <a:rPr lang="ru-RU" dirty="0"/>
              <a:t>в нормы были внесены необходимые изменения, и они были приняты официально.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8324" y="132942"/>
            <a:ext cx="2076994" cy="155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6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2715" cy="6869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5795"/>
            <a:ext cx="10515600" cy="110598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Пример 2</a:t>
            </a:r>
            <a:r>
              <a:rPr lang="ru-RU" dirty="0" smtClean="0"/>
              <a:t>.</a:t>
            </a:r>
            <a:r>
              <a:rPr lang="ru-RU" dirty="0"/>
              <a:t> Предприятие работает в пищевой промышленности.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производстве используются отраслевые нормы 80-х годов прошлого века. </a:t>
            </a:r>
            <a:endParaRPr lang="ru-RU" dirty="0" smtClean="0"/>
          </a:p>
          <a:p>
            <a:r>
              <a:rPr lang="ru-RU" dirty="0" smtClean="0"/>
              <a:t>Рабочие </a:t>
            </a:r>
            <a:r>
              <a:rPr lang="ru-RU" dirty="0"/>
              <a:t>стали предъявлять претензии руководству по поводу оплаты труда и завышенных норм. </a:t>
            </a:r>
            <a:endParaRPr lang="ru-RU" dirty="0" smtClean="0"/>
          </a:p>
          <a:p>
            <a:r>
              <a:rPr lang="ru-RU" u="sng" dirty="0" smtClean="0"/>
              <a:t>НОРМИРОВАНИЕ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использовали </a:t>
            </a:r>
            <a:r>
              <a:rPr lang="ru-RU" dirty="0">
                <a:solidFill>
                  <a:srgbClr val="7030A0"/>
                </a:solidFill>
              </a:rPr>
              <a:t>хронометраж рабочего </a:t>
            </a:r>
            <a:r>
              <a:rPr lang="ru-RU" dirty="0" smtClean="0">
                <a:solidFill>
                  <a:srgbClr val="7030A0"/>
                </a:solidFill>
              </a:rPr>
              <a:t>времени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метод </a:t>
            </a:r>
            <a:r>
              <a:rPr lang="ru-RU" dirty="0">
                <a:solidFill>
                  <a:srgbClr val="7030A0"/>
                </a:solidFill>
              </a:rPr>
              <a:t>моментных наблюдений. 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ru-RU" dirty="0" smtClean="0"/>
              <a:t>Анализ </a:t>
            </a:r>
            <a:r>
              <a:rPr lang="ru-RU" dirty="0"/>
              <a:t>результатов показал, что часть норм действительно завышена (в силу того, что они были разработаны для другого оборудования), но большая часть норм занижена. </a:t>
            </a:r>
            <a:endParaRPr lang="ru-RU" dirty="0" smtClean="0"/>
          </a:p>
          <a:p>
            <a:r>
              <a:rPr lang="ru-RU" dirty="0" smtClean="0"/>
              <a:t>Нормы </a:t>
            </a:r>
            <a:r>
              <a:rPr lang="ru-RU" dirty="0"/>
              <a:t>были приведены в соответствие с конкретными производственными условиями. </a:t>
            </a:r>
            <a:endParaRPr lang="ru-RU" dirty="0" smtClean="0"/>
          </a:p>
          <a:p>
            <a:r>
              <a:rPr lang="ru-RU" dirty="0" smtClean="0"/>
              <a:t>С </a:t>
            </a:r>
            <a:r>
              <a:rPr lang="ru-RU" dirty="0"/>
              <a:t>рабочими провели разъяснительные беседы, показали результаты замеров.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позволило снизить напряженность в коллективе и начать конструктивный диалог.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частности, процесс нормирования послужил толчком для оптимизации производственного процесса и выявил необходимость модернизации производства и улучшения условий труда.</a:t>
            </a:r>
          </a:p>
        </p:txBody>
      </p:sp>
    </p:spTree>
    <p:extLst>
      <p:ext uri="{BB962C8B-B14F-4D97-AF65-F5344CB8AC3E}">
        <p14:creationId xmlns:p14="http://schemas.microsoft.com/office/powerpoint/2010/main" val="304851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00" y="-4191000"/>
            <a:ext cx="24384000" cy="1524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3. На </a:t>
            </a:r>
            <a:r>
              <a:rPr lang="ru-RU" dirty="0"/>
              <a:t>машиностроительном предприятии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u="sng" dirty="0" smtClean="0"/>
              <a:t>Проблема: </a:t>
            </a:r>
            <a:r>
              <a:rPr lang="ru-RU" dirty="0"/>
              <a:t>численность вспомогательных рабочих (ремонтников) растет год от года. </a:t>
            </a:r>
            <a:endParaRPr lang="ru-RU" dirty="0" smtClean="0"/>
          </a:p>
          <a:p>
            <a:r>
              <a:rPr lang="ru-RU" u="sng" dirty="0" smtClean="0"/>
              <a:t>НОРМИРОВАНИЕ</a:t>
            </a:r>
          </a:p>
          <a:p>
            <a:r>
              <a:rPr lang="ru-RU" dirty="0" smtClean="0"/>
              <a:t>Предварительный </a:t>
            </a:r>
            <a:r>
              <a:rPr lang="ru-RU" dirty="0"/>
              <a:t>анализ показал, что рост численности происходит в строгом соответствии с принятыми на предприятии нормами. </a:t>
            </a:r>
            <a:endParaRPr lang="ru-RU" dirty="0" smtClean="0"/>
          </a:p>
          <a:p>
            <a:r>
              <a:rPr lang="ru-RU" dirty="0" smtClean="0"/>
              <a:t>Более </a:t>
            </a:r>
            <a:r>
              <a:rPr lang="ru-RU" dirty="0"/>
              <a:t>детальный анализ привел к тому, что </a:t>
            </a:r>
            <a:r>
              <a:rPr lang="ru-RU" dirty="0">
                <a:solidFill>
                  <a:srgbClr val="7030A0"/>
                </a:solidFill>
              </a:rPr>
              <a:t>были пересмотрены и ужесточены нормы. 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ru-RU" dirty="0" smtClean="0"/>
              <a:t>Кроме </a:t>
            </a:r>
            <a:r>
              <a:rPr lang="ru-RU" dirty="0"/>
              <a:t>того, эта работа привела к структурной реорганизации производства. </a:t>
            </a:r>
            <a:endParaRPr lang="ru-RU" dirty="0" smtClean="0"/>
          </a:p>
          <a:p>
            <a:r>
              <a:rPr lang="ru-RU" dirty="0" smtClean="0"/>
              <a:t>Предложено: организовать </a:t>
            </a:r>
            <a:r>
              <a:rPr lang="ru-RU" dirty="0"/>
              <a:t>отдельный ремонтный участок, вместо того, чтобы в каждом цехе иметь собственного ремонтника.</a:t>
            </a:r>
          </a:p>
        </p:txBody>
      </p:sp>
    </p:spTree>
    <p:extLst>
      <p:ext uri="{BB962C8B-B14F-4D97-AF65-F5344CB8AC3E}">
        <p14:creationId xmlns:p14="http://schemas.microsoft.com/office/powerpoint/2010/main" val="3920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00" y="-4191000"/>
            <a:ext cx="24384000" cy="1524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</a:t>
            </a:r>
            <a:r>
              <a:rPr lang="ru-RU" dirty="0" smtClean="0"/>
              <a:t>4. </a:t>
            </a:r>
            <a:r>
              <a:rPr lang="ru-RU" dirty="0"/>
              <a:t>Торгово-производственное предприятие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dirty="0" smtClean="0"/>
              <a:t>за </a:t>
            </a:r>
            <a:r>
              <a:rPr lang="ru-RU" dirty="0"/>
              <a:t>9 лет своего существования выросло из малого предприятия численностью 11 человек в холдинг размером в 300 работников. </a:t>
            </a:r>
          </a:p>
          <a:p>
            <a:r>
              <a:rPr lang="ru-RU" dirty="0" smtClean="0"/>
              <a:t>бухгалтерия </a:t>
            </a:r>
            <a:r>
              <a:rPr lang="ru-RU" dirty="0"/>
              <a:t>выросла с одного человека до 6. </a:t>
            </a:r>
            <a:endParaRPr lang="ru-RU" dirty="0" smtClean="0"/>
          </a:p>
          <a:p>
            <a:r>
              <a:rPr lang="ru-RU" dirty="0" smtClean="0"/>
              <a:t>Главный </a:t>
            </a:r>
            <a:r>
              <a:rPr lang="ru-RU" dirty="0"/>
              <a:t>бухгалтер, считал, что этого персонала явно недостаточно для качественной работы. </a:t>
            </a:r>
            <a:endParaRPr lang="ru-RU" dirty="0" smtClean="0"/>
          </a:p>
          <a:p>
            <a:r>
              <a:rPr lang="ru-RU" dirty="0" smtClean="0"/>
              <a:t>Руководитель </a:t>
            </a:r>
            <a:r>
              <a:rPr lang="ru-RU" dirty="0"/>
              <a:t>придерживался другой точки зрения. </a:t>
            </a:r>
            <a:endParaRPr lang="ru-RU" dirty="0" smtClean="0"/>
          </a:p>
          <a:p>
            <a:r>
              <a:rPr lang="ru-RU" u="sng" dirty="0" smtClean="0"/>
              <a:t>НОРМИРОВАНИЕ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Были </a:t>
            </a:r>
            <a:r>
              <a:rPr lang="ru-RU" dirty="0"/>
              <a:t>проведены работы по регламентации работы </a:t>
            </a:r>
            <a:r>
              <a:rPr lang="ru-RU" dirty="0" smtClean="0"/>
              <a:t>бухгалтерии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четко </a:t>
            </a:r>
            <a:r>
              <a:rPr lang="ru-RU" dirty="0">
                <a:solidFill>
                  <a:srgbClr val="7030A0"/>
                </a:solidFill>
              </a:rPr>
              <a:t>определены все виды выполняемых работ, их периодичность. 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ru-RU" dirty="0" smtClean="0">
                <a:solidFill>
                  <a:srgbClr val="7030A0"/>
                </a:solidFill>
              </a:rPr>
              <a:t>определены </a:t>
            </a:r>
            <a:r>
              <a:rPr lang="ru-RU" dirty="0">
                <a:solidFill>
                  <a:srgbClr val="7030A0"/>
                </a:solidFill>
              </a:rPr>
              <a:t>параметры, которые значимо влияли на объем работ бухгалтерии, в частности численность персонала, номенклатура продукции, количество филиалов и расчетных счетов и т.д. 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ru-RU" dirty="0" smtClean="0"/>
              <a:t>Решение: на </a:t>
            </a:r>
            <a:r>
              <a:rPr lang="ru-RU" dirty="0"/>
              <a:t>основании анализа были рассчитаны нормы численности для бухгалтерии. Оказалось, что существующим штатом бухгалтерия вполне может справиться со своими задачами, однако для этого необходимо перераспределить функции внутри отдела</a:t>
            </a:r>
          </a:p>
        </p:txBody>
      </p:sp>
    </p:spTree>
    <p:extLst>
      <p:ext uri="{BB962C8B-B14F-4D97-AF65-F5344CB8AC3E}">
        <p14:creationId xmlns:p14="http://schemas.microsoft.com/office/powerpoint/2010/main" val="59330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00" y="-4191000"/>
            <a:ext cx="24384000" cy="15240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5. </a:t>
            </a:r>
            <a:r>
              <a:rPr lang="ru-RU" dirty="0"/>
              <a:t>В крупной типографии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dirty="0" smtClean="0"/>
              <a:t>наблюдалась </a:t>
            </a:r>
            <a:r>
              <a:rPr lang="ru-RU" dirty="0"/>
              <a:t>очень высокая текучесть кадров среди дизайнеров и художников. </a:t>
            </a:r>
            <a:endParaRPr lang="ru-RU" dirty="0" smtClean="0"/>
          </a:p>
          <a:p>
            <a:r>
              <a:rPr lang="ru-RU" dirty="0" smtClean="0"/>
              <a:t>Служба </a:t>
            </a:r>
            <a:r>
              <a:rPr lang="ru-RU" dirty="0"/>
              <a:t>персонала постоянно имела несколько незакрытых вакансий по этим позициям. </a:t>
            </a:r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/>
              <a:t>успевали найти одного нового сотрудника, как увольнялся другой, недавно принятый. </a:t>
            </a:r>
            <a:endParaRPr lang="ru-RU" dirty="0" smtClean="0"/>
          </a:p>
          <a:p>
            <a:r>
              <a:rPr lang="ru-RU" u="sng" dirty="0" smtClean="0"/>
              <a:t>Работа менеджера по персоналу</a:t>
            </a:r>
            <a:r>
              <a:rPr lang="ru-RU" dirty="0" smtClean="0"/>
              <a:t>: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Опрос:  </a:t>
            </a:r>
            <a:r>
              <a:rPr lang="ru-RU" dirty="0">
                <a:solidFill>
                  <a:srgbClr val="7030A0"/>
                </a:solidFill>
              </a:rPr>
              <a:t>почему </a:t>
            </a:r>
            <a:r>
              <a:rPr lang="ru-RU" dirty="0" smtClean="0">
                <a:solidFill>
                  <a:srgbClr val="7030A0"/>
                </a:solidFill>
              </a:rPr>
              <a:t>сотрудники </a:t>
            </a:r>
            <a:r>
              <a:rPr lang="ru-RU" dirty="0">
                <a:solidFill>
                  <a:srgbClr val="7030A0"/>
                </a:solidFill>
              </a:rPr>
              <a:t>увольняются. Каждый называл какую-то причину, но ничего общего в высказываниях увольняющихся не наблюдалось. 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ru-RU" dirty="0" smtClean="0">
                <a:solidFill>
                  <a:srgbClr val="7030A0"/>
                </a:solidFill>
              </a:rPr>
              <a:t>все </a:t>
            </a:r>
            <a:r>
              <a:rPr lang="ru-RU" dirty="0">
                <a:solidFill>
                  <a:srgbClr val="7030A0"/>
                </a:solidFill>
              </a:rPr>
              <a:t>увольняющие сотрудники приглашались на глубинное интервью. Беседы показали, что сотрудники часто сами не осознавали, что на самом деле они увольняются потому, что установленные для них нормы </a:t>
            </a:r>
            <a:r>
              <a:rPr lang="ru-RU" i="1" dirty="0">
                <a:solidFill>
                  <a:srgbClr val="7030A0"/>
                </a:solidFill>
              </a:rPr>
              <a:t>психологически</a:t>
            </a:r>
            <a:r>
              <a:rPr lang="ru-RU" dirty="0">
                <a:solidFill>
                  <a:srgbClr val="7030A0"/>
                </a:solidFill>
              </a:rPr>
              <a:t> очень тяжелы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Норма: художник </a:t>
            </a:r>
            <a:r>
              <a:rPr lang="ru-RU" dirty="0">
                <a:solidFill>
                  <a:srgbClr val="7030A0"/>
                </a:solidFill>
              </a:rPr>
              <a:t>должен был сдавать один рисунок (или эскиз) в день. Для творческих людей это служило серьезным прессингом. 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ru-RU" dirty="0" smtClean="0"/>
              <a:t>Было </a:t>
            </a:r>
            <a:r>
              <a:rPr lang="ru-RU" dirty="0"/>
              <a:t>решено ввести обоснованные нормы, для чего провели фотографии рабочей недели и серию экспериментов. В экспериментах сравнивали влияние показателя нормы на ее выполнение и качество работы. Оказалось, что норма должна быть не только снижена, но переведена на другой временной интервал – месяц. Также система оплаты труда была изменена на сдельно-премиальную. </a:t>
            </a:r>
            <a:endParaRPr lang="ru-RU" dirty="0" smtClean="0"/>
          </a:p>
          <a:p>
            <a:r>
              <a:rPr lang="ru-RU" dirty="0" smtClean="0"/>
              <a:t>Сотруднику </a:t>
            </a:r>
            <a:r>
              <a:rPr lang="ru-RU" dirty="0"/>
              <a:t>оплачивали столько работы, сколько он фактически сделал. При этом премию выплачивали только в случае выполнении нормы. То есть выполнение нормы стало не обязательным требованием, а просто выгодным для сотрудника. Однако результаты использования такой системы показали, что нормы стали выполняться лучше.</a:t>
            </a:r>
          </a:p>
        </p:txBody>
      </p:sp>
    </p:spTree>
    <p:extLst>
      <p:ext uri="{BB962C8B-B14F-4D97-AF65-F5344CB8AC3E}">
        <p14:creationId xmlns:p14="http://schemas.microsoft.com/office/powerpoint/2010/main" val="240554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379720" cy="4351338"/>
          </a:xfrm>
        </p:spPr>
        <p:txBody>
          <a:bodyPr/>
          <a:lstStyle/>
          <a:p>
            <a:r>
              <a:rPr lang="ru-RU" dirty="0"/>
              <a:t>Как видно из приведенных примеров, работы по нормированию почти всегда сопровождаются организационными изменениями и часто являются катализатором многих процессов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95104"/>
            <a:ext cx="5128100" cy="38061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4001294"/>
            <a:ext cx="3061063" cy="229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3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AutoShape 4" descr="http://3.bp.blogspot.com/-4A_IVUmxJvY/Up4ViixbsXI/AAAAAAAAAQk/O0gN0vXpsdc/s1600/%D0%A1%D0%BB%D0%B0%D0%B9%D0%B415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://3.bp.blogspot.com/-4A_IVUmxJvY/Up4ViixbsXI/AAAAAAAAAQk/O0gN0vXpsdc/s1600/%D0%A1%D0%BB%D0%B0%D0%B9%D0%B415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35" y="160337"/>
            <a:ext cx="10319657" cy="665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5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/>
              <a:t>Нормировщик ведет наблюдение за работником</a:t>
            </a:r>
            <a:endParaRPr lang="ru-RU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4" y="2132857"/>
            <a:ext cx="5400600" cy="4046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9157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14103"/>
            <a:ext cx="6694714" cy="54628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i="1" dirty="0" smtClean="0">
                <a:solidFill>
                  <a:srgbClr val="C00000"/>
                </a:solidFill>
              </a:rPr>
              <a:t>Нормой </a:t>
            </a:r>
            <a:r>
              <a:rPr lang="ru-RU" sz="4400" i="1" dirty="0">
                <a:solidFill>
                  <a:srgbClr val="C00000"/>
                </a:solidFill>
              </a:rPr>
              <a:t>труда</a:t>
            </a:r>
            <a:r>
              <a:rPr lang="ru-RU" sz="4400" dirty="0">
                <a:solidFill>
                  <a:srgbClr val="C00000"/>
                </a:solidFill>
              </a:rPr>
              <a:t> </a:t>
            </a:r>
            <a:r>
              <a:rPr lang="ru-RU" sz="4400" dirty="0"/>
              <a:t>называется установленный для работника объем работы в час, день (смену), неделю, месяц, год, который он обязан выполнить при нормальных условиях работы.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295" y="2664823"/>
            <a:ext cx="3599641" cy="357489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72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Объекты нормирования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36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н</a:t>
            </a:r>
            <a:r>
              <a:rPr lang="ru-RU" dirty="0" smtClean="0">
                <a:solidFill>
                  <a:srgbClr val="002060"/>
                </a:solidFill>
              </a:rPr>
              <a:t>ормы времени;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нормы выработки;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н</a:t>
            </a:r>
            <a:r>
              <a:rPr lang="ru-RU" dirty="0" smtClean="0">
                <a:solidFill>
                  <a:srgbClr val="002060"/>
                </a:solidFill>
              </a:rPr>
              <a:t>орма обслуживания;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н</a:t>
            </a:r>
            <a:r>
              <a:rPr lang="ru-RU" dirty="0" smtClean="0">
                <a:solidFill>
                  <a:srgbClr val="002060"/>
                </a:solidFill>
              </a:rPr>
              <a:t>ормы численности;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н</a:t>
            </a:r>
            <a:r>
              <a:rPr lang="ru-RU" dirty="0" smtClean="0">
                <a:solidFill>
                  <a:srgbClr val="002060"/>
                </a:solidFill>
              </a:rPr>
              <a:t>ормы управляемости.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668" y="3328068"/>
            <a:ext cx="4044616" cy="303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667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960000"/>
                </a:solidFill>
              </a:rPr>
              <a:t>Принципами нормирования являются:</a:t>
            </a:r>
            <a:endParaRPr lang="ru-RU" b="1" dirty="0">
              <a:solidFill>
                <a:srgbClr val="96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ru-RU" sz="3000" dirty="0">
                <a:solidFill>
                  <a:srgbClr val="002060"/>
                </a:solidFill>
              </a:rPr>
              <a:t>принцип эффективности;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000" dirty="0">
                <a:solidFill>
                  <a:srgbClr val="002060"/>
                </a:solidFill>
              </a:rPr>
              <a:t>принцип комплексности;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000" dirty="0">
                <a:solidFill>
                  <a:srgbClr val="002060"/>
                </a:solidFill>
              </a:rPr>
              <a:t>принцип системности;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000" dirty="0">
                <a:solidFill>
                  <a:srgbClr val="002060"/>
                </a:solidFill>
              </a:rPr>
              <a:t>принцип объективности;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dirty="0">
                <a:solidFill>
                  <a:srgbClr val="002060"/>
                </a:solidFill>
              </a:rPr>
              <a:t>принцип конкретности;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dirty="0">
                <a:solidFill>
                  <a:srgbClr val="002060"/>
                </a:solidFill>
              </a:rPr>
              <a:t>принцип динамичности;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dirty="0">
                <a:solidFill>
                  <a:srgbClr val="002060"/>
                </a:solidFill>
              </a:rPr>
              <a:t>принцип легитимности;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dirty="0">
                <a:solidFill>
                  <a:srgbClr val="002060"/>
                </a:solidFill>
              </a:rPr>
              <a:t>принцип положительного отношения работников к предприятию.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408" y="1963405"/>
            <a:ext cx="5702392" cy="379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32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 dirty="0" smtClean="0"/>
              <a:t>Виды </a:t>
            </a:r>
            <a:r>
              <a:rPr lang="ru-RU" altLang="ru-RU" dirty="0"/>
              <a:t>норм труда</a:t>
            </a: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2674938" y="1628776"/>
            <a:ext cx="682625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500">
                <a:solidFill>
                  <a:srgbClr val="000000"/>
                </a:solidFill>
              </a:rPr>
              <a:t>В зависимости от методов обоснования </a:t>
            </a:r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2000250" y="2559050"/>
            <a:ext cx="4025900" cy="869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500">
                <a:solidFill>
                  <a:srgbClr val="000000"/>
                </a:solidFill>
              </a:rPr>
              <a:t>Опытно-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500">
                <a:solidFill>
                  <a:srgbClr val="000000"/>
                </a:solidFill>
              </a:rPr>
              <a:t>статистические нормы </a:t>
            </a:r>
          </a:p>
        </p:txBody>
      </p:sp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6365876" y="2559050"/>
            <a:ext cx="3743325" cy="869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500">
                <a:solidFill>
                  <a:srgbClr val="000000"/>
                </a:solidFill>
              </a:rPr>
              <a:t>Технически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500">
                <a:solidFill>
                  <a:srgbClr val="000000"/>
                </a:solidFill>
              </a:rPr>
              <a:t>обоснованные нормы</a:t>
            </a:r>
          </a:p>
        </p:txBody>
      </p:sp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1865313" y="3698876"/>
            <a:ext cx="44561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2000">
                <a:solidFill>
                  <a:srgbClr val="000000"/>
                </a:solidFill>
                <a:latin typeface="Verdana" panose="020B0604030504040204" pitchFamily="34" charset="0"/>
              </a:rPr>
              <a:t> на основе аналогичных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  <a:latin typeface="Verdana" panose="020B0604030504040204" pitchFamily="34" charset="0"/>
              </a:rPr>
              <a:t>   работ (опыт нормировщика)</a:t>
            </a:r>
          </a:p>
        </p:txBody>
      </p:sp>
      <p:sp>
        <p:nvSpPr>
          <p:cNvPr id="89097" name="Rectangle 9"/>
          <p:cNvSpPr>
            <a:spLocks noChangeArrowheads="1"/>
          </p:cNvSpPr>
          <p:nvPr/>
        </p:nvSpPr>
        <p:spPr bwMode="auto">
          <a:xfrm>
            <a:off x="6500813" y="3654426"/>
            <a:ext cx="39306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2000">
                <a:solidFill>
                  <a:srgbClr val="000000"/>
                </a:solidFill>
              </a:rPr>
              <a:t> на основании инженерно-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   экономического расчета</a:t>
            </a:r>
          </a:p>
        </p:txBody>
      </p:sp>
      <p:sp>
        <p:nvSpPr>
          <p:cNvPr id="89098" name="Text Box 10"/>
          <p:cNvSpPr txBox="1">
            <a:spLocks noChangeArrowheads="1"/>
          </p:cNvSpPr>
          <p:nvPr/>
        </p:nvSpPr>
        <p:spPr bwMode="auto">
          <a:xfrm>
            <a:off x="2046288" y="4733926"/>
            <a:ext cx="33337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2000">
                <a:solidFill>
                  <a:srgbClr val="000000"/>
                </a:solidFill>
              </a:rPr>
              <a:t> устанавливаются на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   операцию в целом</a:t>
            </a:r>
          </a:p>
        </p:txBody>
      </p:sp>
      <p:sp>
        <p:nvSpPr>
          <p:cNvPr id="89099" name="Text Box 11"/>
          <p:cNvSpPr txBox="1">
            <a:spLocks noChangeArrowheads="1"/>
          </p:cNvSpPr>
          <p:nvPr/>
        </p:nvSpPr>
        <p:spPr bwMode="auto">
          <a:xfrm>
            <a:off x="6500814" y="4733926"/>
            <a:ext cx="37623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2000">
                <a:solidFill>
                  <a:srgbClr val="000000"/>
                </a:solidFill>
              </a:rPr>
              <a:t> анализируется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   рациональность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   структуры операции с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   последующим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   определением затрат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   времени на ее элементы</a:t>
            </a:r>
          </a:p>
        </p:txBody>
      </p:sp>
      <p:sp>
        <p:nvSpPr>
          <p:cNvPr id="89105" name="Line 17"/>
          <p:cNvSpPr>
            <a:spLocks noChangeShapeType="1"/>
          </p:cNvSpPr>
          <p:nvPr/>
        </p:nvSpPr>
        <p:spPr bwMode="auto">
          <a:xfrm>
            <a:off x="6186488" y="2124076"/>
            <a:ext cx="0" cy="22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9106" name="Line 18"/>
          <p:cNvSpPr>
            <a:spLocks noChangeShapeType="1"/>
          </p:cNvSpPr>
          <p:nvPr/>
        </p:nvSpPr>
        <p:spPr bwMode="auto">
          <a:xfrm>
            <a:off x="3846514" y="2349500"/>
            <a:ext cx="43195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9107" name="Line 19"/>
          <p:cNvSpPr>
            <a:spLocks noChangeShapeType="1"/>
          </p:cNvSpPr>
          <p:nvPr/>
        </p:nvSpPr>
        <p:spPr bwMode="auto">
          <a:xfrm>
            <a:off x="3846513" y="2349500"/>
            <a:ext cx="0" cy="223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9108" name="Line 20"/>
          <p:cNvSpPr>
            <a:spLocks noChangeShapeType="1"/>
          </p:cNvSpPr>
          <p:nvPr/>
        </p:nvSpPr>
        <p:spPr bwMode="auto">
          <a:xfrm>
            <a:off x="8166100" y="2349500"/>
            <a:ext cx="0" cy="223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17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9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9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9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9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90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9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9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9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9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9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/>
      <p:bldP spid="89094" grpId="0" animBg="1"/>
      <p:bldP spid="89095" grpId="0" animBg="1"/>
      <p:bldP spid="89096" grpId="0"/>
      <p:bldP spid="89097" grpId="0"/>
      <p:bldP spid="89098" grpId="0"/>
      <p:bldP spid="89099" grpId="0"/>
      <p:bldP spid="89105" grpId="0" animBg="1"/>
      <p:bldP spid="89106" grpId="0" animBg="1"/>
      <p:bldP spid="89107" grpId="0" animBg="1"/>
      <p:bldP spid="8910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5" name="Rectangle 23"/>
          <p:cNvSpPr>
            <a:spLocks noChangeArrowheads="1"/>
          </p:cNvSpPr>
          <p:nvPr/>
        </p:nvSpPr>
        <p:spPr bwMode="auto">
          <a:xfrm>
            <a:off x="1909763" y="188913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000000"/>
                </a:solidFill>
              </a:rPr>
              <a:t>Виды </a:t>
            </a:r>
            <a:r>
              <a:rPr lang="ru-RU" altLang="ru-RU" dirty="0">
                <a:solidFill>
                  <a:srgbClr val="000000"/>
                </a:solidFill>
              </a:rPr>
              <a:t>норм труда</a:t>
            </a:r>
          </a:p>
        </p:txBody>
      </p:sp>
      <p:sp>
        <p:nvSpPr>
          <p:cNvPr id="8256" name="Text Box 64"/>
          <p:cNvSpPr txBox="1">
            <a:spLocks noChangeArrowheads="1"/>
          </p:cNvSpPr>
          <p:nvPr/>
        </p:nvSpPr>
        <p:spPr bwMode="auto">
          <a:xfrm>
            <a:off x="1865314" y="1763713"/>
            <a:ext cx="41862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i="1">
                <a:solidFill>
                  <a:srgbClr val="000000"/>
                </a:solidFill>
              </a:rPr>
              <a:t>Затраты рабочего времени (с, мин., час.)</a:t>
            </a:r>
          </a:p>
        </p:txBody>
      </p:sp>
      <p:sp>
        <p:nvSpPr>
          <p:cNvPr id="8257" name="Text Box 65"/>
          <p:cNvSpPr txBox="1">
            <a:spLocks noChangeArrowheads="1"/>
          </p:cNvSpPr>
          <p:nvPr/>
        </p:nvSpPr>
        <p:spPr bwMode="auto">
          <a:xfrm>
            <a:off x="7877176" y="1808163"/>
            <a:ext cx="23590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i="1">
                <a:solidFill>
                  <a:srgbClr val="000000"/>
                </a:solidFill>
              </a:rPr>
              <a:t>Объем работы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i="1">
                <a:solidFill>
                  <a:srgbClr val="000000"/>
                </a:solidFill>
              </a:rPr>
              <a:t>(шт.)</a:t>
            </a:r>
          </a:p>
        </p:txBody>
      </p:sp>
      <p:sp>
        <p:nvSpPr>
          <p:cNvPr id="8258" name="Text Box 66"/>
          <p:cNvSpPr txBox="1">
            <a:spLocks noChangeArrowheads="1"/>
          </p:cNvSpPr>
          <p:nvPr/>
        </p:nvSpPr>
        <p:spPr bwMode="auto">
          <a:xfrm>
            <a:off x="2181226" y="2798764"/>
            <a:ext cx="27098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>
                <a:solidFill>
                  <a:srgbClr val="000000"/>
                </a:solidFill>
              </a:rPr>
              <a:t>Норма времени</a:t>
            </a:r>
          </a:p>
        </p:txBody>
      </p:sp>
      <p:sp>
        <p:nvSpPr>
          <p:cNvPr id="8259" name="Text Box 67"/>
          <p:cNvSpPr txBox="1">
            <a:spLocks noChangeArrowheads="1"/>
          </p:cNvSpPr>
          <p:nvPr/>
        </p:nvSpPr>
        <p:spPr bwMode="auto">
          <a:xfrm>
            <a:off x="2225675" y="3519488"/>
            <a:ext cx="33337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>
                <a:solidFill>
                  <a:srgbClr val="000000"/>
                </a:solidFill>
              </a:rPr>
              <a:t>Норма времени обслуживания</a:t>
            </a:r>
            <a:endParaRPr lang="ru-RU" altLang="ru-RU" sz="2200">
              <a:solidFill>
                <a:srgbClr val="000000"/>
              </a:solidFill>
            </a:endParaRPr>
          </a:p>
        </p:txBody>
      </p:sp>
      <p:sp>
        <p:nvSpPr>
          <p:cNvPr id="8260" name="Text Box 68"/>
          <p:cNvSpPr txBox="1">
            <a:spLocks noChangeArrowheads="1"/>
          </p:cNvSpPr>
          <p:nvPr/>
        </p:nvSpPr>
        <p:spPr bwMode="auto">
          <a:xfrm>
            <a:off x="6456363" y="2867025"/>
            <a:ext cx="30781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>
                <a:solidFill>
                  <a:srgbClr val="000000"/>
                </a:solidFill>
              </a:rPr>
              <a:t>Норма выработки</a:t>
            </a:r>
          </a:p>
        </p:txBody>
      </p:sp>
      <p:sp>
        <p:nvSpPr>
          <p:cNvPr id="8261" name="Rectangle 69"/>
          <p:cNvSpPr>
            <a:spLocks noChangeArrowheads="1"/>
          </p:cNvSpPr>
          <p:nvPr/>
        </p:nvSpPr>
        <p:spPr bwMode="auto">
          <a:xfrm>
            <a:off x="6500813" y="3515769"/>
            <a:ext cx="259398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>
                <a:solidFill>
                  <a:srgbClr val="000000"/>
                </a:solidFill>
              </a:rPr>
              <a:t>Норма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>
                <a:solidFill>
                  <a:srgbClr val="000000"/>
                </a:solidFill>
              </a:rPr>
              <a:t>обслуживания</a:t>
            </a:r>
            <a:endParaRPr lang="ru-RU" altLang="ru-RU" sz="2200">
              <a:solidFill>
                <a:srgbClr val="000000"/>
              </a:solidFill>
            </a:endParaRPr>
          </a:p>
        </p:txBody>
      </p:sp>
      <p:sp>
        <p:nvSpPr>
          <p:cNvPr id="8262" name="Rectangle 70"/>
          <p:cNvSpPr>
            <a:spLocks noChangeArrowheads="1"/>
          </p:cNvSpPr>
          <p:nvPr/>
        </p:nvSpPr>
        <p:spPr bwMode="auto">
          <a:xfrm>
            <a:off x="4251326" y="5589589"/>
            <a:ext cx="33750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>
                <a:solidFill>
                  <a:srgbClr val="000000"/>
                </a:solidFill>
              </a:rPr>
              <a:t>Норма численности</a:t>
            </a:r>
            <a:endParaRPr lang="ru-RU" altLang="ru-RU" sz="2200">
              <a:solidFill>
                <a:srgbClr val="000000"/>
              </a:solidFill>
            </a:endParaRPr>
          </a:p>
        </p:txBody>
      </p:sp>
      <p:sp>
        <p:nvSpPr>
          <p:cNvPr id="8263" name="Rectangle 71"/>
          <p:cNvSpPr>
            <a:spLocks noChangeArrowheads="1"/>
          </p:cNvSpPr>
          <p:nvPr/>
        </p:nvSpPr>
        <p:spPr bwMode="auto">
          <a:xfrm>
            <a:off x="4251326" y="6217902"/>
            <a:ext cx="382668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>
                <a:solidFill>
                  <a:srgbClr val="000000"/>
                </a:solidFill>
              </a:rPr>
              <a:t>Норма управляемости</a:t>
            </a:r>
            <a:endParaRPr lang="ru-RU" altLang="ru-RU" sz="2200">
              <a:solidFill>
                <a:srgbClr val="000000"/>
              </a:solidFill>
            </a:endParaRPr>
          </a:p>
        </p:txBody>
      </p:sp>
      <p:sp>
        <p:nvSpPr>
          <p:cNvPr id="8264" name="Text Box 72"/>
          <p:cNvSpPr txBox="1">
            <a:spLocks noChangeArrowheads="1"/>
          </p:cNvSpPr>
          <p:nvPr/>
        </p:nvSpPr>
        <p:spPr bwMode="auto">
          <a:xfrm>
            <a:off x="3306764" y="4643438"/>
            <a:ext cx="49942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i="1">
                <a:solidFill>
                  <a:srgbClr val="000000"/>
                </a:solidFill>
              </a:rPr>
              <a:t>Количество работников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i="1">
                <a:solidFill>
                  <a:srgbClr val="000000"/>
                </a:solidFill>
              </a:rPr>
              <a:t>(чел.)</a:t>
            </a:r>
          </a:p>
        </p:txBody>
      </p:sp>
      <p:grpSp>
        <p:nvGrpSpPr>
          <p:cNvPr id="8275" name="Group 83"/>
          <p:cNvGrpSpPr>
            <a:grpSpLocks/>
          </p:cNvGrpSpPr>
          <p:nvPr/>
        </p:nvGrpSpPr>
        <p:grpSpPr bwMode="auto">
          <a:xfrm>
            <a:off x="2000251" y="2573339"/>
            <a:ext cx="3825875" cy="1304925"/>
            <a:chOff x="300" y="1621"/>
            <a:chExt cx="2410" cy="822"/>
          </a:xfrm>
        </p:grpSpPr>
        <p:sp>
          <p:nvSpPr>
            <p:cNvPr id="8265" name="Line 73"/>
            <p:cNvSpPr>
              <a:spLocks noChangeShapeType="1"/>
            </p:cNvSpPr>
            <p:nvPr/>
          </p:nvSpPr>
          <p:spPr bwMode="auto">
            <a:xfrm>
              <a:off x="300" y="1621"/>
              <a:ext cx="24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66" name="Line 74"/>
            <p:cNvSpPr>
              <a:spLocks noChangeShapeType="1"/>
            </p:cNvSpPr>
            <p:nvPr/>
          </p:nvSpPr>
          <p:spPr bwMode="auto">
            <a:xfrm>
              <a:off x="300" y="1621"/>
              <a:ext cx="0" cy="8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67" name="Line 75"/>
            <p:cNvSpPr>
              <a:spLocks noChangeShapeType="1"/>
            </p:cNvSpPr>
            <p:nvPr/>
          </p:nvSpPr>
          <p:spPr bwMode="auto">
            <a:xfrm>
              <a:off x="300" y="1905"/>
              <a:ext cx="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68" name="Line 76"/>
            <p:cNvSpPr>
              <a:spLocks noChangeShapeType="1"/>
            </p:cNvSpPr>
            <p:nvPr/>
          </p:nvSpPr>
          <p:spPr bwMode="auto">
            <a:xfrm>
              <a:off x="300" y="2443"/>
              <a:ext cx="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8284" name="Group 92"/>
          <p:cNvGrpSpPr>
            <a:grpSpLocks/>
          </p:cNvGrpSpPr>
          <p:nvPr/>
        </p:nvGrpSpPr>
        <p:grpSpPr bwMode="auto">
          <a:xfrm>
            <a:off x="6545264" y="2573338"/>
            <a:ext cx="3690937" cy="1350962"/>
            <a:chOff x="3163" y="1621"/>
            <a:chExt cx="2325" cy="851"/>
          </a:xfrm>
        </p:grpSpPr>
        <p:sp>
          <p:nvSpPr>
            <p:cNvPr id="8269" name="Line 77"/>
            <p:cNvSpPr>
              <a:spLocks noChangeShapeType="1"/>
            </p:cNvSpPr>
            <p:nvPr/>
          </p:nvSpPr>
          <p:spPr bwMode="auto">
            <a:xfrm>
              <a:off x="3163" y="1621"/>
              <a:ext cx="23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70" name="Line 78"/>
            <p:cNvSpPr>
              <a:spLocks noChangeShapeType="1"/>
            </p:cNvSpPr>
            <p:nvPr/>
          </p:nvSpPr>
          <p:spPr bwMode="auto">
            <a:xfrm>
              <a:off x="5488" y="1621"/>
              <a:ext cx="0" cy="8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71" name="Line 79"/>
            <p:cNvSpPr>
              <a:spLocks noChangeShapeType="1"/>
            </p:cNvSpPr>
            <p:nvPr/>
          </p:nvSpPr>
          <p:spPr bwMode="auto">
            <a:xfrm flipH="1">
              <a:off x="5120" y="1877"/>
              <a:ext cx="3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74" name="Line 82"/>
            <p:cNvSpPr>
              <a:spLocks noChangeShapeType="1"/>
            </p:cNvSpPr>
            <p:nvPr/>
          </p:nvSpPr>
          <p:spPr bwMode="auto">
            <a:xfrm flipH="1">
              <a:off x="5120" y="2472"/>
              <a:ext cx="3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8277" name="Line 85"/>
          <p:cNvSpPr>
            <a:spLocks noChangeShapeType="1"/>
          </p:cNvSpPr>
          <p:nvPr/>
        </p:nvSpPr>
        <p:spPr bwMode="auto">
          <a:xfrm>
            <a:off x="3890964" y="5408613"/>
            <a:ext cx="3825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278" name="Line 86"/>
          <p:cNvSpPr>
            <a:spLocks noChangeShapeType="1"/>
          </p:cNvSpPr>
          <p:nvPr/>
        </p:nvSpPr>
        <p:spPr bwMode="auto">
          <a:xfrm>
            <a:off x="3890963" y="5408613"/>
            <a:ext cx="0" cy="103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279" name="Line 87"/>
          <p:cNvSpPr>
            <a:spLocks noChangeShapeType="1"/>
          </p:cNvSpPr>
          <p:nvPr/>
        </p:nvSpPr>
        <p:spPr bwMode="auto">
          <a:xfrm>
            <a:off x="3890964" y="5815013"/>
            <a:ext cx="225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280" name="Line 88"/>
          <p:cNvSpPr>
            <a:spLocks noChangeShapeType="1"/>
          </p:cNvSpPr>
          <p:nvPr/>
        </p:nvSpPr>
        <p:spPr bwMode="auto">
          <a:xfrm>
            <a:off x="3890964" y="6443663"/>
            <a:ext cx="225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282" name="AutoShape 90"/>
          <p:cNvSpPr>
            <a:spLocks noChangeArrowheads="1"/>
          </p:cNvSpPr>
          <p:nvPr/>
        </p:nvSpPr>
        <p:spPr bwMode="auto">
          <a:xfrm>
            <a:off x="5060951" y="2979739"/>
            <a:ext cx="1349375" cy="134937"/>
          </a:xfrm>
          <a:prstGeom prst="leftRightArrow">
            <a:avLst>
              <a:gd name="adj1" fmla="val 49778"/>
              <a:gd name="adj2" fmla="val 1023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283" name="AutoShape 91"/>
          <p:cNvSpPr>
            <a:spLocks noChangeArrowheads="1"/>
          </p:cNvSpPr>
          <p:nvPr/>
        </p:nvSpPr>
        <p:spPr bwMode="auto">
          <a:xfrm>
            <a:off x="5060951" y="3878264"/>
            <a:ext cx="1349375" cy="134937"/>
          </a:xfrm>
          <a:prstGeom prst="leftRightArrow">
            <a:avLst>
              <a:gd name="adj1" fmla="val 49778"/>
              <a:gd name="adj2" fmla="val 1023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97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56" grpId="0"/>
      <p:bldP spid="8257" grpId="0"/>
      <p:bldP spid="8258" grpId="0"/>
      <p:bldP spid="8259" grpId="0"/>
      <p:bldP spid="8260" grpId="0"/>
      <p:bldP spid="8261" grpId="0"/>
      <p:bldP spid="8262" grpId="0"/>
      <p:bldP spid="8263" grpId="0"/>
      <p:bldP spid="8264" grpId="0"/>
      <p:bldP spid="8277" grpId="0" animBg="1"/>
      <p:bldP spid="8278" grpId="0" animBg="1"/>
      <p:bldP spid="8279" grpId="0" animBg="1"/>
      <p:bldP spid="8280" grpId="0" animBg="1"/>
      <p:bldP spid="8282" grpId="0" animBg="1"/>
      <p:bldP spid="828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4. Структура технически обоснованной нормы времени</a:t>
            </a:r>
          </a:p>
        </p:txBody>
      </p:sp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1" y="2301876"/>
            <a:ext cx="6659563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3395663" y="1719263"/>
            <a:ext cx="5715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900">
                <a:solidFill>
                  <a:srgbClr val="000000"/>
                </a:solidFill>
              </a:rPr>
              <a:t>Н</a:t>
            </a:r>
            <a:r>
              <a:rPr lang="ru-RU" altLang="ru-RU" sz="2500">
                <a:solidFill>
                  <a:srgbClr val="000000"/>
                </a:solidFill>
              </a:rPr>
              <a:t>вр</a:t>
            </a:r>
            <a:r>
              <a:rPr lang="ru-RU" altLang="ru-RU" sz="2900">
                <a:solidFill>
                  <a:srgbClr val="000000"/>
                </a:solidFill>
              </a:rPr>
              <a:t>=Т</a:t>
            </a:r>
            <a:r>
              <a:rPr lang="ru-RU" altLang="ru-RU" sz="2500">
                <a:solidFill>
                  <a:srgbClr val="000000"/>
                </a:solidFill>
              </a:rPr>
              <a:t>пз</a:t>
            </a:r>
            <a:r>
              <a:rPr lang="ru-RU" altLang="ru-RU" sz="2900">
                <a:solidFill>
                  <a:srgbClr val="000000"/>
                </a:solidFill>
              </a:rPr>
              <a:t>+Т</a:t>
            </a:r>
            <a:r>
              <a:rPr lang="ru-RU" altLang="ru-RU" sz="2500">
                <a:solidFill>
                  <a:srgbClr val="000000"/>
                </a:solidFill>
              </a:rPr>
              <a:t>оп</a:t>
            </a:r>
            <a:r>
              <a:rPr lang="ru-RU" altLang="ru-RU" sz="2900">
                <a:solidFill>
                  <a:srgbClr val="000000"/>
                </a:solidFill>
              </a:rPr>
              <a:t>+Т</a:t>
            </a:r>
            <a:r>
              <a:rPr lang="ru-RU" altLang="ru-RU" sz="2500">
                <a:solidFill>
                  <a:srgbClr val="000000"/>
                </a:solidFill>
              </a:rPr>
              <a:t>обс</a:t>
            </a:r>
            <a:r>
              <a:rPr lang="ru-RU" altLang="ru-RU" sz="2900">
                <a:solidFill>
                  <a:srgbClr val="000000"/>
                </a:solidFill>
              </a:rPr>
              <a:t>+Т</a:t>
            </a:r>
            <a:r>
              <a:rPr lang="ru-RU" altLang="ru-RU" sz="2500">
                <a:solidFill>
                  <a:srgbClr val="000000"/>
                </a:solidFill>
              </a:rPr>
              <a:t>отд</a:t>
            </a:r>
            <a:r>
              <a:rPr lang="ru-RU" altLang="ru-RU" sz="2900">
                <a:solidFill>
                  <a:srgbClr val="000000"/>
                </a:solidFill>
              </a:rPr>
              <a:t>+Т</a:t>
            </a:r>
            <a:r>
              <a:rPr lang="ru-RU" altLang="ru-RU" sz="2500">
                <a:solidFill>
                  <a:srgbClr val="000000"/>
                </a:solidFill>
              </a:rPr>
              <a:t>пт</a:t>
            </a:r>
          </a:p>
        </p:txBody>
      </p:sp>
    </p:spTree>
    <p:extLst>
      <p:ext uri="{BB962C8B-B14F-4D97-AF65-F5344CB8AC3E}">
        <p14:creationId xmlns:p14="http://schemas.microsoft.com/office/powerpoint/2010/main" val="9060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 sz="4000"/>
              <a:t>4. Структура технически обоснованной нормы времени</a:t>
            </a:r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3051742" y="1623996"/>
            <a:ext cx="5923416" cy="105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08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50000"/>
              </a:spcAft>
            </a:pPr>
            <a:r>
              <a:rPr lang="ru-RU" altLang="ru-RU" sz="2500" i="1">
                <a:solidFill>
                  <a:srgbClr val="000000"/>
                </a:solidFill>
                <a:latin typeface="Verdana" panose="020B0604030504040204" pitchFamily="34" charset="0"/>
              </a:rPr>
              <a:t>Норма штучного времени </a:t>
            </a:r>
            <a:r>
              <a:rPr lang="ru-RU" altLang="ru-RU" sz="2500">
                <a:solidFill>
                  <a:srgbClr val="000000"/>
                </a:solidFill>
                <a:latin typeface="Verdana" panose="020B0604030504040204" pitchFamily="34" charset="0"/>
              </a:rPr>
              <a:t>(Тшт)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000000"/>
                </a:solidFill>
                <a:latin typeface="Verdana" panose="020B0604030504040204" pitchFamily="34" charset="0"/>
              </a:rPr>
              <a:t>Т</a:t>
            </a:r>
            <a:r>
              <a:rPr lang="ru-RU" altLang="ru-RU" sz="2100" b="1">
                <a:solidFill>
                  <a:srgbClr val="000000"/>
                </a:solidFill>
                <a:latin typeface="Verdana" panose="020B0604030504040204" pitchFamily="34" charset="0"/>
              </a:rPr>
              <a:t>шт</a:t>
            </a:r>
            <a:r>
              <a:rPr lang="ru-RU" altLang="ru-RU" sz="2500" b="1">
                <a:solidFill>
                  <a:srgbClr val="000000"/>
                </a:solidFill>
                <a:latin typeface="Verdana" panose="020B0604030504040204" pitchFamily="34" charset="0"/>
              </a:rPr>
              <a:t> = Т</a:t>
            </a:r>
            <a:r>
              <a:rPr lang="ru-RU" altLang="ru-RU" sz="2100" b="1">
                <a:solidFill>
                  <a:srgbClr val="000000"/>
                </a:solidFill>
                <a:latin typeface="Verdana" panose="020B0604030504040204" pitchFamily="34" charset="0"/>
              </a:rPr>
              <a:t>оп</a:t>
            </a:r>
            <a:r>
              <a:rPr lang="ru-RU" altLang="ru-RU" sz="2500" b="1">
                <a:solidFill>
                  <a:srgbClr val="000000"/>
                </a:solidFill>
                <a:latin typeface="Verdana" panose="020B0604030504040204" pitchFamily="34" charset="0"/>
              </a:rPr>
              <a:t> + Т</a:t>
            </a:r>
            <a:r>
              <a:rPr lang="ru-RU" altLang="ru-RU" sz="2100" b="1">
                <a:solidFill>
                  <a:srgbClr val="000000"/>
                </a:solidFill>
                <a:latin typeface="Verdana" panose="020B0604030504040204" pitchFamily="34" charset="0"/>
              </a:rPr>
              <a:t>орм</a:t>
            </a:r>
            <a:r>
              <a:rPr lang="ru-RU" altLang="ru-RU" sz="2500" b="1">
                <a:solidFill>
                  <a:srgbClr val="000000"/>
                </a:solidFill>
                <a:latin typeface="Verdana" panose="020B0604030504040204" pitchFamily="34" charset="0"/>
              </a:rPr>
              <a:t> + Т</a:t>
            </a:r>
            <a:r>
              <a:rPr lang="ru-RU" altLang="ru-RU" sz="2100" b="1">
                <a:solidFill>
                  <a:srgbClr val="000000"/>
                </a:solidFill>
                <a:latin typeface="Verdana" panose="020B0604030504040204" pitchFamily="34" charset="0"/>
              </a:rPr>
              <a:t>отл</a:t>
            </a:r>
            <a:r>
              <a:rPr lang="ru-RU" altLang="ru-RU" sz="2500" b="1">
                <a:solidFill>
                  <a:srgbClr val="000000"/>
                </a:solidFill>
                <a:latin typeface="Verdana" panose="020B0604030504040204" pitchFamily="34" charset="0"/>
              </a:rPr>
              <a:t>+ Т</a:t>
            </a:r>
            <a:r>
              <a:rPr lang="ru-RU" altLang="ru-RU" sz="2100" b="1">
                <a:solidFill>
                  <a:srgbClr val="000000"/>
                </a:solidFill>
                <a:latin typeface="Verdana" panose="020B0604030504040204" pitchFamily="34" charset="0"/>
              </a:rPr>
              <a:t>пт</a:t>
            </a:r>
          </a:p>
        </p:txBody>
      </p:sp>
      <p:sp>
        <p:nvSpPr>
          <p:cNvPr id="91150" name="Rectangle 14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1774826" y="3116264"/>
            <a:ext cx="8893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Норма штучного времени для ручных и машинно-ручных работ </a:t>
            </a:r>
          </a:p>
        </p:txBody>
      </p:sp>
      <p:sp>
        <p:nvSpPr>
          <p:cNvPr id="91147" name="Rectangle 11"/>
          <p:cNvSpPr>
            <a:spLocks noChangeArrowheads="1"/>
          </p:cNvSpPr>
          <p:nvPr/>
        </p:nvSpPr>
        <p:spPr bwMode="auto">
          <a:xfrm>
            <a:off x="1955801" y="4284663"/>
            <a:ext cx="80549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2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  <a:latin typeface="Verdana" panose="020B0604030504040204" pitchFamily="34" charset="0"/>
              </a:rPr>
              <a:t>где </a:t>
            </a:r>
            <a:r>
              <a:rPr lang="ru-RU" altLang="ru-RU" b="1">
                <a:solidFill>
                  <a:srgbClr val="000000"/>
                </a:solidFill>
                <a:latin typeface="Verdana" panose="020B0604030504040204" pitchFamily="34" charset="0"/>
              </a:rPr>
              <a:t>К</a:t>
            </a:r>
            <a:r>
              <a:rPr lang="ru-RU" altLang="ru-RU">
                <a:solidFill>
                  <a:srgbClr val="000000"/>
                </a:solidFill>
                <a:latin typeface="Verdana" panose="020B0604030504040204" pitchFamily="34" charset="0"/>
              </a:rPr>
              <a:t> – время на обслуживание рабочего места, отдых и личные надобности, в % от оперативного времени</a:t>
            </a:r>
          </a:p>
        </p:txBody>
      </p:sp>
      <p:grpSp>
        <p:nvGrpSpPr>
          <p:cNvPr id="91153" name="Group 17"/>
          <p:cNvGrpSpPr>
            <a:grpSpLocks/>
          </p:cNvGrpSpPr>
          <p:nvPr/>
        </p:nvGrpSpPr>
        <p:grpSpPr bwMode="auto">
          <a:xfrm>
            <a:off x="4295776" y="3608389"/>
            <a:ext cx="3165475" cy="720725"/>
            <a:chOff x="725" y="2312"/>
            <a:chExt cx="1994" cy="454"/>
          </a:xfrm>
        </p:grpSpPr>
        <p:sp>
          <p:nvSpPr>
            <p:cNvPr id="91148" name="Rectangle 12"/>
            <p:cNvSpPr>
              <a:spLocks noChangeArrowheads="1"/>
            </p:cNvSpPr>
            <p:nvPr/>
          </p:nvSpPr>
          <p:spPr bwMode="auto">
            <a:xfrm>
              <a:off x="725" y="2379"/>
              <a:ext cx="199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200">
                  <a:solidFill>
                    <a:srgbClr val="000000"/>
                  </a:solidFill>
                </a:rPr>
                <a:t>Т</a:t>
              </a:r>
              <a:r>
                <a:rPr lang="ru-RU" altLang="ru-RU" sz="2000">
                  <a:solidFill>
                    <a:srgbClr val="000000"/>
                  </a:solidFill>
                </a:rPr>
                <a:t>шт</a:t>
              </a:r>
              <a:r>
                <a:rPr lang="ru-RU" altLang="ru-RU" sz="2200">
                  <a:solidFill>
                    <a:srgbClr val="000000"/>
                  </a:solidFill>
                </a:rPr>
                <a:t> = Т</a:t>
              </a:r>
              <a:r>
                <a:rPr lang="ru-RU" altLang="ru-RU" sz="2000">
                  <a:solidFill>
                    <a:srgbClr val="000000"/>
                  </a:solidFill>
                </a:rPr>
                <a:t>оп</a:t>
              </a:r>
              <a:r>
                <a:rPr lang="ru-RU" altLang="ru-RU" sz="2200">
                  <a:solidFill>
                    <a:srgbClr val="000000"/>
                  </a:solidFill>
                </a:rPr>
                <a:t> · (1+      )</a:t>
              </a:r>
            </a:p>
          </p:txBody>
        </p:sp>
        <p:graphicFrame>
          <p:nvGraphicFramePr>
            <p:cNvPr id="91149" name="Object 13"/>
            <p:cNvGraphicFramePr>
              <a:graphicFrameLocks noChangeAspect="1"/>
            </p:cNvGraphicFramePr>
            <p:nvPr/>
          </p:nvGraphicFramePr>
          <p:xfrm>
            <a:off x="2256" y="2312"/>
            <a:ext cx="321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name="Формула" r:id="rId3" imgW="279279" imgH="393529" progId="Equation.3">
                    <p:embed/>
                  </p:oleObj>
                </mc:Choice>
                <mc:Fallback>
                  <p:oleObj name="Формула" r:id="rId3" imgW="279279" imgH="39352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312"/>
                          <a:ext cx="321" cy="45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1151" name="Rectangle 15"/>
          <p:cNvSpPr>
            <a:spLocks noChangeArrowheads="1"/>
          </p:cNvSpPr>
          <p:nvPr/>
        </p:nvSpPr>
        <p:spPr bwMode="auto">
          <a:xfrm>
            <a:off x="2630488" y="5273676"/>
            <a:ext cx="7065962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1143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500" i="1" dirty="0">
                <a:solidFill>
                  <a:srgbClr val="000000"/>
                </a:solidFill>
                <a:latin typeface="Verdana" panose="020B0604030504040204" pitchFamily="34" charset="0"/>
              </a:rPr>
              <a:t>Штучно-калькуляционное время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</a:t>
            </a:r>
            <a:r>
              <a:rPr lang="ru-RU" altLang="ru-RU" sz="21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шт.к</a:t>
            </a:r>
            <a:r>
              <a:rPr lang="ru-RU" altLang="ru-RU" sz="2500" b="1" dirty="0">
                <a:solidFill>
                  <a:srgbClr val="000000"/>
                </a:solidFill>
                <a:latin typeface="Verdana" panose="020B0604030504040204" pitchFamily="34" charset="0"/>
              </a:rPr>
              <a:t> = </a:t>
            </a:r>
            <a:r>
              <a:rPr lang="ru-RU" altLang="ru-RU" sz="25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</a:t>
            </a:r>
            <a:r>
              <a:rPr lang="ru-RU" altLang="ru-RU" sz="21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шт</a:t>
            </a:r>
            <a:r>
              <a:rPr lang="ru-RU" altLang="ru-RU" sz="2500" b="1" dirty="0">
                <a:solidFill>
                  <a:srgbClr val="000000"/>
                </a:solidFill>
                <a:latin typeface="Verdana" panose="020B0604030504040204" pitchFamily="34" charset="0"/>
              </a:rPr>
              <a:t> + </a:t>
            </a:r>
            <a:r>
              <a:rPr lang="ru-RU" altLang="ru-RU" sz="25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</a:t>
            </a:r>
            <a:r>
              <a:rPr lang="ru-RU" altLang="ru-RU" sz="21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пз</a:t>
            </a:r>
            <a:r>
              <a:rPr lang="ru-RU" altLang="ru-RU" sz="2500" b="1" dirty="0">
                <a:solidFill>
                  <a:srgbClr val="000000"/>
                </a:solidFill>
                <a:latin typeface="Verdana" panose="020B0604030504040204" pitchFamily="34" charset="0"/>
              </a:rPr>
              <a:t>/</a:t>
            </a:r>
            <a:r>
              <a:rPr lang="en-US" altLang="ru-RU" sz="2500" b="1" dirty="0">
                <a:solidFill>
                  <a:srgbClr val="000000"/>
                </a:solidFill>
                <a:latin typeface="Verdana" panose="020B0604030504040204" pitchFamily="34" charset="0"/>
              </a:rPr>
              <a:t>n</a:t>
            </a:r>
            <a:r>
              <a:rPr lang="ru-RU" altLang="ru-RU" sz="2500" b="1" dirty="0">
                <a:solidFill>
                  <a:srgbClr val="000000"/>
                </a:solidFill>
                <a:latin typeface="Verdana" panose="020B0604030504040204" pitchFamily="34" charset="0"/>
              </a:rPr>
              <a:t>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10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Verdana" panose="020B0604030504040204" pitchFamily="34" charset="0"/>
              </a:rPr>
              <a:t>где </a:t>
            </a:r>
            <a:r>
              <a:rPr lang="en-US" altLang="ru-RU" dirty="0">
                <a:solidFill>
                  <a:srgbClr val="000000"/>
                </a:solidFill>
                <a:latin typeface="Verdana" panose="020B0604030504040204" pitchFamily="34" charset="0"/>
              </a:rPr>
              <a:t>n</a:t>
            </a:r>
            <a:r>
              <a:rPr lang="ru-RU" altLang="ru-RU" dirty="0">
                <a:solidFill>
                  <a:srgbClr val="000000"/>
                </a:solidFill>
                <a:latin typeface="Verdana" panose="020B0604030504040204" pitchFamily="34" charset="0"/>
              </a:rPr>
              <a:t> – количество изделий в партии</a:t>
            </a:r>
          </a:p>
        </p:txBody>
      </p:sp>
    </p:spTree>
    <p:extLst>
      <p:ext uri="{BB962C8B-B14F-4D97-AF65-F5344CB8AC3E}">
        <p14:creationId xmlns:p14="http://schemas.microsoft.com/office/powerpoint/2010/main" val="13156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1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1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1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1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1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1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3" grpId="0"/>
      <p:bldP spid="91144" grpId="0"/>
      <p:bldP spid="91147" grpId="0"/>
      <p:bldP spid="911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4. Структура технически обоснованной нормы времени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1865314" y="1493839"/>
            <a:ext cx="84613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</a:rPr>
              <a:t>Пример 1.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Основное время на производство детали равно 26 мин, вспомогательное 12 мин, время по техническому обслуживанию рабочего места равно 2% от основного, время на организационное обслуживание рабочего места и время на отдых и личные надобности – 9% от оперативного. Количество изделий в партии 35 шт., подготовительно-заключительное время 10 мин в смену.  Определить </a:t>
            </a:r>
            <a:r>
              <a:rPr lang="ru-RU" altLang="ru-RU" i="1">
                <a:solidFill>
                  <a:srgbClr val="000000"/>
                </a:solidFill>
              </a:rPr>
              <a:t>Тшт</a:t>
            </a:r>
            <a:r>
              <a:rPr lang="ru-RU" altLang="ru-RU">
                <a:solidFill>
                  <a:srgbClr val="000000"/>
                </a:solidFill>
              </a:rPr>
              <a:t>, </a:t>
            </a:r>
            <a:r>
              <a:rPr lang="ru-RU" altLang="ru-RU" i="1">
                <a:solidFill>
                  <a:srgbClr val="000000"/>
                </a:solidFill>
              </a:rPr>
              <a:t>Тштк.</a:t>
            </a:r>
            <a:r>
              <a:rPr lang="ru-RU" alt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1730375" y="3833813"/>
            <a:ext cx="38687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1.   Норма штучного времени: </a:t>
            </a:r>
          </a:p>
        </p:txBody>
      </p:sp>
      <p:pic>
        <p:nvPicPr>
          <p:cNvPr id="99334" name="Picture 6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6" y="3743326"/>
            <a:ext cx="3870325" cy="1008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9336" name="Rectangle 8"/>
          <p:cNvSpPr>
            <a:spLocks noChangeArrowheads="1"/>
          </p:cNvSpPr>
          <p:nvPr/>
        </p:nvSpPr>
        <p:spPr bwMode="auto">
          <a:xfrm>
            <a:off x="1774826" y="5634038"/>
            <a:ext cx="57626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2. Норма штучно-калькуляционного времени: </a:t>
            </a:r>
          </a:p>
        </p:txBody>
      </p:sp>
      <p:pic>
        <p:nvPicPr>
          <p:cNvPr id="99337" name="Picture 9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1" y="5995988"/>
            <a:ext cx="1890713" cy="7413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585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9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3" grpId="0"/>
      <p:bldP spid="993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4. Структура технически обоснованной нормы времени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1865314" y="1493839"/>
            <a:ext cx="84613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</a:rPr>
              <a:t>Пример 1.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Основное время на производство детали равно 26 мин, вспомогательное 12 мин, время по техническому обслуживанию рабочего места равно 2% от основного, время на организационное обслуживание рабочего места и время на отдых и личные надобности – 9% от оперативного. Количество изделий в партии 35 шт., подготовительно-заключительное время 10 мин в смену.  Определить </a:t>
            </a:r>
            <a:r>
              <a:rPr lang="ru-RU" altLang="ru-RU" i="1">
                <a:solidFill>
                  <a:srgbClr val="000000"/>
                </a:solidFill>
              </a:rPr>
              <a:t>Тшт</a:t>
            </a:r>
            <a:r>
              <a:rPr lang="ru-RU" altLang="ru-RU">
                <a:solidFill>
                  <a:srgbClr val="000000"/>
                </a:solidFill>
              </a:rPr>
              <a:t>, </a:t>
            </a:r>
            <a:r>
              <a:rPr lang="ru-RU" altLang="ru-RU" i="1">
                <a:solidFill>
                  <a:srgbClr val="000000"/>
                </a:solidFill>
              </a:rPr>
              <a:t>Тштк.</a:t>
            </a:r>
            <a:r>
              <a:rPr lang="ru-RU" alt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1730375" y="3833813"/>
            <a:ext cx="38687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1.   Норма штучного времени: </a:t>
            </a:r>
          </a:p>
        </p:txBody>
      </p:sp>
      <p:pic>
        <p:nvPicPr>
          <p:cNvPr id="99334" name="Picture 6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6" y="3743326"/>
            <a:ext cx="3870325" cy="1008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9335" name="Picture 7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51" y="4868864"/>
            <a:ext cx="4905375" cy="638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9336" name="Rectangle 8"/>
          <p:cNvSpPr>
            <a:spLocks noChangeArrowheads="1"/>
          </p:cNvSpPr>
          <p:nvPr/>
        </p:nvSpPr>
        <p:spPr bwMode="auto">
          <a:xfrm>
            <a:off x="1774826" y="5634038"/>
            <a:ext cx="57626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2. Норма штучно-калькуляционного времени: </a:t>
            </a:r>
          </a:p>
        </p:txBody>
      </p:sp>
      <p:pic>
        <p:nvPicPr>
          <p:cNvPr id="99337" name="Picture 9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1" y="5995988"/>
            <a:ext cx="1890713" cy="7413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9338" name="Picture 10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339" y="6129338"/>
            <a:ext cx="3286125" cy="6715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54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9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9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9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3" grpId="0"/>
      <p:bldP spid="993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5. Определение различных видов норм труда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2135188" y="1943101"/>
            <a:ext cx="35814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 i="1">
                <a:solidFill>
                  <a:srgbClr val="000000"/>
                </a:solidFill>
              </a:rPr>
              <a:t>Норма выработки</a:t>
            </a:r>
            <a:r>
              <a:rPr lang="ru-RU" altLang="ru-RU" sz="2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92165" name="Object 5"/>
          <p:cNvGraphicFramePr>
            <a:graphicFrameLocks noChangeAspect="1"/>
          </p:cNvGraphicFramePr>
          <p:nvPr/>
        </p:nvGraphicFramePr>
        <p:xfrm>
          <a:off x="6591300" y="1628775"/>
          <a:ext cx="2160588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Формула" r:id="rId3" imgW="749160" imgH="444240" progId="Equation.3">
                  <p:embed/>
                </p:oleObj>
              </mc:Choice>
              <mc:Fallback>
                <p:oleObj name="Формула" r:id="rId3" imgW="7491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1300" y="1628775"/>
                        <a:ext cx="2160588" cy="1284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1960563" y="2883734"/>
            <a:ext cx="924644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08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srgbClr val="000000"/>
                </a:solidFill>
                <a:latin typeface="Verdana" panose="020B0604030504040204" pitchFamily="34" charset="0"/>
              </a:rPr>
              <a:t>где Н</a:t>
            </a:r>
            <a:r>
              <a:rPr lang="ru-RU" altLang="ru-RU" sz="2000">
                <a:solidFill>
                  <a:srgbClr val="000000"/>
                </a:solidFill>
                <a:latin typeface="Verdana" panose="020B0604030504040204" pitchFamily="34" charset="0"/>
              </a:rPr>
              <a:t>выр</a:t>
            </a:r>
            <a:r>
              <a:rPr lang="ru-RU" altLang="ru-RU" sz="2200">
                <a:solidFill>
                  <a:srgbClr val="000000"/>
                </a:solidFill>
                <a:latin typeface="Verdana" panose="020B0604030504040204" pitchFamily="34" charset="0"/>
              </a:rPr>
              <a:t>  — норма выработки;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srgbClr val="000000"/>
                </a:solidFill>
                <a:latin typeface="Verdana" panose="020B0604030504040204" pitchFamily="34" charset="0"/>
              </a:rPr>
              <a:t>Т</a:t>
            </a:r>
            <a:r>
              <a:rPr lang="ru-RU" altLang="ru-RU" sz="2000">
                <a:solidFill>
                  <a:srgbClr val="000000"/>
                </a:solidFill>
                <a:latin typeface="Verdana" panose="020B0604030504040204" pitchFamily="34" charset="0"/>
              </a:rPr>
              <a:t>см</a:t>
            </a:r>
            <a:r>
              <a:rPr lang="ru-RU" altLang="ru-RU" sz="2200">
                <a:solidFill>
                  <a:srgbClr val="000000"/>
                </a:solidFill>
                <a:latin typeface="Verdana" panose="020B0604030504040204" pitchFamily="34" charset="0"/>
              </a:rPr>
              <a:t> — сменный фонд рабочего времени;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srgbClr val="000000"/>
                </a:solidFill>
                <a:latin typeface="Verdana" panose="020B0604030504040204" pitchFamily="34" charset="0"/>
              </a:rPr>
              <a:t>Н</a:t>
            </a:r>
            <a:r>
              <a:rPr lang="ru-RU" altLang="ru-RU" sz="2000">
                <a:solidFill>
                  <a:srgbClr val="000000"/>
                </a:solidFill>
                <a:latin typeface="Verdana" panose="020B0604030504040204" pitchFamily="34" charset="0"/>
              </a:rPr>
              <a:t>вр</a:t>
            </a:r>
            <a:r>
              <a:rPr lang="ru-RU" altLang="ru-RU" sz="2200">
                <a:solidFill>
                  <a:srgbClr val="000000"/>
                </a:solidFill>
                <a:latin typeface="Verdana" panose="020B0604030504040204" pitchFamily="34" charset="0"/>
              </a:rPr>
              <a:t>— установленная норма времени на единицу изделия.</a:t>
            </a:r>
          </a:p>
        </p:txBody>
      </p:sp>
      <p:sp>
        <p:nvSpPr>
          <p:cNvPr id="92172" name="Rectangle 12"/>
          <p:cNvSpPr>
            <a:spLocks noChangeArrowheads="1"/>
          </p:cNvSpPr>
          <p:nvPr/>
        </p:nvSpPr>
        <p:spPr bwMode="auto">
          <a:xfrm>
            <a:off x="1730375" y="4323596"/>
            <a:ext cx="86868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srgbClr val="000000"/>
                </a:solidFill>
              </a:rPr>
              <a:t>Если подготовительно-заключительное время, время на обслуживание рабочего места, на личные надобности и отдых нормируются на смену:</a:t>
            </a:r>
          </a:p>
        </p:txBody>
      </p:sp>
      <p:sp>
        <p:nvSpPr>
          <p:cNvPr id="92174" name="Rectangle 14"/>
          <p:cNvSpPr>
            <a:spLocks noChangeArrowheads="1"/>
          </p:cNvSpPr>
          <p:nvPr/>
        </p:nvSpPr>
        <p:spPr bwMode="auto">
          <a:xfrm>
            <a:off x="1524001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92173" name="Object 13"/>
          <p:cNvGraphicFramePr>
            <a:graphicFrameLocks noChangeAspect="1"/>
          </p:cNvGraphicFramePr>
          <p:nvPr/>
        </p:nvGraphicFramePr>
        <p:xfrm>
          <a:off x="2135188" y="5634039"/>
          <a:ext cx="26543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Формула" r:id="rId5" imgW="1040948" imgH="431613" progId="Equation.3">
                  <p:embed/>
                </p:oleObj>
              </mc:Choice>
              <mc:Fallback>
                <p:oleObj name="Формула" r:id="rId5" imgW="1040948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8" y="5634039"/>
                        <a:ext cx="2654300" cy="1095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76" name="Rectangle 16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92175" name="Object 15"/>
          <p:cNvGraphicFramePr>
            <a:graphicFrameLocks noChangeAspect="1"/>
          </p:cNvGraphicFramePr>
          <p:nvPr/>
        </p:nvGraphicFramePr>
        <p:xfrm>
          <a:off x="5600700" y="5589589"/>
          <a:ext cx="4770438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Формула" r:id="rId7" imgW="1930400" imgH="457200" progId="Equation.3">
                  <p:embed/>
                </p:oleObj>
              </mc:Choice>
              <mc:Fallback>
                <p:oleObj name="Формула" r:id="rId7" imgW="1930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0700" y="5589589"/>
                        <a:ext cx="4770438" cy="1127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371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2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2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2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/>
      <p:bldP spid="92167" grpId="0"/>
      <p:bldP spid="9217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5. Определение различных видов норм труда</a:t>
            </a: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1865314" y="1628776"/>
            <a:ext cx="8326437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700" b="1">
                <a:solidFill>
                  <a:srgbClr val="000000"/>
                </a:solidFill>
              </a:rPr>
              <a:t>Пример 2.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700">
                <a:solidFill>
                  <a:srgbClr val="000000"/>
                </a:solidFill>
              </a:rPr>
              <a:t>Определить норму выработки за 8-часовую смену, если оперативное время равно 20 мин, норма штучного времени – 21 мин, норма времени на подготовительно-заключительную работу – 18 мин, на обслуживание рабочего места – 6 мин, отдых и личные надобности – 15 мин на смену. </a:t>
            </a:r>
          </a:p>
        </p:txBody>
      </p:sp>
      <p:pic>
        <p:nvPicPr>
          <p:cNvPr id="100358" name="Picture 6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1" y="3519489"/>
            <a:ext cx="2295525" cy="8096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0360" name="Rectangle 8"/>
          <p:cNvSpPr>
            <a:spLocks noChangeArrowheads="1"/>
          </p:cNvSpPr>
          <p:nvPr/>
        </p:nvSpPr>
        <p:spPr bwMode="auto">
          <a:xfrm>
            <a:off x="1524000" y="3445997"/>
            <a:ext cx="2199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,</a:t>
            </a:r>
            <a:endParaRPr lang="ru-RU" altLang="ru-RU" sz="9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0362" name="Text Box 10"/>
          <p:cNvSpPr txBox="1">
            <a:spLocks noChangeArrowheads="1"/>
          </p:cNvSpPr>
          <p:nvPr/>
        </p:nvSpPr>
        <p:spPr bwMode="auto">
          <a:xfrm>
            <a:off x="2046289" y="3563938"/>
            <a:ext cx="24463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1 способ решения:</a:t>
            </a:r>
          </a:p>
        </p:txBody>
      </p:sp>
      <p:sp>
        <p:nvSpPr>
          <p:cNvPr id="100364" name="Text Box 12"/>
          <p:cNvSpPr txBox="1">
            <a:spLocks noChangeArrowheads="1"/>
          </p:cNvSpPr>
          <p:nvPr/>
        </p:nvSpPr>
        <p:spPr bwMode="auto">
          <a:xfrm>
            <a:off x="2046289" y="4689476"/>
            <a:ext cx="24463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2 способ решения:</a:t>
            </a:r>
          </a:p>
        </p:txBody>
      </p:sp>
      <p:sp>
        <p:nvSpPr>
          <p:cNvPr id="100367" name="Rectangle 15"/>
          <p:cNvSpPr>
            <a:spLocks noChangeArrowheads="1"/>
          </p:cNvSpPr>
          <p:nvPr/>
        </p:nvSpPr>
        <p:spPr bwMode="auto">
          <a:xfrm>
            <a:off x="1524001" y="28919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0368" name="Rectangle 16"/>
          <p:cNvSpPr>
            <a:spLocks noChangeArrowheads="1"/>
          </p:cNvSpPr>
          <p:nvPr/>
        </p:nvSpPr>
        <p:spPr bwMode="auto">
          <a:xfrm>
            <a:off x="1524001" y="32633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00370" name="Object 18"/>
          <p:cNvGraphicFramePr>
            <a:graphicFrameLocks noGrp="1" noChangeAspect="1"/>
          </p:cNvGraphicFramePr>
          <p:nvPr>
            <p:ph idx="1"/>
          </p:nvPr>
        </p:nvGraphicFramePr>
        <p:xfrm>
          <a:off x="4565650" y="4733925"/>
          <a:ext cx="41846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Формула" r:id="rId4" imgW="1930400" imgH="457200" progId="Equation.3">
                  <p:embed/>
                </p:oleObj>
              </mc:Choice>
              <mc:Fallback>
                <p:oleObj name="Формула" r:id="rId4" imgW="1930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5650" y="4733925"/>
                        <a:ext cx="41846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498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0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0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2" grpId="0"/>
      <p:bldP spid="1003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5. Определение различных видов норм труда</a:t>
            </a: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1865314" y="1628776"/>
            <a:ext cx="8326437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700" b="1">
                <a:solidFill>
                  <a:srgbClr val="000000"/>
                </a:solidFill>
              </a:rPr>
              <a:t>Пример 2.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700">
                <a:solidFill>
                  <a:srgbClr val="000000"/>
                </a:solidFill>
              </a:rPr>
              <a:t>Определить норму выработки за 8-часовую смену, если оперативное время равно 20 мин, норма штучного времени – 21 мин, норма времени на подготовительно-заключительную работу – 18 мин, на обслуживание рабочего места – 6 мин, отдых и личные надобности – 15 мин на смену. </a:t>
            </a:r>
          </a:p>
        </p:txBody>
      </p:sp>
      <p:pic>
        <p:nvPicPr>
          <p:cNvPr id="100358" name="Picture 6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1" y="3519489"/>
            <a:ext cx="2295525" cy="8096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0357" name="Picture 5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3563938"/>
            <a:ext cx="2563812" cy="711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0360" name="Rectangle 8"/>
          <p:cNvSpPr>
            <a:spLocks noChangeArrowheads="1"/>
          </p:cNvSpPr>
          <p:nvPr/>
        </p:nvSpPr>
        <p:spPr bwMode="auto">
          <a:xfrm>
            <a:off x="1524000" y="3445997"/>
            <a:ext cx="2199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,</a:t>
            </a:r>
            <a:endParaRPr lang="ru-RU" altLang="ru-RU" sz="9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0362" name="Text Box 10"/>
          <p:cNvSpPr txBox="1">
            <a:spLocks noChangeArrowheads="1"/>
          </p:cNvSpPr>
          <p:nvPr/>
        </p:nvSpPr>
        <p:spPr bwMode="auto">
          <a:xfrm>
            <a:off x="2046289" y="3563938"/>
            <a:ext cx="24463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1 способ решения:</a:t>
            </a:r>
          </a:p>
        </p:txBody>
      </p:sp>
      <p:sp>
        <p:nvSpPr>
          <p:cNvPr id="100364" name="Text Box 12"/>
          <p:cNvSpPr txBox="1">
            <a:spLocks noChangeArrowheads="1"/>
          </p:cNvSpPr>
          <p:nvPr/>
        </p:nvSpPr>
        <p:spPr bwMode="auto">
          <a:xfrm>
            <a:off x="2046289" y="4689476"/>
            <a:ext cx="24463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2 способ решения:</a:t>
            </a:r>
          </a:p>
        </p:txBody>
      </p:sp>
      <p:pic>
        <p:nvPicPr>
          <p:cNvPr id="100365" name="Picture 13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5859464"/>
            <a:ext cx="4392612" cy="784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0367" name="Rectangle 15"/>
          <p:cNvSpPr>
            <a:spLocks noChangeArrowheads="1"/>
          </p:cNvSpPr>
          <p:nvPr/>
        </p:nvSpPr>
        <p:spPr bwMode="auto">
          <a:xfrm>
            <a:off x="1524001" y="28919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0368" name="Rectangle 16"/>
          <p:cNvSpPr>
            <a:spLocks noChangeArrowheads="1"/>
          </p:cNvSpPr>
          <p:nvPr/>
        </p:nvSpPr>
        <p:spPr bwMode="auto">
          <a:xfrm>
            <a:off x="1524001" y="32633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00370" name="Object 18"/>
          <p:cNvGraphicFramePr>
            <a:graphicFrameLocks noGrp="1" noChangeAspect="1"/>
          </p:cNvGraphicFramePr>
          <p:nvPr>
            <p:ph idx="1"/>
          </p:nvPr>
        </p:nvGraphicFramePr>
        <p:xfrm>
          <a:off x="4565650" y="4733925"/>
          <a:ext cx="41846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Формула" r:id="rId6" imgW="1930400" imgH="457200" progId="Equation.3">
                  <p:embed/>
                </p:oleObj>
              </mc:Choice>
              <mc:Fallback>
                <p:oleObj name="Формула" r:id="rId6" imgW="1930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5650" y="4733925"/>
                        <a:ext cx="41846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345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0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0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0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2" grpId="0"/>
      <p:bldP spid="1003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5. Определение различных видов норм труда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1820864" y="1808164"/>
            <a:ext cx="88471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000">
                <a:solidFill>
                  <a:srgbClr val="000000"/>
                </a:solidFill>
              </a:rPr>
              <a:t>Обратная зависимость между нормой времени и нормой выработки 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1524001" y="30347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93189" name="Object 5"/>
          <p:cNvGraphicFramePr>
            <a:graphicFrameLocks noChangeAspect="1"/>
          </p:cNvGraphicFramePr>
          <p:nvPr/>
        </p:nvGraphicFramePr>
        <p:xfrm>
          <a:off x="3665539" y="3024189"/>
          <a:ext cx="4814887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Формула" r:id="rId3" imgW="1612900" imgH="419100" progId="Equation.3">
                  <p:embed/>
                </p:oleObj>
              </mc:Choice>
              <mc:Fallback>
                <p:oleObj name="Формула" r:id="rId3" imgW="1612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5539" y="3024189"/>
                        <a:ext cx="4814887" cy="1254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1820864" y="4588084"/>
            <a:ext cx="8415337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08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srgbClr val="000000"/>
                </a:solidFill>
                <a:latin typeface="Verdana" panose="020B0604030504040204" pitchFamily="34" charset="0"/>
              </a:rPr>
              <a:t>х – процент снижения (ужесточения) нормы времени или процент экономии рабочего времени;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20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srgbClr val="000000"/>
                </a:solidFill>
                <a:latin typeface="Verdana" panose="020B0604030504040204" pitchFamily="34" charset="0"/>
              </a:rPr>
              <a:t>у — процент повышения выработки или процент повышения производительности индивидуального (живого) труда.</a:t>
            </a:r>
          </a:p>
        </p:txBody>
      </p:sp>
    </p:spTree>
    <p:extLst>
      <p:ext uri="{BB962C8B-B14F-4D97-AF65-F5344CB8AC3E}">
        <p14:creationId xmlns:p14="http://schemas.microsoft.com/office/powerpoint/2010/main" val="412969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5. Определение различных видов норм труда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4160839" y="1628776"/>
            <a:ext cx="428783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000000"/>
                </a:solidFill>
              </a:rPr>
              <a:t>Норма обслуживания </a:t>
            </a: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94213" name="Object 5"/>
          <p:cNvGraphicFramePr>
            <a:graphicFrameLocks noChangeAspect="1"/>
          </p:cNvGraphicFramePr>
          <p:nvPr/>
        </p:nvGraphicFramePr>
        <p:xfrm>
          <a:off x="4340225" y="2303463"/>
          <a:ext cx="3600450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Формула" r:id="rId3" imgW="1498320" imgH="444240" progId="Equation.3">
                  <p:embed/>
                </p:oleObj>
              </mc:Choice>
              <mc:Fallback>
                <p:oleObj name="Формула" r:id="rId3" imgW="14983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0225" y="2303463"/>
                        <a:ext cx="3600450" cy="1077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1955800" y="3551238"/>
            <a:ext cx="8712200" cy="311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08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5000"/>
              </a:spcAft>
            </a:pPr>
            <a:r>
              <a:rPr lang="ru-RU" altLang="ru-RU">
                <a:solidFill>
                  <a:srgbClr val="000000"/>
                </a:solidFill>
                <a:latin typeface="Verdana" panose="020B0604030504040204" pitchFamily="34" charset="0"/>
              </a:rPr>
              <a:t>где </a:t>
            </a:r>
            <a:r>
              <a:rPr lang="en-US" altLang="ru-RU" i="1">
                <a:solidFill>
                  <a:srgbClr val="000000"/>
                </a:solidFill>
                <a:latin typeface="Verdana" panose="020B0604030504040204" pitchFamily="34" charset="0"/>
              </a:rPr>
              <a:t>H</a:t>
            </a:r>
            <a:r>
              <a:rPr lang="ru-RU" altLang="ru-RU" i="1">
                <a:solidFill>
                  <a:srgbClr val="000000"/>
                </a:solidFill>
                <a:latin typeface="Verdana" panose="020B0604030504040204" pitchFamily="34" charset="0"/>
              </a:rPr>
              <a:t>о </a:t>
            </a:r>
            <a:r>
              <a:rPr lang="ru-RU" altLang="ru-RU">
                <a:solidFill>
                  <a:srgbClr val="000000"/>
                </a:solidFill>
                <a:latin typeface="Verdana" panose="020B0604030504040204" pitchFamily="34" charset="0"/>
              </a:rPr>
              <a:t>— норма обслуживания;</a:t>
            </a:r>
          </a:p>
          <a:p>
            <a:pPr fontAlgn="base">
              <a:spcBef>
                <a:spcPct val="20000"/>
              </a:spcBef>
              <a:spcAft>
                <a:spcPct val="5000"/>
              </a:spcAft>
            </a:pPr>
            <a:r>
              <a:rPr lang="en-US" altLang="ru-RU">
                <a:solidFill>
                  <a:srgbClr val="000000"/>
                </a:solidFill>
                <a:latin typeface="Verdana" panose="020B0604030504040204" pitchFamily="34" charset="0"/>
              </a:rPr>
              <a:t>H</a:t>
            </a:r>
            <a:r>
              <a:rPr lang="ru-RU" altLang="ru-RU">
                <a:solidFill>
                  <a:srgbClr val="000000"/>
                </a:solidFill>
                <a:latin typeface="Verdana" panose="020B0604030504040204" pitchFamily="34" charset="0"/>
              </a:rPr>
              <a:t>вр.о — норма времени на обслуживание единицы оборудования, единицы производственных площадей и т.д.;</a:t>
            </a:r>
          </a:p>
          <a:p>
            <a:pPr fontAlgn="base">
              <a:spcBef>
                <a:spcPct val="20000"/>
              </a:spcBef>
              <a:spcAft>
                <a:spcPct val="5000"/>
              </a:spcAft>
            </a:pPr>
            <a:r>
              <a:rPr lang="ru-RU" altLang="ru-RU">
                <a:solidFill>
                  <a:srgbClr val="000000"/>
                </a:solidFill>
                <a:latin typeface="Verdana" panose="020B0604030504040204" pitchFamily="34" charset="0"/>
              </a:rPr>
              <a:t>Нвр — норма времени на единицу объема работы, на выполняемую функцию;</a:t>
            </a:r>
          </a:p>
          <a:p>
            <a:pPr fontAlgn="base">
              <a:spcBef>
                <a:spcPct val="20000"/>
              </a:spcBef>
              <a:spcAft>
                <a:spcPct val="5000"/>
              </a:spcAft>
            </a:pPr>
            <a:r>
              <a:rPr lang="en-US" altLang="ru-RU">
                <a:solidFill>
                  <a:srgbClr val="000000"/>
                </a:solidFill>
                <a:latin typeface="Verdana" panose="020B0604030504040204" pitchFamily="34" charset="0"/>
              </a:rPr>
              <a:t>n</a:t>
            </a:r>
            <a:r>
              <a:rPr lang="ru-RU" altLang="ru-RU">
                <a:solidFill>
                  <a:srgbClr val="000000"/>
                </a:solidFill>
                <a:latin typeface="Verdana" panose="020B0604030504040204" pitchFamily="34" charset="0"/>
              </a:rPr>
              <a:t> — количество единиц работы, выполняемых в течение определенного периода,</a:t>
            </a:r>
          </a:p>
          <a:p>
            <a:pPr fontAlgn="base">
              <a:spcBef>
                <a:spcPct val="20000"/>
              </a:spcBef>
              <a:spcAft>
                <a:spcPct val="5000"/>
              </a:spcAft>
            </a:pPr>
            <a:r>
              <a:rPr lang="ru-RU" altLang="ru-RU">
                <a:solidFill>
                  <a:srgbClr val="000000"/>
                </a:solidFill>
                <a:latin typeface="Verdana" panose="020B0604030504040204" pitchFamily="34" charset="0"/>
              </a:rPr>
              <a:t>К — коэффициент, учитывающий выполнение дополнительных функций, не учтенных нормой времени (функции учета, инструктажа, наблюдения за процессом), а также на отдых и личные надобности.</a:t>
            </a:r>
          </a:p>
        </p:txBody>
      </p:sp>
    </p:spTree>
    <p:extLst>
      <p:ext uri="{BB962C8B-B14F-4D97-AF65-F5344CB8AC3E}">
        <p14:creationId xmlns:p14="http://schemas.microsoft.com/office/powerpoint/2010/main" val="167816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1774825" y="1719263"/>
            <a:ext cx="87312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</a:rPr>
              <a:t>Пример 4.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Определить норму обслуживания, если время обслуживания одного станка составляет 20 мин, коэффициент дополнительных затрат 1,08, время на выполнение подготовительно-заключительной работы – 10 мин, время на отдых и личные надобности 25 мин на смену.</a:t>
            </a:r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2046288" y="3608388"/>
            <a:ext cx="4184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Определим норму обслуживания </a:t>
            </a:r>
          </a:p>
        </p:txBody>
      </p:sp>
      <p:pic>
        <p:nvPicPr>
          <p:cNvPr id="103433" name="Picture 9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163" y="4194176"/>
            <a:ext cx="2565400" cy="8112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3435" name="Rectangle 11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/>
              <a:t>5. Определение различных видов норм труда</a:t>
            </a:r>
          </a:p>
        </p:txBody>
      </p:sp>
    </p:spTree>
    <p:extLst>
      <p:ext uri="{BB962C8B-B14F-4D97-AF65-F5344CB8AC3E}">
        <p14:creationId xmlns:p14="http://schemas.microsoft.com/office/powerpoint/2010/main" val="217334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1774825" y="1719263"/>
            <a:ext cx="87312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</a:rPr>
              <a:t>Пример 4.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Определить норму обслуживания, если время обслуживания одного станка составляет 20 мин, коэффициент дополнительных затрат 1,08, время на выполнение подготовительно-заключительной работы – 10 мин, время на отдых и личные надобности 25 мин на смену.</a:t>
            </a:r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2046288" y="3608388"/>
            <a:ext cx="4184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Определим норму обслуживания </a:t>
            </a:r>
          </a:p>
        </p:txBody>
      </p:sp>
      <p:pic>
        <p:nvPicPr>
          <p:cNvPr id="103433" name="Picture 9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163" y="4194176"/>
            <a:ext cx="2565400" cy="8112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3434" name="Picture 10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01" y="5589588"/>
            <a:ext cx="4276725" cy="711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3435" name="Rectangle 11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/>
              <a:t>5. Определение различных видов норм труда</a:t>
            </a:r>
          </a:p>
        </p:txBody>
      </p:sp>
    </p:spTree>
    <p:extLst>
      <p:ext uri="{BB962C8B-B14F-4D97-AF65-F5344CB8AC3E}">
        <p14:creationId xmlns:p14="http://schemas.microsoft.com/office/powerpoint/2010/main" val="121057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3035301" y="1628776"/>
            <a:ext cx="63595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2500" b="1" i="1"/>
              <a:t>Норма численности работающих</a:t>
            </a:r>
            <a:r>
              <a:rPr lang="ru-RU" altLang="ru-RU" sz="2500" b="1"/>
              <a:t> </a:t>
            </a: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1820863" y="3968750"/>
            <a:ext cx="8551862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08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spcAft>
                <a:spcPct val="20000"/>
              </a:spcAft>
            </a:pPr>
            <a:r>
              <a:rPr lang="ru-RU" altLang="ru-RU">
                <a:latin typeface="Verdana" panose="020B0604030504040204" pitchFamily="34" charset="0"/>
              </a:rPr>
              <a:t>где Нч  — норма численности;</a:t>
            </a:r>
          </a:p>
          <a:p>
            <a:pPr>
              <a:spcBef>
                <a:spcPct val="30000"/>
              </a:spcBef>
              <a:spcAft>
                <a:spcPct val="20000"/>
              </a:spcAft>
            </a:pPr>
            <a:r>
              <a:rPr lang="ru-RU" altLang="ru-RU">
                <a:latin typeface="Verdana" panose="020B0604030504040204" pitchFamily="34" charset="0"/>
              </a:rPr>
              <a:t>М — общее количество обслуживаемых единиц оборудования, квадратных метров производственной площади и т.д.;</a:t>
            </a:r>
          </a:p>
          <a:p>
            <a:pPr>
              <a:spcBef>
                <a:spcPct val="30000"/>
              </a:spcBef>
              <a:spcAft>
                <a:spcPct val="20000"/>
              </a:spcAft>
            </a:pPr>
            <a:r>
              <a:rPr lang="ru-RU" altLang="ru-RU">
                <a:latin typeface="Verdana" panose="020B0604030504040204" pitchFamily="34" charset="0"/>
              </a:rPr>
              <a:t>Но  — норма обслуживания.</a:t>
            </a:r>
          </a:p>
        </p:txBody>
      </p:sp>
      <p:sp>
        <p:nvSpPr>
          <p:cNvPr id="95240" name="Rectangle 8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 sz="4000"/>
              <a:t>5. Определение различных видов норм труда</a:t>
            </a:r>
          </a:p>
        </p:txBody>
      </p:sp>
      <p:sp>
        <p:nvSpPr>
          <p:cNvPr id="95244" name="Rectangle 12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5243" name="Object 11"/>
          <p:cNvGraphicFramePr>
            <a:graphicFrameLocks noChangeAspect="1"/>
          </p:cNvGraphicFramePr>
          <p:nvPr/>
        </p:nvGraphicFramePr>
        <p:xfrm>
          <a:off x="3035300" y="2484439"/>
          <a:ext cx="61214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Формула" r:id="rId3" imgW="2425700" imgH="457200" progId="Equation.3">
                  <p:embed/>
                </p:oleObj>
              </mc:Choice>
              <mc:Fallback>
                <p:oleObj name="Формула" r:id="rId3" imgW="2425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5300" y="2484439"/>
                        <a:ext cx="6121400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935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/>
              <a:t>5. Определение различных видов норм труда</a:t>
            </a: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1865314" y="1674813"/>
            <a:ext cx="84169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Норма численности работающих </a:t>
            </a:r>
            <a:br>
              <a:rPr lang="ru-RU" altLang="ru-RU">
                <a:solidFill>
                  <a:srgbClr val="000000"/>
                </a:solidFill>
              </a:rPr>
            </a:br>
            <a:r>
              <a:rPr lang="ru-RU" altLang="ru-RU" b="1">
                <a:solidFill>
                  <a:srgbClr val="000000"/>
                </a:solidFill>
              </a:rPr>
              <a:t>при многосменном режиме работы предприятия</a:t>
            </a:r>
          </a:p>
        </p:txBody>
      </p:sp>
      <p:pic>
        <p:nvPicPr>
          <p:cNvPr id="104454" name="Picture 6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5" y="2349500"/>
            <a:ext cx="1441450" cy="674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2000250" y="3024188"/>
            <a:ext cx="49355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где	</a:t>
            </a:r>
            <a:r>
              <a:rPr lang="ru-RU" altLang="ru-RU" i="1">
                <a:solidFill>
                  <a:srgbClr val="000000"/>
                </a:solidFill>
              </a:rPr>
              <a:t>Ксм </a:t>
            </a:r>
            <a:r>
              <a:rPr lang="ru-RU" altLang="ru-RU">
                <a:solidFill>
                  <a:srgbClr val="000000"/>
                </a:solidFill>
              </a:rPr>
              <a:t>– коэффициент сменности. </a:t>
            </a:r>
          </a:p>
        </p:txBody>
      </p:sp>
      <p:sp>
        <p:nvSpPr>
          <p:cNvPr id="104456" name="Rectangle 8"/>
          <p:cNvSpPr>
            <a:spLocks noChangeArrowheads="1"/>
          </p:cNvSpPr>
          <p:nvPr/>
        </p:nvSpPr>
        <p:spPr bwMode="auto">
          <a:xfrm>
            <a:off x="1820864" y="3654425"/>
            <a:ext cx="82819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Для целей планирования помимо явочной численности определяется </a:t>
            </a:r>
            <a:r>
              <a:rPr lang="ru-RU" altLang="ru-RU" b="1">
                <a:solidFill>
                  <a:srgbClr val="000000"/>
                </a:solidFill>
              </a:rPr>
              <a:t>списочная численность рабочих</a:t>
            </a:r>
            <a:r>
              <a:rPr lang="ru-RU" altLang="ru-RU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04457" name="Picture 9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8" y="4373563"/>
            <a:ext cx="1846262" cy="646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4458" name="Rectangle 10"/>
          <p:cNvSpPr>
            <a:spLocks noChangeArrowheads="1"/>
          </p:cNvSpPr>
          <p:nvPr/>
        </p:nvSpPr>
        <p:spPr bwMode="auto">
          <a:xfrm>
            <a:off x="1909764" y="5184776"/>
            <a:ext cx="5000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Коэффициент списочного состава (К</a:t>
            </a:r>
            <a:r>
              <a:rPr lang="ru-RU" altLang="ru-RU" sz="1600">
                <a:solidFill>
                  <a:srgbClr val="000000"/>
                </a:solidFill>
              </a:rPr>
              <a:t>сп</a:t>
            </a:r>
            <a:r>
              <a:rPr lang="ru-RU" altLang="ru-RU">
                <a:solidFill>
                  <a:srgbClr val="000000"/>
                </a:solidFill>
              </a:rPr>
              <a:t>) </a:t>
            </a:r>
          </a:p>
        </p:txBody>
      </p:sp>
      <p:pic>
        <p:nvPicPr>
          <p:cNvPr id="104459" name="Picture 11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563" y="4914901"/>
            <a:ext cx="1350962" cy="9509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4460" name="Rectangle 12"/>
          <p:cNvSpPr>
            <a:spLocks noChangeArrowheads="1"/>
          </p:cNvSpPr>
          <p:nvPr/>
        </p:nvSpPr>
        <p:spPr bwMode="auto">
          <a:xfrm>
            <a:off x="1955801" y="6038850"/>
            <a:ext cx="6931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где Ф</a:t>
            </a:r>
            <a:r>
              <a:rPr lang="ru-RU" altLang="ru-RU" sz="1600">
                <a:solidFill>
                  <a:srgbClr val="000000"/>
                </a:solidFill>
              </a:rPr>
              <a:t>н – </a:t>
            </a:r>
            <a:r>
              <a:rPr lang="ru-RU" altLang="ru-RU">
                <a:solidFill>
                  <a:srgbClr val="000000"/>
                </a:solidFill>
              </a:rPr>
              <a:t>номинальное число рабочих дней в периоде,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Ф</a:t>
            </a:r>
            <a:r>
              <a:rPr lang="ru-RU" altLang="ru-RU" sz="1600">
                <a:solidFill>
                  <a:srgbClr val="000000"/>
                </a:solidFill>
              </a:rPr>
              <a:t>р</a:t>
            </a:r>
            <a:r>
              <a:rPr lang="ru-RU" altLang="ru-RU">
                <a:solidFill>
                  <a:srgbClr val="000000"/>
                </a:solidFill>
              </a:rPr>
              <a:t> –  реальное число рабочих дней  </a:t>
            </a:r>
          </a:p>
        </p:txBody>
      </p:sp>
    </p:spTree>
    <p:extLst>
      <p:ext uri="{BB962C8B-B14F-4D97-AF65-F5344CB8AC3E}">
        <p14:creationId xmlns:p14="http://schemas.microsoft.com/office/powerpoint/2010/main" val="405817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4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4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4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/>
      <p:bldP spid="104455" grpId="0"/>
      <p:bldP spid="104456" grpId="0"/>
      <p:bldP spid="104458" grpId="0"/>
      <p:bldP spid="10446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1865313" y="1525017"/>
            <a:ext cx="8596312" cy="1923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 sz="1700" b="1"/>
              <a:t>Пример 5.</a:t>
            </a:r>
          </a:p>
          <a:p>
            <a:r>
              <a:rPr lang="ru-RU" altLang="ru-RU" sz="1700"/>
              <a:t>Рассчитать норму явочной и списочной численности рабочих для обслуживания 150 единиц технологического оборудования, если средняя норма времени обслуживания одной единицы оборудования равна 1,35 чел.-час, время смены – 8 час., коэффициент сменности – 1,36, номинальный фонд рабочего времени – 236 дней, реальный фонд рабочего времени на одного рабочего в год – 218 дней. </a:t>
            </a:r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/>
              <a:t>5. Определение различных видов норм труда</a:t>
            </a:r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1865313" y="3832503"/>
            <a:ext cx="32431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/>
              <a:t>1. Норма обслуживания :</a:t>
            </a:r>
          </a:p>
        </p:txBody>
      </p:sp>
      <p:pic>
        <p:nvPicPr>
          <p:cNvPr id="105479" name="Picture 7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763" y="3743326"/>
            <a:ext cx="1439862" cy="7985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1955800" y="4868863"/>
            <a:ext cx="323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/>
              <a:t>2. Явочная численность: </a:t>
            </a:r>
          </a:p>
        </p:txBody>
      </p:sp>
      <p:pic>
        <p:nvPicPr>
          <p:cNvPr id="105482" name="Picture 10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213" y="4868864"/>
            <a:ext cx="1530350" cy="7064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5484" name="Rectangle 12"/>
          <p:cNvSpPr>
            <a:spLocks noChangeArrowheads="1"/>
          </p:cNvSpPr>
          <p:nvPr/>
        </p:nvSpPr>
        <p:spPr bwMode="auto">
          <a:xfrm>
            <a:off x="1865314" y="6076951"/>
            <a:ext cx="35083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/>
              <a:t>3. Списочная численность: </a:t>
            </a:r>
          </a:p>
        </p:txBody>
      </p:sp>
      <p:pic>
        <p:nvPicPr>
          <p:cNvPr id="105485" name="Picture 13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763" y="5994401"/>
            <a:ext cx="2025650" cy="7032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536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5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5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5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5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8" grpId="0"/>
      <p:bldP spid="105481" grpId="0"/>
      <p:bldP spid="10548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1865313" y="1525017"/>
            <a:ext cx="8596312" cy="1923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 sz="1700" b="1"/>
              <a:t>Пример 5.</a:t>
            </a:r>
          </a:p>
          <a:p>
            <a:r>
              <a:rPr lang="ru-RU" altLang="ru-RU" sz="1700"/>
              <a:t>Рассчитать норму явочной и списочной численности рабочих для обслуживания 150 единиц технологического оборудования, если средняя норма времени обслуживания одной единицы оборудования равна 1,35 чел.-час, время смены – 8 час., коэффициент сменности – 1,36, номинальный фонд рабочего времени – 236 дней, реальный фонд рабочего времени на одного рабочего в год – 218 дней. </a:t>
            </a:r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/>
              <a:t>5. Определение различных видов норм труда</a:t>
            </a:r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1865313" y="3832503"/>
            <a:ext cx="32431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/>
              <a:t>1. Норма обслуживания :</a:t>
            </a:r>
          </a:p>
        </p:txBody>
      </p:sp>
      <p:pic>
        <p:nvPicPr>
          <p:cNvPr id="105479" name="Picture 7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763" y="3743326"/>
            <a:ext cx="1439862" cy="7985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5480" name="Picture 8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39" y="3743326"/>
            <a:ext cx="1709737" cy="7477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1955800" y="4868863"/>
            <a:ext cx="323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/>
              <a:t>2. Явочная численность: </a:t>
            </a:r>
          </a:p>
        </p:txBody>
      </p:sp>
      <p:pic>
        <p:nvPicPr>
          <p:cNvPr id="105482" name="Picture 10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213" y="4868864"/>
            <a:ext cx="1530350" cy="7064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5483" name="Picture 11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800" y="4778376"/>
            <a:ext cx="2655888" cy="6715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5484" name="Rectangle 12"/>
          <p:cNvSpPr>
            <a:spLocks noChangeArrowheads="1"/>
          </p:cNvSpPr>
          <p:nvPr/>
        </p:nvSpPr>
        <p:spPr bwMode="auto">
          <a:xfrm>
            <a:off x="1865314" y="6076951"/>
            <a:ext cx="35083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/>
              <a:t>3. Списочная численность: </a:t>
            </a:r>
          </a:p>
        </p:txBody>
      </p:sp>
      <p:pic>
        <p:nvPicPr>
          <p:cNvPr id="105485" name="Picture 13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763" y="5994401"/>
            <a:ext cx="2025650" cy="7032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5486" name="Picture 14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38" y="5903914"/>
            <a:ext cx="2951162" cy="6048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957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54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5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5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5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5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5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5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8" grpId="0"/>
      <p:bldP spid="105481" grpId="0"/>
      <p:bldP spid="10548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343" y="409303"/>
            <a:ext cx="11051177" cy="593924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	Введение</a:t>
            </a:r>
            <a:r>
              <a:rPr lang="ru-RU" b="1" dirty="0">
                <a:solidFill>
                  <a:srgbClr val="C00000"/>
                </a:solidFill>
              </a:rPr>
              <a:t>, пересмотр и замена норм труда производится работодателем </a:t>
            </a:r>
            <a:r>
              <a:rPr lang="ru-RU" b="1" dirty="0"/>
              <a:t>с учетом мнения профкома, локальными нормативными </a:t>
            </a:r>
            <a:r>
              <a:rPr lang="ru-RU" b="1" dirty="0" smtClean="0"/>
              <a:t>актами.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	О </a:t>
            </a:r>
            <a:r>
              <a:rPr lang="ru-RU" b="1" dirty="0">
                <a:solidFill>
                  <a:srgbClr val="C00000"/>
                </a:solidFill>
              </a:rPr>
              <a:t>введении новых норм</a:t>
            </a:r>
            <a:r>
              <a:rPr lang="ru-RU" b="1" dirty="0"/>
              <a:t> работники извещаются не менее чем за два месяца. </a:t>
            </a:r>
          </a:p>
          <a:p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308" y="2706814"/>
            <a:ext cx="5632269" cy="375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1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404665"/>
            <a:ext cx="8229600" cy="572149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06996" y="2296181"/>
            <a:ext cx="2736304" cy="10801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ХРОНОМЕТРАЖ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791708" y="2335578"/>
            <a:ext cx="2736304" cy="10801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ФОТОГРАФИЯ РАБОЧЕГО ВРЕМЕНИ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94756" y="3789040"/>
            <a:ext cx="2736304" cy="19442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это способ изучения затрат времени на выполнение циклических повторяющихся ручных и машинно-ручных элементов операций.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27884" y="3749534"/>
            <a:ext cx="2664296" cy="19837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наблюдение, которое проводится для изучения всех затрат рабочего времени в течении смены или ее части.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99048" y="1124744"/>
            <a:ext cx="6624736" cy="64807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МЕТОДЫ УСТАНОВЛЕНИЯ ТЕХНИЧЕСКИХ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НОРМ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293769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5400" b="1" dirty="0">
                <a:ln/>
                <a:solidFill>
                  <a:srgbClr val="002060"/>
                </a:solidFill>
              </a:rPr>
              <a:t>Хронометраж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Производиться с помощью специальных средств:  секундомеры, хронометры, видеоаппаратуры. </a:t>
            </a:r>
            <a:endParaRPr lang="en-US" dirty="0" smtClean="0"/>
          </a:p>
          <a:p>
            <a:r>
              <a:rPr lang="ru-RU" dirty="0" smtClean="0"/>
              <a:t>Измеряются </a:t>
            </a:r>
            <a:r>
              <a:rPr lang="ru-RU" dirty="0"/>
              <a:t>элементы изучаемой операции и записывается продолжительность каждого элемента в хронометражную карту по текущему времени или по отдельным отчётам с остановкой приборов.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pic>
        <p:nvPicPr>
          <p:cNvPr id="3" name="Объект 3" descr="http://www.up-pro.ru/imgs/specprojects/img/rab-vremya/photo1.jp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736" y="1528820"/>
            <a:ext cx="3523064" cy="44539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18b5a96dcdc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398" y="365125"/>
            <a:ext cx="1944216" cy="19442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64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0866" y="620689"/>
            <a:ext cx="6798734" cy="720080"/>
          </a:xfrm>
        </p:spPr>
        <p:txBody>
          <a:bodyPr>
            <a:normAutofit fontScale="90000"/>
          </a:bodyPr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>
                <a:solidFill>
                  <a:srgbClr val="C00000"/>
                </a:solidFill>
              </a:rPr>
              <a:t>НОРМИРОВАНИЕ ПРОИЗВОДСТВЕННОГО ПРОЦЕССА ИЗГОТОВЛЕНИЯ КЛАВИАТУРЫ КДБА 422412.002</a:t>
            </a:r>
            <a:br>
              <a:rPr lang="ru-RU" sz="1800" b="1" dirty="0">
                <a:solidFill>
                  <a:srgbClr val="C00000"/>
                </a:solidFill>
              </a:rPr>
            </a:br>
            <a:endParaRPr lang="ru-RU" sz="18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026139"/>
              </p:ext>
            </p:extLst>
          </p:nvPr>
        </p:nvGraphicFramePr>
        <p:xfrm>
          <a:off x="2423593" y="1268760"/>
          <a:ext cx="7344817" cy="504748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48589"/>
                <a:gridCol w="881008"/>
                <a:gridCol w="1807610"/>
                <a:gridCol w="1807610"/>
              </a:tblGrid>
              <a:tr h="9046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Наименование операций 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Разряд работ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Трудоемкость изготовления, мин.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Трудоемкость изготовления, час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1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effectLst/>
                        </a:rPr>
                        <a:t>Изготовление</a:t>
                      </a:r>
                      <a:r>
                        <a:rPr lang="en-US" sz="1800" b="1" i="1" dirty="0">
                          <a:effectLst/>
                        </a:rPr>
                        <a:t> </a:t>
                      </a:r>
                      <a:r>
                        <a:rPr lang="en-US" sz="1800" b="1" i="1" dirty="0" err="1">
                          <a:effectLst/>
                        </a:rPr>
                        <a:t>платы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4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6,72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0,112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1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effectLst/>
                        </a:rPr>
                        <a:t>Вырубка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4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0,57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0,01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1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effectLst/>
                        </a:rPr>
                        <a:t>Сборка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4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2,07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0,03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1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Изготовление жгута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4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5,78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0,1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1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Приготовление флюса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4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0,51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0,01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1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Электромонтаж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4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0,03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0,0005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1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Лакирование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4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0,55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0,01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1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Сушка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4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0,27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0,005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1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Контроль внешнего вида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4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6,11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0,1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6030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Контроль функционирования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4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effectLst/>
                        </a:rPr>
                        <a:t>0,37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0,006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1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Упаковка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</a:rPr>
                        <a:t>4</a:t>
                      </a:r>
                      <a:endParaRPr lang="ru-RU" sz="18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1,22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0,02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1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Итого по изделию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 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24,16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</a:rPr>
                        <a:t>0,4</a:t>
                      </a:r>
                      <a:endParaRPr lang="ru-RU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178" marR="60178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18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548681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66773" y="1196752"/>
            <a:ext cx="2232248" cy="7920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Подготовка к наблюдению</a:t>
            </a:r>
            <a:endParaRPr lang="ru-RU" sz="28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40532" y="1196752"/>
            <a:ext cx="2376264" cy="7920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</a:rPr>
              <a:t>Хронометрирование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23920" y="1183060"/>
            <a:ext cx="2304256" cy="7920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Получение результата и его анализ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97096" y="2204864"/>
            <a:ext cx="2376264" cy="38884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indent="269875" algn="ctr"/>
            <a:r>
              <a:rPr lang="ru-RU" sz="1600" b="1" dirty="0">
                <a:solidFill>
                  <a:schemeClr val="tx1"/>
                </a:solidFill>
              </a:rPr>
              <a:t>Выбор рабочего места для хронометража, расчленение операции на переходы, </a:t>
            </a:r>
          </a:p>
          <a:p>
            <a:pPr indent="269875" algn="ctr"/>
            <a:r>
              <a:rPr lang="ru-RU" sz="1600" b="1" dirty="0">
                <a:solidFill>
                  <a:schemeClr val="tx1"/>
                </a:solidFill>
              </a:rPr>
              <a:t>определение фиксажных точек, т.е. моментов указывающих на начало и конец операции, установление необходимого количества замеров. </a:t>
            </a:r>
          </a:p>
          <a:p>
            <a:pPr algn="ctr"/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17994" y="2263126"/>
            <a:ext cx="2374150" cy="383017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Измеряются элементы изучаемой операции и записывается продолжительность каждого элемента в хронометражную карту по текущему времени или по отдельным отчётам с остановкой приборов.</a:t>
            </a:r>
            <a:endParaRPr lang="ru-RU" sz="1600" b="1" dirty="0">
              <a:solidFill>
                <a:schemeClr val="tx1"/>
              </a:solidFill>
              <a:ea typeface="Times New Roman"/>
            </a:endParaRPr>
          </a:p>
          <a:p>
            <a:pPr algn="ctr"/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23920" y="2269999"/>
            <a:ext cx="2232248" cy="381642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Обработка хронометражного ряда и  определение  коэффициента устойчивости хронометражного ряда (отношение максимальной продолжительности замера ряда, к минимальной продолжительности ряда.)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43508" y="657300"/>
            <a:ext cx="6768752" cy="43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Стадии проведения хронометража</a:t>
            </a:r>
          </a:p>
        </p:txBody>
      </p:sp>
    </p:spTree>
    <p:extLst>
      <p:ext uri="{BB962C8B-B14F-4D97-AF65-F5344CB8AC3E}">
        <p14:creationId xmlns:p14="http://schemas.microsoft.com/office/powerpoint/2010/main" val="71028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6090365"/>
              </p:ext>
            </p:extLst>
          </p:nvPr>
        </p:nvGraphicFramePr>
        <p:xfrm>
          <a:off x="1559496" y="44624"/>
          <a:ext cx="9073008" cy="675671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6784"/>
                <a:gridCol w="1593053"/>
                <a:gridCol w="616612"/>
                <a:gridCol w="6606559"/>
              </a:tblGrid>
              <a:tr h="250708">
                <a:tc gridSpan="4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СОСТАВ ТЕХНИЧЕСКОЙ НОРМЫ ВРЕМЕНИ</a:t>
                      </a:r>
                      <a:endParaRPr lang="ru-RU" sz="13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0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№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Элементы  </a:t>
                      </a:r>
                      <a:r>
                        <a:rPr lang="ru-RU" sz="1400" b="1" dirty="0" smtClean="0">
                          <a:effectLst/>
                        </a:rPr>
                        <a:t>нормы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Обоз.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Содержание элемента нормы времени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07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Подготовительно-заключительное время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</a:rPr>
                        <a:t>Тпз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 smtClean="0">
                          <a:effectLst/>
                        </a:rPr>
                        <a:t>Получение </a:t>
                      </a:r>
                      <a:r>
                        <a:rPr lang="ru-RU" sz="1400" b="1" dirty="0">
                          <a:effectLst/>
                        </a:rPr>
                        <a:t>производственного задания, наряда, технической документации, указаний и инструктажа;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 smtClean="0">
                          <a:effectLst/>
                        </a:rPr>
                        <a:t>Ознакомление </a:t>
                      </a:r>
                      <a:r>
                        <a:rPr lang="ru-RU" sz="1400" b="1" dirty="0">
                          <a:effectLst/>
                        </a:rPr>
                        <a:t>с полученным заданием, технологической документацией и чертежом;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 smtClean="0">
                          <a:effectLst/>
                        </a:rPr>
                        <a:t>Получение </a:t>
                      </a:r>
                      <a:r>
                        <a:rPr lang="ru-RU" sz="1400" b="1" dirty="0">
                          <a:effectLst/>
                        </a:rPr>
                        <a:t>инструментов и приспособлений;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 smtClean="0">
                          <a:effectLst/>
                        </a:rPr>
                        <a:t>Наладка </a:t>
                      </a:r>
                      <a:r>
                        <a:rPr lang="ru-RU" sz="1400" b="1" dirty="0">
                          <a:effectLst/>
                        </a:rPr>
                        <a:t>оборудования на заданный режим работы, установку и наладку приспособлений и инструментов;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 smtClean="0">
                          <a:effectLst/>
                        </a:rPr>
                        <a:t>Снятие </a:t>
                      </a:r>
                      <a:r>
                        <a:rPr lang="ru-RU" sz="1400" b="1" dirty="0">
                          <a:effectLst/>
                        </a:rPr>
                        <a:t>приспособлений и инструментов;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b="1" dirty="0" smtClean="0">
                          <a:effectLst/>
                        </a:rPr>
                        <a:t>Сдача </a:t>
                      </a:r>
                      <a:r>
                        <a:rPr lang="ru-RU" sz="1400" b="1" dirty="0">
                          <a:effectLst/>
                        </a:rPr>
                        <a:t>выполненной работы, приспособлений, инструментов, технической документации и наряда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01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Основное время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То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Определяется </a:t>
                      </a:r>
                      <a:r>
                        <a:rPr lang="ru-RU" sz="1400" b="1" dirty="0">
                          <a:effectLst/>
                        </a:rPr>
                        <a:t>затратами времени, в течение которого непосредственно осуществляется данный технологический </a:t>
                      </a:r>
                      <a:r>
                        <a:rPr lang="ru-RU" sz="1400" b="1" dirty="0" smtClean="0">
                          <a:effectLst/>
                        </a:rPr>
                        <a:t>процесс.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253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Вспомогательное время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Тв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Время</a:t>
                      </a:r>
                      <a:r>
                        <a:rPr lang="ru-RU" sz="1400" b="1" dirty="0">
                          <a:effectLst/>
                        </a:rPr>
                        <a:t>, затрачиваемое рабочим на выполнение действий, создающих нормальные условия для выполнения основной работы. К вспомогательному времени относятся затраты рабочего времени на установку и снятие изделий, кантование их в процессе обработки, измерение размеров изделия после обработки, </a:t>
                      </a:r>
                      <a:r>
                        <a:rPr lang="ru-RU" sz="1400" b="1" dirty="0" err="1">
                          <a:effectLst/>
                        </a:rPr>
                        <a:t>и.т.д</a:t>
                      </a:r>
                      <a:r>
                        <a:rPr lang="ru-RU" sz="1400" b="1" dirty="0">
                          <a:effectLst/>
                        </a:rPr>
                        <a:t>.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990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Время обслуживания рабочего места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Тобс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Складывается </a:t>
                      </a:r>
                      <a:r>
                        <a:rPr lang="ru-RU" sz="1400" b="1" dirty="0">
                          <a:effectLst/>
                        </a:rPr>
                        <a:t>из затрат рабочего времени на уход за рабочим местом и поддержание его в рабочем состоянии: раскладывание и уборка инструмента в начале и в конце смены, осмотр, опробование, смазка и чистка оборудования, </a:t>
                      </a:r>
                      <a:r>
                        <a:rPr lang="ru-RU" sz="1400" b="1" dirty="0" err="1">
                          <a:effectLst/>
                        </a:rPr>
                        <a:t>подналадка</a:t>
                      </a:r>
                      <a:r>
                        <a:rPr lang="ru-RU" sz="1400" b="1" dirty="0">
                          <a:effectLst/>
                        </a:rPr>
                        <a:t> </a:t>
                      </a:r>
                      <a:r>
                        <a:rPr lang="ru-RU" sz="1400" b="1" dirty="0" smtClean="0">
                          <a:effectLst/>
                        </a:rPr>
                        <a:t>оборудования, </a:t>
                      </a:r>
                      <a:r>
                        <a:rPr lang="ru-RU" sz="1400" b="1" dirty="0" err="1">
                          <a:effectLst/>
                        </a:rPr>
                        <a:t>и.т.д</a:t>
                      </a:r>
                      <a:r>
                        <a:rPr lang="ru-RU" sz="1400" b="1" dirty="0">
                          <a:effectLst/>
                        </a:rPr>
                        <a:t>.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7521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5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Время на отдых и естественные надобности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Тотд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Перерывы </a:t>
                      </a:r>
                      <a:r>
                        <a:rPr lang="ru-RU" sz="1400" b="1" dirty="0">
                          <a:effectLst/>
                        </a:rPr>
                        <a:t>в течение смены для отдыха в целях поддержания нормальной трудоспособности и предупреждения утомления. (время проведения производственной гимнастики.)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070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Итого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Тш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+ Норма штучного времени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404" marR="38404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96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0342" y="499417"/>
            <a:ext cx="2823647" cy="1008112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100" b="1" dirty="0">
                <a:solidFill>
                  <a:srgbClr val="FF0000"/>
                </a:solidFill>
              </a:rPr>
              <a:t>Фотография рабочего дня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11" y="1988840"/>
            <a:ext cx="5042263" cy="4032448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3600" b="1" dirty="0" smtClean="0"/>
              <a:t>представляет </a:t>
            </a:r>
            <a:r>
              <a:rPr lang="ru-RU" sz="3600" b="1" dirty="0"/>
              <a:t>собой изучение рабочего дня путем наблюдения и замера всех затрат рабочего времени в течение смены в порядке фактической последовательности этих затрат.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Основным </a:t>
            </a:r>
            <a:r>
              <a:rPr lang="ru-RU" sz="3600" b="1" dirty="0">
                <a:solidFill>
                  <a:srgbClr val="FF0000"/>
                </a:solidFill>
              </a:rPr>
              <a:t>назначением ФРД </a:t>
            </a:r>
            <a:r>
              <a:rPr lang="ru-RU" sz="3600" b="1" dirty="0"/>
              <a:t>является выявление потерь рабочего времени для разработки мероприятий по повышению производительности труда.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966" y="289388"/>
            <a:ext cx="5901439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1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4740226"/>
              </p:ext>
            </p:extLst>
          </p:nvPr>
        </p:nvGraphicFramePr>
        <p:xfrm>
          <a:off x="2438563" y="2348881"/>
          <a:ext cx="1656184" cy="5181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656184"/>
              </a:tblGrid>
              <a:tr h="432047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8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83630" y="908720"/>
            <a:ext cx="6768752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ПОСЛЕДОВАТЕЛЬНОСТЬ СОСТАВЛЕНИЯ </a:t>
            </a:r>
          </a:p>
          <a:p>
            <a:pPr algn="ctr"/>
            <a:r>
              <a:rPr lang="ru-RU" b="1" dirty="0"/>
              <a:t>ФОТОГРАФИИ РАБОЧЕГО ДНЯ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51584" y="2925113"/>
            <a:ext cx="1830142" cy="265541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  <a:p>
            <a:pPr algn="ctr"/>
            <a:r>
              <a:rPr lang="ru-RU" b="1" dirty="0"/>
              <a:t> Подготовка к наблюдению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08485" y="2925114"/>
            <a:ext cx="1728192" cy="265541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Регистрация всех без исключения затрат времени</a:t>
            </a:r>
            <a:endParaRPr lang="ru-RU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68007" y="2925114"/>
            <a:ext cx="1800199" cy="265541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Определение состава и структуры рабочего времени, а также выявление его потерь</a:t>
            </a:r>
            <a:endParaRPr lang="ru-RU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040216" y="2925113"/>
            <a:ext cx="1800200" cy="265541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Составление баланса рабочего времени</a:t>
            </a:r>
            <a:endParaRPr lang="ru-RU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graphicFrame>
        <p:nvGraphicFramePr>
          <p:cNvPr id="11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8967256"/>
              </p:ext>
            </p:extLst>
          </p:nvPr>
        </p:nvGraphicFramePr>
        <p:xfrm>
          <a:off x="4342538" y="2348881"/>
          <a:ext cx="1656184" cy="5181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656184"/>
              </a:tblGrid>
              <a:tr h="432047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8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2465526"/>
              </p:ext>
            </p:extLst>
          </p:nvPr>
        </p:nvGraphicFramePr>
        <p:xfrm>
          <a:off x="6279303" y="2374032"/>
          <a:ext cx="1656184" cy="5181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656184"/>
              </a:tblGrid>
              <a:tr h="40689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sz="28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393900"/>
              </p:ext>
            </p:extLst>
          </p:nvPr>
        </p:nvGraphicFramePr>
        <p:xfrm>
          <a:off x="8184232" y="2348880"/>
          <a:ext cx="1656184" cy="5181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656184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sz="28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342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7000" y="0"/>
            <a:ext cx="5715000" cy="42862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78583" cy="688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1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1" y="401052"/>
            <a:ext cx="11486146" cy="624037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Трудовое движение </a:t>
            </a:r>
            <a:r>
              <a:rPr lang="ru-RU" sz="3200" dirty="0"/>
              <a:t>- это однократное перемещение рабочего органа человека (руки, ноги, корпуса). Например," протянуть руку к инструменту "," взять инструмент ".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Трудовое действие </a:t>
            </a:r>
            <a:r>
              <a:rPr lang="ru-RU" sz="3200" dirty="0"/>
              <a:t>- логически завершённая совокупность трудовых движений, выполняемых без перерыва одним или несколькими рабочими органами человека при неизменных предметах и средствах труда (например," взять деталь ")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Трудовой приём </a:t>
            </a:r>
            <a:r>
              <a:rPr lang="ru-RU" sz="3200" dirty="0"/>
              <a:t>- это совокупность трудовых действий, выполняемых при неизменных предметах и средствах труда и составляющих технологически завершённую часть операции (например," установить заготовку в приспособлении ").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8356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5107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Структура трудового приёма.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780" y="1188468"/>
            <a:ext cx="8747208" cy="488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471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Уровень">
  <a:themeElements>
    <a:clrScheme name="Уровень 9">
      <a:dk1>
        <a:srgbClr val="000000"/>
      </a:dk1>
      <a:lt1>
        <a:srgbClr val="FFFFFF"/>
      </a:lt1>
      <a:dk2>
        <a:srgbClr val="0000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Уровень">
  <a:themeElements>
    <a:clrScheme name="Уровень 9">
      <a:dk1>
        <a:srgbClr val="000000"/>
      </a:dk1>
      <a:lt1>
        <a:srgbClr val="FFFFFF"/>
      </a:lt1>
      <a:dk2>
        <a:srgbClr val="0000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Уровень">
  <a:themeElements>
    <a:clrScheme name="Уровень 9">
      <a:dk1>
        <a:srgbClr val="000000"/>
      </a:dk1>
      <a:lt1>
        <a:srgbClr val="FFFFFF"/>
      </a:lt1>
      <a:dk2>
        <a:srgbClr val="0000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Уровень">
  <a:themeElements>
    <a:clrScheme name="Уровень 9">
      <a:dk1>
        <a:srgbClr val="000000"/>
      </a:dk1>
      <a:lt1>
        <a:srgbClr val="FFFFFF"/>
      </a:lt1>
      <a:dk2>
        <a:srgbClr val="0000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Уровень">
  <a:themeElements>
    <a:clrScheme name="Уровень 9">
      <a:dk1>
        <a:srgbClr val="000000"/>
      </a:dk1>
      <a:lt1>
        <a:srgbClr val="FFFFFF"/>
      </a:lt1>
      <a:dk2>
        <a:srgbClr val="0000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Уровень">
  <a:themeElements>
    <a:clrScheme name="Уровень 9">
      <a:dk1>
        <a:srgbClr val="000000"/>
      </a:dk1>
      <a:lt1>
        <a:srgbClr val="FFFFFF"/>
      </a:lt1>
      <a:dk2>
        <a:srgbClr val="0000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Уровень">
  <a:themeElements>
    <a:clrScheme name="Уровень 9">
      <a:dk1>
        <a:srgbClr val="000000"/>
      </a:dk1>
      <a:lt1>
        <a:srgbClr val="FFFFFF"/>
      </a:lt1>
      <a:dk2>
        <a:srgbClr val="0000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Уровень">
  <a:themeElements>
    <a:clrScheme name="Уровень 9">
      <a:dk1>
        <a:srgbClr val="000000"/>
      </a:dk1>
      <a:lt1>
        <a:srgbClr val="FFFFFF"/>
      </a:lt1>
      <a:dk2>
        <a:srgbClr val="0000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Уровень">
  <a:themeElements>
    <a:clrScheme name="Уровень 9">
      <a:dk1>
        <a:srgbClr val="000000"/>
      </a:dk1>
      <a:lt1>
        <a:srgbClr val="FFFFFF"/>
      </a:lt1>
      <a:dk2>
        <a:srgbClr val="0000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Уровень">
  <a:themeElements>
    <a:clrScheme name="Уровень 9">
      <a:dk1>
        <a:srgbClr val="000000"/>
      </a:dk1>
      <a:lt1>
        <a:srgbClr val="FFFFFF"/>
      </a:lt1>
      <a:dk2>
        <a:srgbClr val="0000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Уровень">
  <a:themeElements>
    <a:clrScheme name="Уровень 9">
      <a:dk1>
        <a:srgbClr val="000000"/>
      </a:dk1>
      <a:lt1>
        <a:srgbClr val="FFFFFF"/>
      </a:lt1>
      <a:dk2>
        <a:srgbClr val="000000"/>
      </a:dk2>
      <a:lt2>
        <a:srgbClr val="66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CC9900"/>
      </a:hlink>
      <a:folHlink>
        <a:srgbClr val="996633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9">
        <a:dk1>
          <a:srgbClr val="000000"/>
        </a:dk1>
        <a:lt1>
          <a:srgbClr val="FFFFFF"/>
        </a:lt1>
        <a:dk2>
          <a:srgbClr val="0000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2136</Words>
  <Application>Microsoft Office PowerPoint</Application>
  <PresentationFormat>Широкоэкранный</PresentationFormat>
  <Paragraphs>310</Paragraphs>
  <Slides>40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61" baseType="lpstr">
      <vt:lpstr>Arial</vt:lpstr>
      <vt:lpstr>Calibri</vt:lpstr>
      <vt:lpstr>Calibri Light</vt:lpstr>
      <vt:lpstr>Garamond</vt:lpstr>
      <vt:lpstr>Times New Roman</vt:lpstr>
      <vt:lpstr>Verdana</vt:lpstr>
      <vt:lpstr>Wingdings</vt:lpstr>
      <vt:lpstr>Тема Office</vt:lpstr>
      <vt:lpstr>Уровень</vt:lpstr>
      <vt:lpstr>1_Уровень</vt:lpstr>
      <vt:lpstr>2_Уровень</vt:lpstr>
      <vt:lpstr>3_Уровень</vt:lpstr>
      <vt:lpstr>4_Уровень</vt:lpstr>
      <vt:lpstr>5_Уровень</vt:lpstr>
      <vt:lpstr>6_Уровень</vt:lpstr>
      <vt:lpstr>7_Уровень</vt:lpstr>
      <vt:lpstr>9_Уровень</vt:lpstr>
      <vt:lpstr>10_Уровень</vt:lpstr>
      <vt:lpstr>11_Уровень</vt:lpstr>
      <vt:lpstr>1_Тема Office</vt:lpstr>
      <vt:lpstr>Формула</vt:lpstr>
      <vt:lpstr>Нормирование труда персонала.  Лекция 2 Нормирование как инструмент </vt:lpstr>
      <vt:lpstr>Пример 1. Компания предоставляет интеллектуальные услуги</vt:lpstr>
      <vt:lpstr>Пример 2. Предприятие работает в пищевой промышленности. </vt:lpstr>
      <vt:lpstr>Пример 3. На машиностроительном предприятии </vt:lpstr>
      <vt:lpstr>Пример 4. Торгово-производственное предприятие </vt:lpstr>
      <vt:lpstr>Пример 5. В крупной типографии </vt:lpstr>
      <vt:lpstr>Вывод</vt:lpstr>
      <vt:lpstr>Презентация PowerPoint</vt:lpstr>
      <vt:lpstr>Нормировщик ведет наблюдение за работником</vt:lpstr>
      <vt:lpstr>Презентация PowerPoint</vt:lpstr>
      <vt:lpstr>Объекты нормирования</vt:lpstr>
      <vt:lpstr>Принципами нормирования являются:</vt:lpstr>
      <vt:lpstr>Виды норм труда</vt:lpstr>
      <vt:lpstr>Презентация PowerPoint</vt:lpstr>
      <vt:lpstr>4. Структура технически обоснованной нормы времени</vt:lpstr>
      <vt:lpstr>4. Структура технически обоснованной нормы времени</vt:lpstr>
      <vt:lpstr>4. Структура технически обоснованной нормы времени</vt:lpstr>
      <vt:lpstr>4. Структура технически обоснованной нормы времени</vt:lpstr>
      <vt:lpstr>5. Определение различных видов норм труда</vt:lpstr>
      <vt:lpstr>5. Определение различных видов норм труда</vt:lpstr>
      <vt:lpstr>5. Определение различных видов норм труда</vt:lpstr>
      <vt:lpstr>5. Определение различных видов норм труда</vt:lpstr>
      <vt:lpstr>5. Определение различных видов норм труда</vt:lpstr>
      <vt:lpstr>5. Определение различных видов норм труда</vt:lpstr>
      <vt:lpstr>5. Определение различных видов норм труда</vt:lpstr>
      <vt:lpstr>5. Определение различных видов норм труда</vt:lpstr>
      <vt:lpstr>5. Определение различных видов норм труда</vt:lpstr>
      <vt:lpstr>5. Определение различных видов норм труда</vt:lpstr>
      <vt:lpstr>5. Определение различных видов норм труда</vt:lpstr>
      <vt:lpstr>Презентация PowerPoint</vt:lpstr>
      <vt:lpstr>Презентация PowerPoint</vt:lpstr>
      <vt:lpstr>Хронометраж</vt:lpstr>
      <vt:lpstr> НОРМИРОВАНИЕ ПРОИЗВОДСТВЕННОГО ПРОЦЕССА ИЗГОТОВЛЕНИЯ КЛАВИАТУРЫ КДБА 422412.002 </vt:lpstr>
      <vt:lpstr>Презентация PowerPoint</vt:lpstr>
      <vt:lpstr>Презентация PowerPoint</vt:lpstr>
      <vt:lpstr>Фотография рабочего дня</vt:lpstr>
      <vt:lpstr>Презентация PowerPoint</vt:lpstr>
      <vt:lpstr>Презентация PowerPoint</vt:lpstr>
      <vt:lpstr>Презентация PowerPoint</vt:lpstr>
      <vt:lpstr>Структура трудового приёма.</vt:lpstr>
    </vt:vector>
  </TitlesOfParts>
  <Company>ВГУЭС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Нормирование труда персонала. Лекция 2</dc:title>
  <dc:creator>Николаева Виктория</dc:creator>
  <cp:lastModifiedBy>Николаева Виктория</cp:lastModifiedBy>
  <cp:revision>54</cp:revision>
  <dcterms:created xsi:type="dcterms:W3CDTF">2017-03-24T00:52:50Z</dcterms:created>
  <dcterms:modified xsi:type="dcterms:W3CDTF">2017-04-07T23:58:43Z</dcterms:modified>
</cp:coreProperties>
</file>