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66" r:id="rId5"/>
    <p:sldId id="257" r:id="rId6"/>
    <p:sldId id="258" r:id="rId7"/>
    <p:sldId id="259" r:id="rId8"/>
    <p:sldId id="260" r:id="rId9"/>
    <p:sldId id="261" r:id="rId10"/>
    <p:sldId id="262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6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1CEB-0CDA-47F8-B045-FCBD36E174F1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EE68-6987-4EE1-921D-F11F1446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1CEB-0CDA-47F8-B045-FCBD36E174F1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EE68-6987-4EE1-921D-F11F1446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1CEB-0CDA-47F8-B045-FCBD36E174F1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EE68-6987-4EE1-921D-F11F1446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1CEB-0CDA-47F8-B045-FCBD36E174F1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EE68-6987-4EE1-921D-F11F1446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1CEB-0CDA-47F8-B045-FCBD36E174F1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EE68-6987-4EE1-921D-F11F1446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1CEB-0CDA-47F8-B045-FCBD36E174F1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EE68-6987-4EE1-921D-F11F1446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1CEB-0CDA-47F8-B045-FCBD36E174F1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EE68-6987-4EE1-921D-F11F1446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1CEB-0CDA-47F8-B045-FCBD36E174F1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EE68-6987-4EE1-921D-F11F144615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1CEB-0CDA-47F8-B045-FCBD36E174F1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48EE68-6987-4EE1-921D-F11F144615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1CEB-0CDA-47F8-B045-FCBD36E174F1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EE68-6987-4EE1-921D-F11F1446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1CEB-0CDA-47F8-B045-FCBD36E174F1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EE68-6987-4EE1-921D-F11F1446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D48EE68-6987-4EE1-921D-F11F144615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17C1CEB-0CDA-47F8-B045-FCBD36E174F1}" type="datetimeFigureOut">
              <a:rPr lang="ru-RU" smtClean="0"/>
              <a:pPr/>
              <a:t>15.01.2015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Зрелость проектных </a:t>
            </a:r>
            <a:r>
              <a:rPr lang="ru-RU" b="1" dirty="0" smtClean="0"/>
              <a:t>организаций 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Методология CMM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</a:t>
            </a:r>
            <a:r>
              <a:rPr lang="ru-RU" dirty="0" smtClean="0"/>
              <a:t>етодология СММ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7620000" cy="48006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CMM (</a:t>
            </a:r>
            <a:r>
              <a:rPr lang="ru-RU" sz="2400" dirty="0" err="1" smtClean="0"/>
              <a:t>Capability</a:t>
            </a:r>
            <a:r>
              <a:rPr lang="ru-RU" sz="2400" dirty="0" smtClean="0"/>
              <a:t> </a:t>
            </a:r>
            <a:r>
              <a:rPr lang="ru-RU" sz="2400" dirty="0" err="1"/>
              <a:t>Maturity</a:t>
            </a:r>
            <a:r>
              <a:rPr lang="ru-RU" sz="2400" dirty="0"/>
              <a:t> </a:t>
            </a:r>
            <a:r>
              <a:rPr lang="ru-RU" sz="2400" dirty="0" err="1" smtClean="0"/>
              <a:t>Model</a:t>
            </a:r>
            <a:r>
              <a:rPr lang="ru-RU" sz="2400" dirty="0" smtClean="0"/>
              <a:t> </a:t>
            </a:r>
            <a:r>
              <a:rPr lang="ru-RU" sz="2400" dirty="0" smtClean="0"/>
              <a:t>- «</a:t>
            </a:r>
            <a:r>
              <a:rPr lang="ru-RU" sz="2400" dirty="0" smtClean="0"/>
              <a:t>модель </a:t>
            </a:r>
            <a:r>
              <a:rPr lang="ru-RU" sz="2400" dirty="0"/>
              <a:t>зрелости системы </a:t>
            </a:r>
            <a:r>
              <a:rPr lang="ru-RU" sz="2400" dirty="0" smtClean="0"/>
              <a:t>управления«) </a:t>
            </a:r>
            <a:r>
              <a:rPr lang="ru-RU" sz="2400" dirty="0" smtClean="0"/>
              <a:t>- модель </a:t>
            </a:r>
            <a:r>
              <a:rPr lang="ru-RU" sz="2400" dirty="0"/>
              <a:t>зрелости </a:t>
            </a:r>
            <a:r>
              <a:rPr lang="ru-RU" sz="2400" dirty="0" smtClean="0"/>
              <a:t>организации</a:t>
            </a:r>
          </a:p>
          <a:p>
            <a:r>
              <a:rPr lang="en-US" sz="2400" dirty="0" smtClean="0"/>
              <a:t>CMMI</a:t>
            </a:r>
            <a:r>
              <a:rPr lang="en-US" sz="2400" dirty="0" smtClean="0"/>
              <a:t>(Capability </a:t>
            </a:r>
            <a:r>
              <a:rPr lang="en-US" sz="2400" dirty="0" smtClean="0"/>
              <a:t>Maturity Model </a:t>
            </a:r>
            <a:r>
              <a:rPr lang="en-US" sz="2400" dirty="0" smtClean="0"/>
              <a:t>Integrated) </a:t>
            </a:r>
            <a:endParaRPr lang="ru-RU" sz="2400" dirty="0"/>
          </a:p>
        </p:txBody>
      </p:sp>
      <p:pic>
        <p:nvPicPr>
          <p:cNvPr id="17410" name="Picture 2" descr="http://qatestlab.com/assets/software-testing-company0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996952"/>
            <a:ext cx="5040560" cy="366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История возникновения СММ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 конце 80-х гг. прошлого века Министерство обороны США заказало Институту программной </a:t>
            </a:r>
            <a:r>
              <a:rPr lang="ru-RU" dirty="0" smtClean="0"/>
              <a:t>инженерии (</a:t>
            </a:r>
            <a:r>
              <a:rPr lang="ru-RU" baseline="30000" dirty="0" smtClean="0"/>
              <a:t> </a:t>
            </a:r>
            <a:r>
              <a:rPr lang="ru-RU" i="1" dirty="0"/>
              <a:t>SEI - </a:t>
            </a:r>
            <a:r>
              <a:rPr lang="ru-RU" i="1" dirty="0" err="1"/>
              <a:t>Software</a:t>
            </a:r>
            <a:r>
              <a:rPr lang="ru-RU" i="1" dirty="0"/>
              <a:t> </a:t>
            </a:r>
            <a:r>
              <a:rPr lang="ru-RU" i="1" dirty="0" err="1"/>
              <a:t>Engineering</a:t>
            </a:r>
            <a:r>
              <a:rPr lang="ru-RU" i="1" dirty="0"/>
              <a:t> </a:t>
            </a:r>
            <a:r>
              <a:rPr lang="ru-RU" i="1" dirty="0" err="1"/>
              <a:t>Institute</a:t>
            </a:r>
            <a:r>
              <a:rPr lang="ru-RU" i="1" dirty="0"/>
              <a:t> )</a:t>
            </a:r>
            <a:r>
              <a:rPr lang="ru-RU" baseline="30000" dirty="0" smtClean="0"/>
              <a:t> </a:t>
            </a:r>
            <a:r>
              <a:rPr lang="ru-RU" dirty="0" smtClean="0"/>
              <a:t>Университета </a:t>
            </a:r>
            <a:r>
              <a:rPr lang="ru-RU" dirty="0" err="1"/>
              <a:t>Карнеги-Меллон</a:t>
            </a:r>
            <a:r>
              <a:rPr lang="ru-RU" dirty="0"/>
              <a:t> работу по созданию системы критериев для выбора субподрядчиков в проектах разработки программного обеспечения. </a:t>
            </a:r>
            <a:endParaRPr lang="ru-RU" dirty="0" smtClean="0"/>
          </a:p>
          <a:p>
            <a:r>
              <a:rPr lang="ru-RU" dirty="0" smtClean="0"/>
              <a:t>Первая </a:t>
            </a:r>
            <a:r>
              <a:rPr lang="ru-RU" dirty="0" smtClean="0"/>
              <a:t>версия модели CMM разрабатывалась с 1984 по 1987 год </a:t>
            </a:r>
            <a:r>
              <a:rPr lang="ru-RU" dirty="0" err="1" smtClean="0"/>
              <a:t>Уотсом</a:t>
            </a:r>
            <a:r>
              <a:rPr lang="ru-RU" dirty="0" smtClean="0"/>
              <a:t> </a:t>
            </a:r>
            <a:r>
              <a:rPr lang="ru-RU" dirty="0" err="1" smtClean="0"/>
              <a:t>Хамфри</a:t>
            </a:r>
            <a:r>
              <a:rPr lang="ru-RU" dirty="0" smtClean="0"/>
              <a:t> (</a:t>
            </a:r>
            <a:r>
              <a:rPr lang="ru-RU" dirty="0" err="1" smtClean="0"/>
              <a:t>Watts</a:t>
            </a:r>
            <a:r>
              <a:rPr lang="ru-RU" dirty="0" smtClean="0"/>
              <a:t> </a:t>
            </a:r>
            <a:r>
              <a:rPr lang="ru-RU" dirty="0" err="1" smtClean="0"/>
              <a:t>Humphrey</a:t>
            </a:r>
            <a:r>
              <a:rPr lang="ru-RU" dirty="0" smtClean="0"/>
              <a:t>) и Институтом Программной Инженерии (</a:t>
            </a:r>
            <a:r>
              <a:rPr lang="ru-RU" dirty="0" err="1" smtClean="0"/>
              <a:t>Software</a:t>
            </a:r>
            <a:r>
              <a:rPr lang="ru-RU" dirty="0" smtClean="0"/>
              <a:t> </a:t>
            </a:r>
            <a:r>
              <a:rPr lang="ru-RU" dirty="0" err="1" smtClean="0"/>
              <a:t>Engineering</a:t>
            </a:r>
            <a:r>
              <a:rPr lang="ru-RU" dirty="0" smtClean="0"/>
              <a:t> </a:t>
            </a:r>
            <a:r>
              <a:rPr lang="ru-RU" dirty="0" err="1" smtClean="0"/>
              <a:t>Institute</a:t>
            </a:r>
            <a:r>
              <a:rPr lang="ru-RU" dirty="0" smtClean="0"/>
              <a:t>, SEI). </a:t>
            </a:r>
            <a:endParaRPr lang="ru-RU" dirty="0" smtClean="0"/>
          </a:p>
          <a:p>
            <a:r>
              <a:rPr lang="ru-RU" dirty="0" smtClean="0"/>
              <a:t>В последующие годы было разработано несколько различных моделей CMM, которые в </a:t>
            </a:r>
            <a:r>
              <a:rPr lang="ru-RU" dirty="0" smtClean="0"/>
              <a:t>2000 </a:t>
            </a:r>
            <a:r>
              <a:rPr lang="ru-RU" dirty="0" smtClean="0"/>
              <a:t>году были объединены в одну интегрированную модель CMMI ("I" как раз и означает "</a:t>
            </a:r>
            <a:r>
              <a:rPr lang="ru-RU" dirty="0" err="1" smtClean="0"/>
              <a:t>Integrated</a:t>
            </a:r>
            <a:r>
              <a:rPr lang="ru-RU" dirty="0" smtClean="0"/>
              <a:t>")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Методология СММ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t"/>
            <a:r>
              <a:rPr lang="ru-RU" i="1" dirty="0"/>
              <a:t>Предположение 1</a:t>
            </a:r>
            <a:r>
              <a:rPr lang="ru-RU" dirty="0"/>
              <a:t>. Существуют качественно отличающиеся уровни зрелости проектной организации, разрабатывающей информационные системы (в модели СММ таких уровней пять).</a:t>
            </a:r>
          </a:p>
          <a:p>
            <a:pPr fontAlgn="t"/>
            <a:r>
              <a:rPr lang="ru-RU" i="1" dirty="0"/>
              <a:t>Предположение 2</a:t>
            </a:r>
            <a:r>
              <a:rPr lang="ru-RU" dirty="0"/>
              <a:t>. Всякая организация-разработчик заинтересована в переходе на более высокий уровень зрелости (не только для того, чтобы повысить свои шансы в борьбе за контракты Министерства обороны, но и в целях собственного совершенствования).</a:t>
            </a:r>
          </a:p>
          <a:p>
            <a:pPr fontAlgn="t"/>
            <a:r>
              <a:rPr lang="ru-RU" i="1" dirty="0"/>
              <a:t>Предположение 3</a:t>
            </a:r>
            <a:r>
              <a:rPr lang="ru-RU" dirty="0"/>
              <a:t>. Переход возможен только на следующий по порядку уровень. "Перескочить" через уровень нельзя (точнее, риски для организации при этом резко возрастают).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260648"/>
            <a:ext cx="3251200" cy="850106"/>
          </a:xfrm>
        </p:spPr>
        <p:txBody>
          <a:bodyPr>
            <a:normAutofit/>
          </a:bodyPr>
          <a:lstStyle/>
          <a:p>
            <a:pPr algn="l"/>
            <a:r>
              <a:rPr lang="ru-RU" sz="4000" dirty="0"/>
              <a:t>Модель </a:t>
            </a:r>
            <a:r>
              <a:rPr lang="ru-RU" sz="4000" dirty="0" smtClean="0"/>
              <a:t>СММ</a:t>
            </a:r>
            <a:endParaRPr lang="ru-RU" sz="4000" dirty="0"/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2" cstate="print"/>
          <a:srcRect l="17361" t="27350" r="33231" b="26854"/>
          <a:stretch>
            <a:fillRect/>
          </a:stretch>
        </p:blipFill>
        <p:spPr bwMode="auto">
          <a:xfrm>
            <a:off x="900113" y="1052737"/>
            <a:ext cx="7073900" cy="5400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/>
              <a:t>Уровень 1 - начальный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Производственный процесс в целом характеризуется как создаваемый каждый раз под конкретный проект, а иногда даже как хаотический. Определены лишь некоторые процессы, и успех проекта зависит от усилий индивидуумов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5157192"/>
            <a:ext cx="1944687" cy="7921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Разработка ПО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491880" y="5589240"/>
            <a:ext cx="100806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4499992" y="5157192"/>
            <a:ext cx="2303462" cy="9001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Программный продукт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633412"/>
          </a:xfrm>
        </p:spPr>
        <p:txBody>
          <a:bodyPr/>
          <a:lstStyle/>
          <a:p>
            <a:r>
              <a:rPr lang="ru-RU" sz="2800" b="1" dirty="0"/>
              <a:t>Уровень 2 – воспроизводимый (управляемый)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2420938"/>
            <a:ext cx="8229600" cy="3887787"/>
          </a:xfrm>
          <a:noFill/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kern="1200" dirty="0">
                <a:latin typeface="+mn-lt"/>
                <a:ea typeface="+mn-ea"/>
                <a:cs typeface="+mn-cs"/>
              </a:rPr>
              <a:t>                                                                </a:t>
            </a:r>
            <a:r>
              <a:rPr lang="ru-RU" sz="1600" kern="1200" dirty="0">
                <a:latin typeface="+mn-lt"/>
                <a:ea typeface="+mn-ea"/>
                <a:cs typeface="+mn-cs"/>
              </a:rPr>
              <a:t>Группы процессов: </a:t>
            </a:r>
          </a:p>
          <a:p>
            <a:pPr lvl="8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kern="1200" dirty="0">
                <a:latin typeface="+mn-lt"/>
                <a:ea typeface="+mn-ea"/>
                <a:cs typeface="+mn-cs"/>
              </a:rPr>
              <a:t>Управление требованиями</a:t>
            </a:r>
          </a:p>
          <a:p>
            <a:pPr lvl="8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kern="1200" dirty="0">
                <a:latin typeface="+mn-lt"/>
                <a:ea typeface="+mn-ea"/>
                <a:cs typeface="+mn-cs"/>
              </a:rPr>
              <a:t>Управление конфигурацией</a:t>
            </a:r>
          </a:p>
          <a:p>
            <a:pPr lvl="8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kern="1200" dirty="0">
                <a:latin typeface="+mn-lt"/>
                <a:ea typeface="+mn-ea"/>
                <a:cs typeface="+mn-cs"/>
              </a:rPr>
              <a:t>Планирование проекта</a:t>
            </a:r>
          </a:p>
          <a:p>
            <a:pPr lvl="8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kern="1200" dirty="0">
                <a:latin typeface="+mn-lt"/>
                <a:ea typeface="+mn-ea"/>
                <a:cs typeface="+mn-cs"/>
              </a:rPr>
              <a:t>Мониторинг и контроль проекта</a:t>
            </a:r>
          </a:p>
          <a:p>
            <a:pPr lvl="8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kern="1200" dirty="0">
                <a:latin typeface="+mn-lt"/>
                <a:ea typeface="+mn-ea"/>
                <a:cs typeface="+mn-cs"/>
              </a:rPr>
              <a:t>Управление контрактами</a:t>
            </a:r>
          </a:p>
          <a:p>
            <a:pPr lvl="8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kern="1200" dirty="0">
                <a:latin typeface="+mn-lt"/>
                <a:ea typeface="+mn-ea"/>
                <a:cs typeface="+mn-cs"/>
              </a:rPr>
              <a:t>Измерения и анализ</a:t>
            </a:r>
          </a:p>
          <a:p>
            <a:pPr lvl="8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kern="1200" dirty="0">
                <a:latin typeface="+mn-lt"/>
                <a:ea typeface="+mn-ea"/>
                <a:cs typeface="+mn-cs"/>
              </a:rPr>
              <a:t>Обеспечение качества процесса и продукта</a:t>
            </a:r>
          </a:p>
          <a:p>
            <a:pPr lvl="8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kern="1200" dirty="0">
              <a:latin typeface="+mn-lt"/>
              <a:ea typeface="+mn-ea"/>
              <a:cs typeface="+mn-cs"/>
            </a:endParaRPr>
          </a:p>
          <a:p>
            <a:pPr marL="3657600" lvl="8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800" kern="1200" dirty="0">
                <a:latin typeface="+mn-lt"/>
                <a:ea typeface="+mn-ea"/>
                <a:cs typeface="+mn-cs"/>
              </a:rPr>
              <a:t>                                    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395536" y="3861048"/>
            <a:ext cx="4608512" cy="2665412"/>
            <a:chOff x="1258888" y="3284538"/>
            <a:chExt cx="4608512" cy="2665412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1258888" y="3284538"/>
              <a:ext cx="1800225" cy="72072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/>
                <a:t>Управление</a:t>
              </a:r>
            </a:p>
          </p:txBody>
        </p:sp>
        <p:cxnSp>
          <p:nvCxnSpPr>
            <p:cNvPr id="6" name="Прямая со стрелкой 5"/>
            <p:cNvCxnSpPr>
              <a:stCxn id="4" idx="2"/>
            </p:cNvCxnSpPr>
            <p:nvPr/>
          </p:nvCxnSpPr>
          <p:spPr>
            <a:xfrm>
              <a:off x="2159000" y="4005263"/>
              <a:ext cx="0" cy="28733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" name="Прямоугольник 6"/>
            <p:cNvSpPr/>
            <p:nvPr/>
          </p:nvSpPr>
          <p:spPr>
            <a:xfrm>
              <a:off x="1258888" y="4321175"/>
              <a:ext cx="1800225" cy="6477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/>
                <a:t>Разработка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/>
                <a:t>ПО</a:t>
              </a:r>
            </a:p>
          </p:txBody>
        </p:sp>
        <p:cxnSp>
          <p:nvCxnSpPr>
            <p:cNvPr id="9" name="Прямая со стрелкой 8"/>
            <p:cNvCxnSpPr/>
            <p:nvPr/>
          </p:nvCxnSpPr>
          <p:spPr>
            <a:xfrm>
              <a:off x="2159000" y="4979988"/>
              <a:ext cx="0" cy="24923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Прямоугольник 9"/>
            <p:cNvSpPr/>
            <p:nvPr/>
          </p:nvSpPr>
          <p:spPr>
            <a:xfrm>
              <a:off x="1258888" y="5229225"/>
              <a:ext cx="1800225" cy="72072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/>
                <a:t>Оценка</a:t>
              </a:r>
            </a:p>
          </p:txBody>
        </p:sp>
        <p:cxnSp>
          <p:nvCxnSpPr>
            <p:cNvPr id="12" name="Прямая со стрелкой 11"/>
            <p:cNvCxnSpPr>
              <a:stCxn id="7" idx="3"/>
            </p:cNvCxnSpPr>
            <p:nvPr/>
          </p:nvCxnSpPr>
          <p:spPr>
            <a:xfrm>
              <a:off x="3059113" y="4645025"/>
              <a:ext cx="64928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Овал 12"/>
            <p:cNvSpPr/>
            <p:nvPr/>
          </p:nvSpPr>
          <p:spPr>
            <a:xfrm>
              <a:off x="3708400" y="4244975"/>
              <a:ext cx="2159000" cy="8001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/>
                <a:t>Программный продукт</a:t>
              </a:r>
            </a:p>
          </p:txBody>
        </p:sp>
        <p:cxnSp>
          <p:nvCxnSpPr>
            <p:cNvPr id="14" name="Скругленная соединительная линия 13"/>
            <p:cNvCxnSpPr>
              <a:stCxn id="10" idx="3"/>
              <a:endCxn id="13" idx="4"/>
            </p:cNvCxnSpPr>
            <p:nvPr/>
          </p:nvCxnSpPr>
          <p:spPr>
            <a:xfrm flipV="1">
              <a:off x="3059113" y="5045075"/>
              <a:ext cx="1728787" cy="544513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Скругленная соединительная линия 32"/>
            <p:cNvCxnSpPr/>
            <p:nvPr/>
          </p:nvCxnSpPr>
          <p:spPr>
            <a:xfrm rot="10800000" flipV="1">
              <a:off x="3059113" y="4919663"/>
              <a:ext cx="936625" cy="525462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412304" y="908720"/>
            <a:ext cx="84249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dirty="0"/>
              <a:t>Установлены основные процессы управления проектом, позволяющие отслеживать затраты, следить за графиком работ и функциональностью создаваемого программного решения. Установлена дисциплина процесса, необходимая для повторения достигнутых ранее успехов в проектах разработки подобных приложений.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7858125" cy="563562"/>
          </a:xfrm>
        </p:spPr>
        <p:txBody>
          <a:bodyPr anchor="b"/>
          <a:lstStyle/>
          <a:p>
            <a:r>
              <a:rPr lang="ru-RU" sz="2800" b="1" dirty="0"/>
              <a:t>Уровень 3 – определенный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495925" y="2349500"/>
            <a:ext cx="3648075" cy="4202113"/>
          </a:xfrm>
        </p:spPr>
        <p:txBody>
          <a:bodyPr>
            <a:normAutofit/>
          </a:bodyPr>
          <a:lstStyle/>
          <a:p>
            <a:pPr marL="0" indent="0">
              <a:buFontTx/>
              <a:buNone/>
            </a:pPr>
            <a:r>
              <a:rPr lang="ru-RU" sz="1600" dirty="0"/>
              <a:t>Группы процессов:</a:t>
            </a:r>
          </a:p>
          <a:p>
            <a:pPr marL="0" indent="0"/>
            <a:r>
              <a:rPr lang="ru-RU" sz="1600" b="1" dirty="0"/>
              <a:t>Спецификация требований;</a:t>
            </a:r>
          </a:p>
          <a:p>
            <a:pPr marL="0" indent="0"/>
            <a:r>
              <a:rPr lang="ru-RU" sz="1600" b="1" dirty="0"/>
              <a:t>Интеграция продукта;</a:t>
            </a:r>
          </a:p>
          <a:p>
            <a:pPr marL="0" indent="0"/>
            <a:r>
              <a:rPr lang="ru-RU" sz="1600" b="1" dirty="0"/>
              <a:t>Верификация;</a:t>
            </a:r>
          </a:p>
          <a:p>
            <a:pPr marL="0" indent="0"/>
            <a:r>
              <a:rPr lang="ru-RU" sz="1600" b="1" dirty="0"/>
              <a:t>Аттестация;</a:t>
            </a:r>
          </a:p>
          <a:p>
            <a:pPr marL="0" indent="0"/>
            <a:r>
              <a:rPr lang="ru-RU" sz="1600" b="1" dirty="0"/>
              <a:t>Стандартизация процессов организации;</a:t>
            </a:r>
          </a:p>
          <a:p>
            <a:pPr marL="0" indent="0"/>
            <a:r>
              <a:rPr lang="ru-RU" sz="1600" b="1" dirty="0"/>
              <a:t>Обучение;</a:t>
            </a:r>
          </a:p>
          <a:p>
            <a:pPr marL="0" indent="0"/>
            <a:r>
              <a:rPr lang="ru-RU" sz="1600" b="1" dirty="0"/>
              <a:t>Интегрированное управление проектом;</a:t>
            </a:r>
          </a:p>
          <a:p>
            <a:pPr marL="0" indent="0"/>
            <a:r>
              <a:rPr lang="ru-RU" sz="1600" b="1" dirty="0"/>
              <a:t>Управление рисками;</a:t>
            </a:r>
          </a:p>
          <a:p>
            <a:pPr marL="0" indent="0"/>
            <a:r>
              <a:rPr lang="ru-RU" sz="1600" b="1" dirty="0"/>
              <a:t>Анализ и принятие решений.</a:t>
            </a:r>
          </a:p>
        </p:txBody>
      </p:sp>
      <p:grpSp>
        <p:nvGrpSpPr>
          <p:cNvPr id="2" name="Группа 18"/>
          <p:cNvGrpSpPr>
            <a:grpSpLocks/>
          </p:cNvGrpSpPr>
          <p:nvPr/>
        </p:nvGrpSpPr>
        <p:grpSpPr bwMode="auto">
          <a:xfrm>
            <a:off x="107504" y="3645024"/>
            <a:ext cx="5472113" cy="2592387"/>
            <a:chOff x="4238625" y="3633788"/>
            <a:chExt cx="4467225" cy="196215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5905248" y="3633788"/>
              <a:ext cx="1057515" cy="43857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/>
                <a:t>Управление</a:t>
              </a: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905248" y="4414803"/>
              <a:ext cx="1057515" cy="43857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/>
                <a:t>Разработка ПО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5905248" y="5157368"/>
              <a:ext cx="1057515" cy="43857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/>
                <a:t>Оценка</a:t>
              </a:r>
            </a:p>
          </p:txBody>
        </p:sp>
        <p:sp>
          <p:nvSpPr>
            <p:cNvPr id="10" name="Овал 9"/>
            <p:cNvSpPr/>
            <p:nvPr/>
          </p:nvSpPr>
          <p:spPr>
            <a:xfrm>
              <a:off x="4238625" y="4405191"/>
              <a:ext cx="1200073" cy="533493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/>
                <a:t>Стандарты</a:t>
              </a:r>
            </a:p>
          </p:txBody>
        </p:sp>
        <p:sp>
          <p:nvSpPr>
            <p:cNvPr id="11" name="Овал 10"/>
            <p:cNvSpPr/>
            <p:nvPr/>
          </p:nvSpPr>
          <p:spPr>
            <a:xfrm>
              <a:off x="7468194" y="4366741"/>
              <a:ext cx="1237656" cy="533493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/>
                <a:t>Программый продукт</a:t>
              </a:r>
            </a:p>
          </p:txBody>
        </p:sp>
        <p:cxnSp>
          <p:nvCxnSpPr>
            <p:cNvPr id="12" name="Прямая со стрелкой 11"/>
            <p:cNvCxnSpPr/>
            <p:nvPr/>
          </p:nvCxnSpPr>
          <p:spPr>
            <a:xfrm>
              <a:off x="6434006" y="4072358"/>
              <a:ext cx="0" cy="34244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/>
            <p:nvPr/>
          </p:nvCxnSpPr>
          <p:spPr>
            <a:xfrm>
              <a:off x="6434006" y="4853373"/>
              <a:ext cx="0" cy="30399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Скругленная соединительная линия 13"/>
            <p:cNvCxnSpPr/>
            <p:nvPr/>
          </p:nvCxnSpPr>
          <p:spPr>
            <a:xfrm rot="5400000" flipH="1" flipV="1">
              <a:off x="5095596" y="3595538"/>
              <a:ext cx="552718" cy="1066587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Скругленная соединительная линия 14"/>
            <p:cNvCxnSpPr/>
            <p:nvPr/>
          </p:nvCxnSpPr>
          <p:spPr>
            <a:xfrm rot="16200000" flipH="1">
              <a:off x="5152670" y="4624676"/>
              <a:ext cx="438570" cy="1066587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/>
            <p:cNvCxnSpPr/>
            <p:nvPr/>
          </p:nvCxnSpPr>
          <p:spPr>
            <a:xfrm>
              <a:off x="6962764" y="4633487"/>
              <a:ext cx="505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Скругленная соединительная линия 16"/>
            <p:cNvCxnSpPr/>
            <p:nvPr/>
          </p:nvCxnSpPr>
          <p:spPr>
            <a:xfrm flipV="1">
              <a:off x="6962764" y="4900234"/>
              <a:ext cx="1123610" cy="477020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Скругленная соединительная линия 17"/>
            <p:cNvCxnSpPr/>
            <p:nvPr/>
          </p:nvCxnSpPr>
          <p:spPr>
            <a:xfrm rot="10800000" flipV="1">
              <a:off x="6982204" y="4909847"/>
              <a:ext cx="856639" cy="353259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463476" y="764704"/>
            <a:ext cx="76328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Производственный процесс документирован и стандартизован как для управленческих работ, так и для проектирования. Этот процесс интегрирован в стандартный производственный процесс организации. Во всех проектах используется утвержденная адаптированная версия стандартного производственного процесса организации.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8147050" cy="347663"/>
          </a:xfrm>
        </p:spPr>
        <p:txBody>
          <a:bodyPr anchor="b">
            <a:normAutofit fontScale="90000"/>
          </a:bodyPr>
          <a:lstStyle/>
          <a:p>
            <a:r>
              <a:rPr lang="ru-RU" sz="2800" b="1" dirty="0"/>
              <a:t>Уровень 4 – </a:t>
            </a:r>
            <a:r>
              <a:rPr lang="ru-RU" sz="2800" b="1" dirty="0" smtClean="0"/>
              <a:t>управляемый(количественно</a:t>
            </a:r>
            <a:r>
              <a:rPr lang="ru-RU" sz="2800" b="1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597400" y="1725613"/>
            <a:ext cx="4546600" cy="1860550"/>
          </a:xfrm>
        </p:spPr>
        <p:txBody>
          <a:bodyPr>
            <a:normAutofit/>
          </a:bodyPr>
          <a:lstStyle/>
          <a:p>
            <a:pPr marL="0" indent="0">
              <a:buFontTx/>
              <a:buNone/>
            </a:pPr>
            <a:r>
              <a:rPr lang="ru-RU" dirty="0"/>
              <a:t>Группы процессов:</a:t>
            </a:r>
          </a:p>
          <a:p>
            <a:pPr marL="0" indent="0"/>
            <a:r>
              <a:rPr lang="ru-RU" sz="1800" b="1" dirty="0"/>
              <a:t>Управление производительностью и продуктивностью;</a:t>
            </a:r>
          </a:p>
          <a:p>
            <a:pPr marL="0" indent="0"/>
            <a:r>
              <a:rPr lang="ru-RU" sz="1800" b="1" dirty="0"/>
              <a:t>Количественное управление проектом.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4372446" y="3872032"/>
            <a:ext cx="0" cy="6445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373688" y="4790873"/>
            <a:ext cx="93503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1456" name="TextBox 1"/>
          <p:cNvSpPr txBox="1">
            <a:spLocks noChangeArrowheads="1"/>
          </p:cNvSpPr>
          <p:nvPr/>
        </p:nvSpPr>
        <p:spPr bwMode="auto">
          <a:xfrm>
            <a:off x="7028532" y="3402012"/>
            <a:ext cx="10350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Calibri" pitchFamily="34" charset="0"/>
              </a:rPr>
              <a:t>Прогноз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323850" y="3212975"/>
            <a:ext cx="8280400" cy="3095749"/>
            <a:chOff x="323850" y="2625725"/>
            <a:chExt cx="8280400" cy="368300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3448049" y="2625725"/>
              <a:ext cx="1960563" cy="82232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/>
                <a:t>Управление</a:t>
              </a: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92165" y="4092575"/>
              <a:ext cx="1960563" cy="82232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/>
                <a:t>Разработка</a:t>
              </a:r>
              <a:r>
                <a:rPr lang="ru-RU" dirty="0"/>
                <a:t> ПО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413125" y="5486400"/>
              <a:ext cx="1960563" cy="82232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ru-RU" sz="1200" dirty="0"/>
                <a:t>Оценка</a:t>
              </a:r>
            </a:p>
          </p:txBody>
        </p:sp>
        <p:sp>
          <p:nvSpPr>
            <p:cNvPr id="10" name="Овал 9"/>
            <p:cNvSpPr/>
            <p:nvPr/>
          </p:nvSpPr>
          <p:spPr>
            <a:xfrm>
              <a:off x="323850" y="4073525"/>
              <a:ext cx="2224088" cy="1001713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/>
                <a:t>Стандарты</a:t>
              </a:r>
            </a:p>
          </p:txBody>
        </p:sp>
        <p:sp>
          <p:nvSpPr>
            <p:cNvPr id="11" name="Овал 10"/>
            <p:cNvSpPr/>
            <p:nvPr/>
          </p:nvSpPr>
          <p:spPr>
            <a:xfrm>
              <a:off x="6308725" y="4002088"/>
              <a:ext cx="2295525" cy="1001712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 smtClean="0"/>
                <a:t>Программный</a:t>
              </a:r>
              <a:r>
                <a:rPr lang="ru-RU" dirty="0" smtClean="0"/>
                <a:t> </a:t>
              </a:r>
              <a:r>
                <a:rPr lang="ru-RU" sz="1200" dirty="0"/>
                <a:t>продукт</a:t>
              </a:r>
            </a:p>
          </p:txBody>
        </p:sp>
        <p:cxnSp>
          <p:nvCxnSpPr>
            <p:cNvPr id="13" name="Прямая со стрелкой 12"/>
            <p:cNvCxnSpPr/>
            <p:nvPr/>
          </p:nvCxnSpPr>
          <p:spPr>
            <a:xfrm>
              <a:off x="4392613" y="4914900"/>
              <a:ext cx="0" cy="5715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Скругленная соединительная линия 13"/>
            <p:cNvCxnSpPr/>
            <p:nvPr/>
          </p:nvCxnSpPr>
          <p:spPr>
            <a:xfrm rot="5400000" flipH="1" flipV="1">
              <a:off x="1905794" y="2566194"/>
              <a:ext cx="1036637" cy="1978025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Скругленная соединительная линия 14"/>
            <p:cNvCxnSpPr/>
            <p:nvPr/>
          </p:nvCxnSpPr>
          <p:spPr>
            <a:xfrm rot="16200000" flipH="1">
              <a:off x="2012950" y="4497388"/>
              <a:ext cx="822325" cy="1978025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Скругленная соединительная линия 16"/>
            <p:cNvCxnSpPr/>
            <p:nvPr/>
          </p:nvCxnSpPr>
          <p:spPr>
            <a:xfrm flipV="1">
              <a:off x="5373688" y="5003800"/>
              <a:ext cx="2082800" cy="893763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Скругленная соединительная линия 17"/>
            <p:cNvCxnSpPr/>
            <p:nvPr/>
          </p:nvCxnSpPr>
          <p:spPr>
            <a:xfrm rot="10800000" flipV="1">
              <a:off x="5408613" y="5021263"/>
              <a:ext cx="1589087" cy="661987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Скругленная соединительная линия 21"/>
            <p:cNvCxnSpPr>
              <a:stCxn id="7" idx="3"/>
              <a:endCxn id="11" idx="0"/>
            </p:cNvCxnSpPr>
            <p:nvPr/>
          </p:nvCxnSpPr>
          <p:spPr>
            <a:xfrm>
              <a:off x="5408612" y="3036888"/>
              <a:ext cx="2047876" cy="965200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323528" y="764704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Собираются подробные количественные показатели производственного процесса и качества создаваемого продукта. Как производственный процесс, так и продукты оцениваются и контролируются с количественной точки зрения.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7931150" cy="492125"/>
          </a:xfrm>
        </p:spPr>
        <p:txBody>
          <a:bodyPr anchor="b">
            <a:normAutofit fontScale="90000"/>
          </a:bodyPr>
          <a:lstStyle/>
          <a:p>
            <a:r>
              <a:rPr lang="ru-RU" sz="2800" b="1" dirty="0"/>
              <a:t>Уровень 5 – оптимизируемый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392613" y="1424433"/>
            <a:ext cx="4133949" cy="1860550"/>
          </a:xfrm>
        </p:spPr>
        <p:txBody>
          <a:bodyPr>
            <a:normAutofit/>
          </a:bodyPr>
          <a:lstStyle/>
          <a:p>
            <a:pPr marL="0" indent="0">
              <a:buFontTx/>
              <a:buNone/>
            </a:pPr>
            <a:r>
              <a:rPr lang="ru-RU" dirty="0"/>
              <a:t>Группы процессов:</a:t>
            </a:r>
          </a:p>
          <a:p>
            <a:pPr marL="0" indent="0"/>
            <a:r>
              <a:rPr lang="ru-RU" sz="1800" b="1" dirty="0"/>
              <a:t>Внедрение технологических и организационных инноваций;</a:t>
            </a:r>
          </a:p>
          <a:p>
            <a:pPr marL="0" indent="0"/>
            <a:r>
              <a:rPr lang="ru-RU" sz="1800" b="1" dirty="0" err="1"/>
              <a:t>Причинно</a:t>
            </a:r>
            <a:r>
              <a:rPr lang="ru-RU" sz="1800" b="1" dirty="0"/>
              <a:t> – следственный анализ и разрешение проблем.</a:t>
            </a:r>
          </a:p>
        </p:txBody>
      </p:sp>
      <p:cxnSp>
        <p:nvCxnSpPr>
          <p:cNvPr id="22" name="Скругленная соединительная линия 21"/>
          <p:cNvCxnSpPr>
            <a:stCxn id="7" idx="3"/>
            <a:endCxn id="11" idx="0"/>
          </p:cNvCxnSpPr>
          <p:nvPr/>
        </p:nvCxnSpPr>
        <p:spPr>
          <a:xfrm>
            <a:off x="5373688" y="3622547"/>
            <a:ext cx="2082800" cy="792429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" name="Группа 1"/>
          <p:cNvGrpSpPr/>
          <p:nvPr/>
        </p:nvGrpSpPr>
        <p:grpSpPr>
          <a:xfrm>
            <a:off x="323850" y="3284983"/>
            <a:ext cx="8280400" cy="3023741"/>
            <a:chOff x="323850" y="2625725"/>
            <a:chExt cx="8280400" cy="368300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3413125" y="2625725"/>
              <a:ext cx="1960563" cy="82232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/>
                <a:t>Управление</a:t>
              </a: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413125" y="4092575"/>
              <a:ext cx="1960563" cy="82232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/>
                <a:t>Разработка</a:t>
              </a:r>
              <a:r>
                <a:rPr lang="ru-RU" dirty="0"/>
                <a:t> </a:t>
              </a:r>
              <a:r>
                <a:rPr lang="ru-RU" sz="1200" dirty="0"/>
                <a:t>ПО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413125" y="5486400"/>
              <a:ext cx="1960563" cy="82232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/>
                <a:t>Оценка</a:t>
              </a:r>
            </a:p>
          </p:txBody>
        </p:sp>
        <p:sp>
          <p:nvSpPr>
            <p:cNvPr id="10" name="Овал 9"/>
            <p:cNvSpPr/>
            <p:nvPr/>
          </p:nvSpPr>
          <p:spPr>
            <a:xfrm>
              <a:off x="323850" y="4073525"/>
              <a:ext cx="2224088" cy="1001713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/>
                <a:t>Стандарты</a:t>
              </a:r>
            </a:p>
          </p:txBody>
        </p:sp>
        <p:sp>
          <p:nvSpPr>
            <p:cNvPr id="11" name="Овал 10"/>
            <p:cNvSpPr/>
            <p:nvPr/>
          </p:nvSpPr>
          <p:spPr>
            <a:xfrm>
              <a:off x="6308725" y="4002088"/>
              <a:ext cx="2295525" cy="1001712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 smtClean="0"/>
                <a:t>Программный</a:t>
              </a:r>
              <a:r>
                <a:rPr lang="ru-RU" dirty="0" smtClean="0"/>
                <a:t> </a:t>
              </a:r>
              <a:r>
                <a:rPr lang="ru-RU" sz="1200" dirty="0"/>
                <a:t>продукт</a:t>
              </a:r>
            </a:p>
          </p:txBody>
        </p:sp>
        <p:cxnSp>
          <p:nvCxnSpPr>
            <p:cNvPr id="12" name="Прямая со стрелкой 11"/>
            <p:cNvCxnSpPr/>
            <p:nvPr/>
          </p:nvCxnSpPr>
          <p:spPr>
            <a:xfrm>
              <a:off x="4392613" y="3448050"/>
              <a:ext cx="0" cy="64452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/>
            <p:nvPr/>
          </p:nvCxnSpPr>
          <p:spPr>
            <a:xfrm>
              <a:off x="4392613" y="4914900"/>
              <a:ext cx="0" cy="5715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Скругленная соединительная линия 13"/>
            <p:cNvCxnSpPr/>
            <p:nvPr/>
          </p:nvCxnSpPr>
          <p:spPr>
            <a:xfrm rot="5400000" flipH="1" flipV="1">
              <a:off x="1905794" y="2566194"/>
              <a:ext cx="1036637" cy="1978025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Скругленная соединительная линия 14"/>
            <p:cNvCxnSpPr/>
            <p:nvPr/>
          </p:nvCxnSpPr>
          <p:spPr>
            <a:xfrm rot="16200000" flipH="1">
              <a:off x="2012950" y="4497388"/>
              <a:ext cx="822325" cy="1978025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/>
            <p:cNvCxnSpPr/>
            <p:nvPr/>
          </p:nvCxnSpPr>
          <p:spPr>
            <a:xfrm>
              <a:off x="5373688" y="4503738"/>
              <a:ext cx="93503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Скругленная соединительная линия 16"/>
            <p:cNvCxnSpPr/>
            <p:nvPr/>
          </p:nvCxnSpPr>
          <p:spPr>
            <a:xfrm flipV="1">
              <a:off x="5373688" y="5003800"/>
              <a:ext cx="2082800" cy="893763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Скругленная соединительная линия 17"/>
            <p:cNvCxnSpPr/>
            <p:nvPr/>
          </p:nvCxnSpPr>
          <p:spPr>
            <a:xfrm rot="10800000" flipV="1">
              <a:off x="5408613" y="5021263"/>
              <a:ext cx="1589087" cy="661987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2480" name="TextBox 1"/>
            <p:cNvSpPr txBox="1">
              <a:spLocks noChangeArrowheads="1"/>
            </p:cNvSpPr>
            <p:nvPr/>
          </p:nvSpPr>
          <p:spPr bwMode="auto">
            <a:xfrm>
              <a:off x="7491512" y="3421062"/>
              <a:ext cx="1035050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dirty="0">
                  <a:latin typeface="Calibri" pitchFamily="34" charset="0"/>
                </a:rPr>
                <a:t>Прогноз</a:t>
              </a:r>
            </a:p>
          </p:txBody>
        </p:sp>
        <p:cxnSp>
          <p:nvCxnSpPr>
            <p:cNvPr id="23" name="Скругленная соединительная линия 22"/>
            <p:cNvCxnSpPr/>
            <p:nvPr/>
          </p:nvCxnSpPr>
          <p:spPr>
            <a:xfrm rot="10800000">
              <a:off x="1042988" y="5075238"/>
              <a:ext cx="2370137" cy="1090612"/>
            </a:xfrm>
            <a:prstGeom prst="curvedConnector3">
              <a:avLst>
                <a:gd name="adj1" fmla="val 136135"/>
              </a:avLst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2483" name="TextBox 29"/>
          <p:cNvSpPr txBox="1">
            <a:spLocks noChangeArrowheads="1"/>
          </p:cNvSpPr>
          <p:nvPr/>
        </p:nvSpPr>
        <p:spPr bwMode="auto">
          <a:xfrm>
            <a:off x="179388" y="6149975"/>
            <a:ext cx="28082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Совершенствование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4803" y="764704"/>
            <a:ext cx="828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Постоянное совершенствование процесса достигается благодаря количественной обратной связи с процессом и реализации в нем передовых идей и технологий.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труктура модели СММ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04664"/>
            <a:ext cx="6552034" cy="600303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3251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dirty="0" smtClean="0"/>
              <a:t>Модель </a:t>
            </a:r>
            <a:r>
              <a:rPr lang="ru-RU" sz="4000" dirty="0" smtClean="0"/>
              <a:t>СММ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2715579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аспределение групп ключевых процессов по уровням зрелости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60648"/>
            <a:ext cx="6242670" cy="633670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3251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dirty="0" smtClean="0"/>
              <a:t>Модель </a:t>
            </a:r>
            <a:r>
              <a:rPr lang="ru-RU" sz="4000" dirty="0" smtClean="0"/>
              <a:t>СММ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3151427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Разделы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112" y="836712"/>
            <a:ext cx="8507288" cy="5832648"/>
          </a:xfrm>
        </p:spPr>
        <p:txBody>
          <a:bodyPr>
            <a:normAutofit fontScale="92500" lnSpcReduction="20000"/>
          </a:bodyPr>
          <a:lstStyle/>
          <a:p>
            <a:pPr fontAlgn="t"/>
            <a:r>
              <a:rPr lang="ru-RU" i="1" dirty="0"/>
              <a:t>Обязательства по </a:t>
            </a:r>
            <a:r>
              <a:rPr lang="ru-RU" i="1" dirty="0" smtClean="0"/>
              <a:t>выполнению -о</a:t>
            </a:r>
            <a:r>
              <a:rPr lang="ru-RU" dirty="0" smtClean="0"/>
              <a:t>писывают </a:t>
            </a:r>
            <a:r>
              <a:rPr lang="ru-RU" dirty="0"/>
              <a:t>действия, которые должна выполнить организация, чтобы обеспечить установление и стабильность процесса. Обязательства по выполнению обычно касаются установления организационных политик и поддержки со стороны высшего руководства.</a:t>
            </a:r>
          </a:p>
          <a:p>
            <a:pPr fontAlgn="t"/>
            <a:r>
              <a:rPr lang="ru-RU" i="1" dirty="0"/>
              <a:t>Необходимые </a:t>
            </a:r>
            <a:r>
              <a:rPr lang="ru-RU" i="1" dirty="0" smtClean="0"/>
              <a:t>предпосылки - о</a:t>
            </a:r>
            <a:r>
              <a:rPr lang="ru-RU" dirty="0" smtClean="0"/>
              <a:t>писывают </a:t>
            </a:r>
            <a:r>
              <a:rPr lang="ru-RU" dirty="0"/>
              <a:t>предварительные условия, которые должны выполняться в проекте или организации для компетентного внедрения производственного процесса; обычно касаются ресурсов, организационных структур и требуемого обучения.</a:t>
            </a:r>
          </a:p>
          <a:p>
            <a:pPr fontAlgn="t"/>
            <a:r>
              <a:rPr lang="ru-RU" i="1" dirty="0"/>
              <a:t>Выполняемые </a:t>
            </a:r>
            <a:r>
              <a:rPr lang="ru-RU" i="1" dirty="0" smtClean="0"/>
              <a:t>операции - </a:t>
            </a:r>
            <a:r>
              <a:rPr lang="ru-RU" dirty="0" smtClean="0"/>
              <a:t>описаны </a:t>
            </a:r>
            <a:r>
              <a:rPr lang="ru-RU" dirty="0"/>
              <a:t>содержательные работы, которые должны выполняться на данном уровне. Выполняемые операции обычно включают в себя создание планов и реализацию конкретных операций, выполнение и отслеживание работ, а также, по мере необходимости, выполнение корректирующих действий.</a:t>
            </a:r>
          </a:p>
          <a:p>
            <a:pPr fontAlgn="t"/>
            <a:r>
              <a:rPr lang="ru-RU" i="1" dirty="0"/>
              <a:t>Измерения и </a:t>
            </a:r>
            <a:r>
              <a:rPr lang="ru-RU" i="1" dirty="0" smtClean="0"/>
              <a:t>анализ -</a:t>
            </a:r>
            <a:r>
              <a:rPr lang="ru-RU" dirty="0" smtClean="0"/>
              <a:t>описывает</a:t>
            </a:r>
            <a:r>
              <a:rPr lang="ru-RU" dirty="0"/>
              <a:t>, что необходимо сделать для измерения процесса и анализа результатов измерений. В этом разделе обычно приводятся примеры измерений, с помощью которых можно определить статус и эффективность выполняемых операций.</a:t>
            </a:r>
          </a:p>
          <a:p>
            <a:pPr fontAlgn="t"/>
            <a:r>
              <a:rPr lang="ru-RU" i="1" dirty="0"/>
              <a:t>Проверка </a:t>
            </a:r>
            <a:r>
              <a:rPr lang="ru-RU" i="1" dirty="0" smtClean="0"/>
              <a:t>внедрения - </a:t>
            </a:r>
            <a:r>
              <a:rPr lang="ru-RU" dirty="0" smtClean="0"/>
              <a:t>описываются </a:t>
            </a:r>
            <a:r>
              <a:rPr lang="ru-RU" dirty="0"/>
              <a:t>шаги, позволяющие убедиться в том, что операции выполняются в соответствии с установленным процессом. В этот раздел обычно входят проверки и аудиты со стороны руководства и работы по обеспечению качества ПО.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59364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Ключевые практики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Каждая группа ключевых процессов выражается ключевыми практиками, выполнение которых способствует достижению целей группы. Ключевые практики описывают инфраструктуру и операции, которые дают наибольший вклад в эффективное внедрение и установление группы ключевых процессов</a:t>
            </a:r>
          </a:p>
        </p:txBody>
      </p:sp>
    </p:spTree>
    <p:extLst>
      <p:ext uri="{BB962C8B-B14F-4D97-AF65-F5344CB8AC3E}">
        <p14:creationId xmlns:p14="http://schemas.microsoft.com/office/powerpoint/2010/main" xmlns="" val="2461724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/>
              <a:t>Практическое использование CMM</a:t>
            </a:r>
            <a:r>
              <a:rPr lang="ru-RU" sz="3600" b="1" dirty="0" smtClean="0"/>
              <a:t>.</a:t>
            </a:r>
            <a:br>
              <a:rPr lang="ru-RU" sz="3600" b="1" dirty="0" smtClean="0"/>
            </a:br>
            <a:r>
              <a:rPr lang="ru-RU" sz="3600" b="1" dirty="0" smtClean="0"/>
              <a:t> </a:t>
            </a:r>
            <a:r>
              <a:rPr lang="ru-RU" sz="3600" b="1" dirty="0"/>
              <a:t>Проект </a:t>
            </a:r>
            <a:r>
              <a:rPr lang="ru-RU" sz="3600" b="1" dirty="0" smtClean="0"/>
              <a:t>SPICE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 1993 г. с одобрения ISO была создана международная Проектная Организация </a:t>
            </a:r>
            <a:r>
              <a:rPr lang="ru-RU" dirty="0" smtClean="0"/>
              <a:t>SPICE1 (</a:t>
            </a:r>
            <a:r>
              <a:rPr lang="ru-RU" dirty="0" err="1" smtClean="0"/>
              <a:t>Software</a:t>
            </a:r>
            <a:r>
              <a:rPr lang="ru-RU" dirty="0" smtClean="0"/>
              <a:t> </a:t>
            </a:r>
            <a:r>
              <a:rPr lang="ru-RU" dirty="0" err="1"/>
              <a:t>Process</a:t>
            </a:r>
            <a:r>
              <a:rPr lang="ru-RU" dirty="0"/>
              <a:t> </a:t>
            </a:r>
            <a:r>
              <a:rPr lang="ru-RU" dirty="0" err="1"/>
              <a:t>Improvement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Capability</a:t>
            </a:r>
            <a:r>
              <a:rPr lang="ru-RU" dirty="0"/>
              <a:t> </a:t>
            </a:r>
            <a:r>
              <a:rPr lang="ru-RU" dirty="0" err="1"/>
              <a:t>dEtermination</a:t>
            </a:r>
            <a:r>
              <a:rPr lang="ru-RU" dirty="0"/>
              <a:t> (SPICE), которая к 1995 г. подготовила девять документов под общим названием "Оценка процессов, связанных с программным обеспечением" (</a:t>
            </a:r>
            <a:r>
              <a:rPr lang="ru-RU" dirty="0" err="1"/>
              <a:t>Software</a:t>
            </a:r>
            <a:r>
              <a:rPr lang="ru-RU" dirty="0"/>
              <a:t> </a:t>
            </a:r>
            <a:r>
              <a:rPr lang="ru-RU" dirty="0" err="1"/>
              <a:t>Process</a:t>
            </a:r>
            <a:r>
              <a:rPr lang="ru-RU" dirty="0"/>
              <a:t> </a:t>
            </a:r>
            <a:r>
              <a:rPr lang="ru-RU" dirty="0" err="1"/>
              <a:t>Assessment</a:t>
            </a:r>
            <a:r>
              <a:rPr lang="ru-RU" dirty="0"/>
              <a:t>), где рассматриваются все задачи, возникающие при проведении оценки, от построения рейтингов процессов до обучения участников проекта. </a:t>
            </a:r>
          </a:p>
        </p:txBody>
      </p:sp>
    </p:spTree>
    <p:extLst>
      <p:ext uri="{BB962C8B-B14F-4D97-AF65-F5344CB8AC3E}">
        <p14:creationId xmlns:p14="http://schemas.microsoft.com/office/powerpoint/2010/main" xmlns="" val="4201285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Проект SPICE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Стандарт </a:t>
            </a:r>
            <a:r>
              <a:rPr lang="ru-RU" dirty="0"/>
              <a:t>ISO/IEC TR 15504 - CMM "</a:t>
            </a:r>
            <a:r>
              <a:rPr lang="ru-RU" dirty="0" err="1"/>
              <a:t>Information</a:t>
            </a:r>
            <a:r>
              <a:rPr lang="ru-RU" dirty="0"/>
              <a:t> </a:t>
            </a:r>
            <a:r>
              <a:rPr lang="ru-RU" dirty="0" err="1"/>
              <a:t>Technology</a:t>
            </a:r>
            <a:r>
              <a:rPr lang="ru-RU" dirty="0"/>
              <a:t>. </a:t>
            </a:r>
            <a:r>
              <a:rPr lang="ru-RU" dirty="0" err="1"/>
              <a:t>Process</a:t>
            </a:r>
            <a:r>
              <a:rPr lang="ru-RU" dirty="0"/>
              <a:t> </a:t>
            </a:r>
            <a:r>
              <a:rPr lang="ru-RU" dirty="0" err="1" smtClean="0"/>
              <a:t>Assessment</a:t>
            </a:r>
            <a:r>
              <a:rPr lang="ru-RU" dirty="0" smtClean="0"/>
              <a:t>«</a:t>
            </a:r>
          </a:p>
          <a:p>
            <a:r>
              <a:rPr lang="ru-RU" dirty="0"/>
              <a:t>ГОСТ Р ИСО/МЭК 15504 "Информационные технологии. Оценка процессов"</a:t>
            </a:r>
          </a:p>
        </p:txBody>
      </p:sp>
    </p:spTree>
    <p:extLst>
      <p:ext uri="{BB962C8B-B14F-4D97-AF65-F5344CB8AC3E}">
        <p14:creationId xmlns:p14="http://schemas.microsoft.com/office/powerpoint/2010/main" xmlns="" val="40520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Структура</a:t>
            </a:r>
            <a:r>
              <a:rPr lang="ru-RU" dirty="0" smtClean="0"/>
              <a:t> </a:t>
            </a:r>
            <a:r>
              <a:rPr lang="ru-RU" b="1" dirty="0" smtClean="0"/>
              <a:t>SPICE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" name="Рисунок 2" descr="Взаимосвязи частей Отчета SPI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7292081" cy="4824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959550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sz="3200" b="1"/>
              <a:t>Основные факторы достижения успеха в проектах </a:t>
            </a:r>
            <a:r>
              <a:rPr lang="ru-RU" sz="2800" b="1"/>
              <a:t>(по данным </a:t>
            </a:r>
            <a:r>
              <a:rPr lang="en-US" sz="2800" b="1"/>
              <a:t>Standish Group</a:t>
            </a:r>
            <a:r>
              <a:rPr lang="ru-RU" sz="2800" b="1"/>
              <a:t>, 2000 г.)</a:t>
            </a:r>
            <a:endParaRPr lang="ru-RU" sz="3200" b="1"/>
          </a:p>
        </p:txBody>
      </p:sp>
      <p:sp>
        <p:nvSpPr>
          <p:cNvPr id="63491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ru-RU" sz="2100"/>
              <a:t>Поддержка со стороны высшего руководства – 18%</a:t>
            </a:r>
          </a:p>
          <a:p>
            <a:r>
              <a:rPr lang="ru-RU" sz="2100"/>
              <a:t>Участие пользователей в проекте – 16%</a:t>
            </a:r>
          </a:p>
          <a:p>
            <a:r>
              <a:rPr lang="ru-RU" sz="2100"/>
              <a:t>Опыт менеджера проекта – 14%</a:t>
            </a:r>
          </a:p>
          <a:p>
            <a:r>
              <a:rPr lang="ru-RU" sz="2100"/>
              <a:t>Четко поставленные цели – 12%</a:t>
            </a:r>
          </a:p>
          <a:p>
            <a:r>
              <a:rPr lang="ru-RU" sz="2100"/>
              <a:t>Минимизация границ проекта – 10%</a:t>
            </a:r>
          </a:p>
          <a:p>
            <a:r>
              <a:rPr lang="ru-RU" sz="2100"/>
              <a:t>Использование технологических стандартов – 8%</a:t>
            </a:r>
          </a:p>
          <a:p>
            <a:r>
              <a:rPr lang="ru-RU" sz="2100"/>
              <a:t>Стабильные требования – 6%</a:t>
            </a:r>
          </a:p>
          <a:p>
            <a:r>
              <a:rPr lang="ru-RU" sz="2100"/>
              <a:t>Использование формальных методов – 6%</a:t>
            </a:r>
          </a:p>
          <a:p>
            <a:r>
              <a:rPr lang="ru-RU" sz="2100"/>
              <a:t>Достоверные оценки – 5%</a:t>
            </a:r>
          </a:p>
          <a:p>
            <a:r>
              <a:rPr lang="ru-RU" sz="2100"/>
              <a:t>Другое – 5%</a:t>
            </a:r>
          </a:p>
          <a:p>
            <a:endParaRPr lang="ru-RU" sz="210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133</TotalTime>
  <Words>904</Words>
  <Application>Microsoft Office PowerPoint</Application>
  <PresentationFormat>Экран (4:3)</PresentationFormat>
  <Paragraphs>102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Соседство</vt:lpstr>
      <vt:lpstr>Зрелость проектных организаций  </vt:lpstr>
      <vt:lpstr>Методология СММ</vt:lpstr>
      <vt:lpstr>История возникновения СММ </vt:lpstr>
      <vt:lpstr>Методология СММ</vt:lpstr>
      <vt:lpstr>Модель СММ</vt:lpstr>
      <vt:lpstr>Уровень 1 - начальный</vt:lpstr>
      <vt:lpstr>Уровень 2 – воспроизводимый (управляемый)</vt:lpstr>
      <vt:lpstr>Уровень 3 – определенный</vt:lpstr>
      <vt:lpstr>Уровень 4 – управляемый(количественно)</vt:lpstr>
      <vt:lpstr>Уровень 5 – оптимизируемый</vt:lpstr>
      <vt:lpstr>Слайд 11</vt:lpstr>
      <vt:lpstr>Слайд 12</vt:lpstr>
      <vt:lpstr>Разделы </vt:lpstr>
      <vt:lpstr>Ключевые практики</vt:lpstr>
      <vt:lpstr>Практическое использование CMM.  Проект SPICE</vt:lpstr>
      <vt:lpstr>Проект SPICE</vt:lpstr>
      <vt:lpstr>Структура SPICE </vt:lpstr>
      <vt:lpstr>Основные факторы достижения успеха в проектах (по данным Standish Group, 2000 г.)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Зрелость проектных организаций.</dc:title>
  <dc:creator>Bedrina</dc:creator>
  <cp:lastModifiedBy>Bedrina</cp:lastModifiedBy>
  <cp:revision>13</cp:revision>
  <dcterms:created xsi:type="dcterms:W3CDTF">2015-01-14T06:41:26Z</dcterms:created>
  <dcterms:modified xsi:type="dcterms:W3CDTF">2015-01-15T08:30:10Z</dcterms:modified>
</cp:coreProperties>
</file>