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5" r:id="rId2"/>
    <p:sldId id="333" r:id="rId3"/>
    <p:sldId id="337" r:id="rId4"/>
    <p:sldId id="332" r:id="rId5"/>
    <p:sldId id="336" r:id="rId6"/>
    <p:sldId id="331" r:id="rId7"/>
    <p:sldId id="329" r:id="rId8"/>
    <p:sldId id="338" r:id="rId9"/>
    <p:sldId id="342" r:id="rId10"/>
    <p:sldId id="339" r:id="rId11"/>
    <p:sldId id="340" r:id="rId12"/>
    <p:sldId id="264" r:id="rId13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33366"/>
    <a:srgbClr val="4F81BD"/>
    <a:srgbClr val="FFFFCC"/>
    <a:srgbClr val="CCECFF"/>
    <a:srgbClr val="FFFF00"/>
    <a:srgbClr val="9933FF"/>
    <a:srgbClr val="00CC00"/>
    <a:srgbClr val="800080"/>
    <a:srgbClr val="F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94686" autoAdjust="0"/>
  </p:normalViewPr>
  <p:slideViewPr>
    <p:cSldViewPr snapToGrid="0"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6C1888-233F-4830-8B80-95DE36DE1AD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7AC6EC-5572-45B8-B6D5-ED450BEB82F6}">
      <dgm:prSet phldrT="[Текст]" custT="1"/>
      <dgm:spPr/>
      <dgm:t>
        <a:bodyPr/>
        <a:lstStyle/>
        <a:p>
          <a:pPr algn="ctr"/>
          <a:r>
            <a:rPr lang="ru-RU" sz="1400" b="1"/>
            <a:t>1</a:t>
          </a:r>
        </a:p>
      </dgm:t>
    </dgm:pt>
    <dgm:pt modelId="{9675D697-C571-4ACB-89F4-1B8A6DC9DBC2}" type="parTrans" cxnId="{9F1DBB6B-7C89-43FB-835D-5BC5537E292E}">
      <dgm:prSet/>
      <dgm:spPr/>
      <dgm:t>
        <a:bodyPr/>
        <a:lstStyle/>
        <a:p>
          <a:pPr algn="ctr"/>
          <a:endParaRPr lang="ru-RU" sz="1400" b="1"/>
        </a:p>
      </dgm:t>
    </dgm:pt>
    <dgm:pt modelId="{2491C1FE-4E49-4F52-9F2B-27BC02FE2256}" type="sibTrans" cxnId="{9F1DBB6B-7C89-43FB-835D-5BC5537E292E}">
      <dgm:prSet/>
      <dgm:spPr/>
      <dgm:t>
        <a:bodyPr/>
        <a:lstStyle/>
        <a:p>
          <a:pPr algn="ctr"/>
          <a:endParaRPr lang="ru-RU" sz="1400" b="1"/>
        </a:p>
      </dgm:t>
    </dgm:pt>
    <dgm:pt modelId="{4003E879-7F47-493E-8807-74BA78386CE1}">
      <dgm:prSet phldrT="[Текст]" custT="1"/>
      <dgm:spPr/>
      <dgm:t>
        <a:bodyPr/>
        <a:lstStyle/>
        <a:p>
          <a:pPr algn="l"/>
          <a:r>
            <a:rPr lang="ru-RU" sz="1400" b="1"/>
            <a:t>Редактирование</a:t>
          </a:r>
        </a:p>
      </dgm:t>
    </dgm:pt>
    <dgm:pt modelId="{9622EAD7-2FFE-417C-BAB7-13735ADFDF1A}" type="parTrans" cxnId="{66604BB1-E084-4632-A059-07A0E8BAF6B6}">
      <dgm:prSet/>
      <dgm:spPr/>
      <dgm:t>
        <a:bodyPr/>
        <a:lstStyle/>
        <a:p>
          <a:pPr algn="ctr"/>
          <a:endParaRPr lang="ru-RU" sz="1400" b="1"/>
        </a:p>
      </dgm:t>
    </dgm:pt>
    <dgm:pt modelId="{5772E817-9289-4538-843B-46376ED047A0}" type="sibTrans" cxnId="{66604BB1-E084-4632-A059-07A0E8BAF6B6}">
      <dgm:prSet/>
      <dgm:spPr/>
      <dgm:t>
        <a:bodyPr/>
        <a:lstStyle/>
        <a:p>
          <a:pPr algn="ctr"/>
          <a:endParaRPr lang="ru-RU" sz="1400" b="1"/>
        </a:p>
      </dgm:t>
    </dgm:pt>
    <dgm:pt modelId="{A28D2041-6A3B-4CD3-88C1-8AA3D6A12DB8}">
      <dgm:prSet phldrT="[Текст]" custT="1"/>
      <dgm:spPr/>
      <dgm:t>
        <a:bodyPr/>
        <a:lstStyle/>
        <a:p>
          <a:pPr algn="ctr"/>
          <a:r>
            <a:rPr lang="ru-RU" sz="1400" b="1"/>
            <a:t>2</a:t>
          </a:r>
        </a:p>
      </dgm:t>
    </dgm:pt>
    <dgm:pt modelId="{9F45AD31-16AD-496E-8B62-169C0DB22FCA}" type="parTrans" cxnId="{4A4FB92D-76A3-4068-BE80-3AD55228B878}">
      <dgm:prSet/>
      <dgm:spPr/>
      <dgm:t>
        <a:bodyPr/>
        <a:lstStyle/>
        <a:p>
          <a:pPr algn="ctr"/>
          <a:endParaRPr lang="ru-RU" sz="1400" b="1"/>
        </a:p>
      </dgm:t>
    </dgm:pt>
    <dgm:pt modelId="{18459E88-4C18-478C-BDB7-CC0D49BAA738}" type="sibTrans" cxnId="{4A4FB92D-76A3-4068-BE80-3AD55228B878}">
      <dgm:prSet/>
      <dgm:spPr/>
      <dgm:t>
        <a:bodyPr/>
        <a:lstStyle/>
        <a:p>
          <a:pPr algn="ctr"/>
          <a:endParaRPr lang="ru-RU" sz="1400" b="1"/>
        </a:p>
      </dgm:t>
    </dgm:pt>
    <dgm:pt modelId="{E91E182E-D38A-4A6F-8ED2-067EC82E773D}">
      <dgm:prSet phldrT="[Текст]" custT="1"/>
      <dgm:spPr/>
      <dgm:t>
        <a:bodyPr/>
        <a:lstStyle/>
        <a:p>
          <a:pPr algn="l"/>
          <a:r>
            <a:rPr lang="ru-RU" sz="1400" b="1"/>
            <a:t>Кодирование</a:t>
          </a:r>
        </a:p>
      </dgm:t>
    </dgm:pt>
    <dgm:pt modelId="{A41F1EC7-5518-4E23-8625-8A37FAD3FEFF}" type="parTrans" cxnId="{80C1DD0E-6A7E-4400-8FCF-EA5D51B2C0A9}">
      <dgm:prSet/>
      <dgm:spPr/>
      <dgm:t>
        <a:bodyPr/>
        <a:lstStyle/>
        <a:p>
          <a:pPr algn="ctr"/>
          <a:endParaRPr lang="ru-RU" sz="1400" b="1"/>
        </a:p>
      </dgm:t>
    </dgm:pt>
    <dgm:pt modelId="{F4B91B48-1FAD-4F52-BE4C-2C070C3FF25A}" type="sibTrans" cxnId="{80C1DD0E-6A7E-4400-8FCF-EA5D51B2C0A9}">
      <dgm:prSet/>
      <dgm:spPr/>
      <dgm:t>
        <a:bodyPr/>
        <a:lstStyle/>
        <a:p>
          <a:pPr algn="ctr"/>
          <a:endParaRPr lang="ru-RU" sz="1400" b="1"/>
        </a:p>
      </dgm:t>
    </dgm:pt>
    <dgm:pt modelId="{47BE8B3D-9070-45F3-8890-F46F9F34C1F3}">
      <dgm:prSet phldrT="[Текст]" custT="1"/>
      <dgm:spPr/>
      <dgm:t>
        <a:bodyPr/>
        <a:lstStyle/>
        <a:p>
          <a:pPr algn="ctr"/>
          <a:r>
            <a:rPr lang="ru-RU" sz="1400" b="1"/>
            <a:t>3</a:t>
          </a:r>
        </a:p>
      </dgm:t>
    </dgm:pt>
    <dgm:pt modelId="{AE5B6EC9-B107-4A53-8BC7-E5E710BB17EE}" type="parTrans" cxnId="{4495BBF3-6AD3-45A3-8068-AFF280F4C948}">
      <dgm:prSet/>
      <dgm:spPr/>
      <dgm:t>
        <a:bodyPr/>
        <a:lstStyle/>
        <a:p>
          <a:pPr algn="ctr"/>
          <a:endParaRPr lang="ru-RU" sz="1400" b="1"/>
        </a:p>
      </dgm:t>
    </dgm:pt>
    <dgm:pt modelId="{7DE99974-2796-4DF1-9ECB-B132645240AD}" type="sibTrans" cxnId="{4495BBF3-6AD3-45A3-8068-AFF280F4C948}">
      <dgm:prSet/>
      <dgm:spPr/>
      <dgm:t>
        <a:bodyPr/>
        <a:lstStyle/>
        <a:p>
          <a:pPr algn="ctr"/>
          <a:endParaRPr lang="ru-RU" sz="1400" b="1"/>
        </a:p>
      </dgm:t>
    </dgm:pt>
    <dgm:pt modelId="{978D6C84-BD35-4FF6-BCCB-67E66852C986}">
      <dgm:prSet phldrT="[Текст]" custT="1"/>
      <dgm:spPr/>
      <dgm:t>
        <a:bodyPr/>
        <a:lstStyle/>
        <a:p>
          <a:pPr algn="l"/>
          <a:r>
            <a:rPr lang="ru-RU" sz="1400" b="1"/>
            <a:t>Табулирование</a:t>
          </a:r>
        </a:p>
      </dgm:t>
    </dgm:pt>
    <dgm:pt modelId="{8144C4F1-8599-4B19-8F66-F71B498D3297}" type="parTrans" cxnId="{A41EE1BB-7010-48B1-9FB4-285546BE4F9F}">
      <dgm:prSet/>
      <dgm:spPr/>
      <dgm:t>
        <a:bodyPr/>
        <a:lstStyle/>
        <a:p>
          <a:pPr algn="ctr"/>
          <a:endParaRPr lang="ru-RU" sz="1400" b="1"/>
        </a:p>
      </dgm:t>
    </dgm:pt>
    <dgm:pt modelId="{E37EBA75-D9DB-4C19-B916-95484181B3D9}" type="sibTrans" cxnId="{A41EE1BB-7010-48B1-9FB4-285546BE4F9F}">
      <dgm:prSet/>
      <dgm:spPr/>
      <dgm:t>
        <a:bodyPr/>
        <a:lstStyle/>
        <a:p>
          <a:pPr algn="ctr"/>
          <a:endParaRPr lang="ru-RU" sz="1400" b="1"/>
        </a:p>
      </dgm:t>
    </dgm:pt>
    <dgm:pt modelId="{42F784BC-68A8-49CC-8507-80EA381054D4}" type="pres">
      <dgm:prSet presAssocID="{4D6C1888-233F-4830-8B80-95DE36DE1A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594807-0432-45CA-9947-C802BE5EBF63}" type="pres">
      <dgm:prSet presAssocID="{A27AC6EC-5572-45B8-B6D5-ED450BEB82F6}" presName="composite" presStyleCnt="0"/>
      <dgm:spPr/>
    </dgm:pt>
    <dgm:pt modelId="{F5B77A21-7592-417E-95D1-4B81FE8CAE8F}" type="pres">
      <dgm:prSet presAssocID="{A27AC6EC-5572-45B8-B6D5-ED450BEB82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3A363-E9D9-46CA-BA4C-4BF644DDBC77}" type="pres">
      <dgm:prSet presAssocID="{A27AC6EC-5572-45B8-B6D5-ED450BEB82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74A4-D467-498D-8AE0-4B4578876B4C}" type="pres">
      <dgm:prSet presAssocID="{2491C1FE-4E49-4F52-9F2B-27BC02FE2256}" presName="sp" presStyleCnt="0"/>
      <dgm:spPr/>
    </dgm:pt>
    <dgm:pt modelId="{3E66C749-EE39-4857-944C-23D96C454E9D}" type="pres">
      <dgm:prSet presAssocID="{A28D2041-6A3B-4CD3-88C1-8AA3D6A12DB8}" presName="composite" presStyleCnt="0"/>
      <dgm:spPr/>
    </dgm:pt>
    <dgm:pt modelId="{D6C34202-8F0F-401E-83A5-F8943E06C420}" type="pres">
      <dgm:prSet presAssocID="{A28D2041-6A3B-4CD3-88C1-8AA3D6A12DB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EA50A0-36D1-4BB9-9BEB-90F75B15202D}" type="pres">
      <dgm:prSet presAssocID="{A28D2041-6A3B-4CD3-88C1-8AA3D6A12DB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63A777-672D-434C-A432-5361FFBB1063}" type="pres">
      <dgm:prSet presAssocID="{18459E88-4C18-478C-BDB7-CC0D49BAA738}" presName="sp" presStyleCnt="0"/>
      <dgm:spPr/>
    </dgm:pt>
    <dgm:pt modelId="{C98B8D9B-5BC4-49DE-9AA7-F46E4E42CBCE}" type="pres">
      <dgm:prSet presAssocID="{47BE8B3D-9070-45F3-8890-F46F9F34C1F3}" presName="composite" presStyleCnt="0"/>
      <dgm:spPr/>
    </dgm:pt>
    <dgm:pt modelId="{30F9E8A5-456F-45CB-909B-5EBE1336DB77}" type="pres">
      <dgm:prSet presAssocID="{47BE8B3D-9070-45F3-8890-F46F9F34C1F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0CF2E-C5D5-4B4E-8D42-26F1DE03C43B}" type="pres">
      <dgm:prSet presAssocID="{47BE8B3D-9070-45F3-8890-F46F9F34C1F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1DBB6B-7C89-43FB-835D-5BC5537E292E}" srcId="{4D6C1888-233F-4830-8B80-95DE36DE1ADC}" destId="{A27AC6EC-5572-45B8-B6D5-ED450BEB82F6}" srcOrd="0" destOrd="0" parTransId="{9675D697-C571-4ACB-89F4-1B8A6DC9DBC2}" sibTransId="{2491C1FE-4E49-4F52-9F2B-27BC02FE2256}"/>
    <dgm:cxn modelId="{4495BBF3-6AD3-45A3-8068-AFF280F4C948}" srcId="{4D6C1888-233F-4830-8B80-95DE36DE1ADC}" destId="{47BE8B3D-9070-45F3-8890-F46F9F34C1F3}" srcOrd="2" destOrd="0" parTransId="{AE5B6EC9-B107-4A53-8BC7-E5E710BB17EE}" sibTransId="{7DE99974-2796-4DF1-9ECB-B132645240AD}"/>
    <dgm:cxn modelId="{7B58C792-83DE-4663-8866-A5C748567302}" type="presOf" srcId="{47BE8B3D-9070-45F3-8890-F46F9F34C1F3}" destId="{30F9E8A5-456F-45CB-909B-5EBE1336DB77}" srcOrd="0" destOrd="0" presId="urn:microsoft.com/office/officeart/2005/8/layout/chevron2"/>
    <dgm:cxn modelId="{88B06FD3-9D4C-4634-8FA1-61E1B5E3220D}" type="presOf" srcId="{978D6C84-BD35-4FF6-BCCB-67E66852C986}" destId="{9550CF2E-C5D5-4B4E-8D42-26F1DE03C43B}" srcOrd="0" destOrd="0" presId="urn:microsoft.com/office/officeart/2005/8/layout/chevron2"/>
    <dgm:cxn modelId="{7A515127-3254-44A3-A216-953F27B87DDB}" type="presOf" srcId="{A28D2041-6A3B-4CD3-88C1-8AA3D6A12DB8}" destId="{D6C34202-8F0F-401E-83A5-F8943E06C420}" srcOrd="0" destOrd="0" presId="urn:microsoft.com/office/officeart/2005/8/layout/chevron2"/>
    <dgm:cxn modelId="{80C1DD0E-6A7E-4400-8FCF-EA5D51B2C0A9}" srcId="{A28D2041-6A3B-4CD3-88C1-8AA3D6A12DB8}" destId="{E91E182E-D38A-4A6F-8ED2-067EC82E773D}" srcOrd="0" destOrd="0" parTransId="{A41F1EC7-5518-4E23-8625-8A37FAD3FEFF}" sibTransId="{F4B91B48-1FAD-4F52-BE4C-2C070C3FF25A}"/>
    <dgm:cxn modelId="{030C6BD2-4127-4321-9422-34C4243E7299}" type="presOf" srcId="{E91E182E-D38A-4A6F-8ED2-067EC82E773D}" destId="{8BEA50A0-36D1-4BB9-9BEB-90F75B15202D}" srcOrd="0" destOrd="0" presId="urn:microsoft.com/office/officeart/2005/8/layout/chevron2"/>
    <dgm:cxn modelId="{E25F5990-001A-4344-8AB4-237B2F8FBA9A}" type="presOf" srcId="{4003E879-7F47-493E-8807-74BA78386CE1}" destId="{5873A363-E9D9-46CA-BA4C-4BF644DDBC77}" srcOrd="0" destOrd="0" presId="urn:microsoft.com/office/officeart/2005/8/layout/chevron2"/>
    <dgm:cxn modelId="{C7A015F1-F914-41C2-A58D-352E0989AE91}" type="presOf" srcId="{4D6C1888-233F-4830-8B80-95DE36DE1ADC}" destId="{42F784BC-68A8-49CC-8507-80EA381054D4}" srcOrd="0" destOrd="0" presId="urn:microsoft.com/office/officeart/2005/8/layout/chevron2"/>
    <dgm:cxn modelId="{A41EE1BB-7010-48B1-9FB4-285546BE4F9F}" srcId="{47BE8B3D-9070-45F3-8890-F46F9F34C1F3}" destId="{978D6C84-BD35-4FF6-BCCB-67E66852C986}" srcOrd="0" destOrd="0" parTransId="{8144C4F1-8599-4B19-8F66-F71B498D3297}" sibTransId="{E37EBA75-D9DB-4C19-B916-95484181B3D9}"/>
    <dgm:cxn modelId="{9B243CFA-7FBE-4F28-BE09-023B213CB57F}" type="presOf" srcId="{A27AC6EC-5572-45B8-B6D5-ED450BEB82F6}" destId="{F5B77A21-7592-417E-95D1-4B81FE8CAE8F}" srcOrd="0" destOrd="0" presId="urn:microsoft.com/office/officeart/2005/8/layout/chevron2"/>
    <dgm:cxn modelId="{66604BB1-E084-4632-A059-07A0E8BAF6B6}" srcId="{A27AC6EC-5572-45B8-B6D5-ED450BEB82F6}" destId="{4003E879-7F47-493E-8807-74BA78386CE1}" srcOrd="0" destOrd="0" parTransId="{9622EAD7-2FFE-417C-BAB7-13735ADFDF1A}" sibTransId="{5772E817-9289-4538-843B-46376ED047A0}"/>
    <dgm:cxn modelId="{4A4FB92D-76A3-4068-BE80-3AD55228B878}" srcId="{4D6C1888-233F-4830-8B80-95DE36DE1ADC}" destId="{A28D2041-6A3B-4CD3-88C1-8AA3D6A12DB8}" srcOrd="1" destOrd="0" parTransId="{9F45AD31-16AD-496E-8B62-169C0DB22FCA}" sibTransId="{18459E88-4C18-478C-BDB7-CC0D49BAA738}"/>
    <dgm:cxn modelId="{C14E600D-B9FE-421F-9B98-D153AC618F89}" type="presParOf" srcId="{42F784BC-68A8-49CC-8507-80EA381054D4}" destId="{2B594807-0432-45CA-9947-C802BE5EBF63}" srcOrd="0" destOrd="0" presId="urn:microsoft.com/office/officeart/2005/8/layout/chevron2"/>
    <dgm:cxn modelId="{DC62BBC3-E9B0-406B-9103-E9154E938C18}" type="presParOf" srcId="{2B594807-0432-45CA-9947-C802BE5EBF63}" destId="{F5B77A21-7592-417E-95D1-4B81FE8CAE8F}" srcOrd="0" destOrd="0" presId="urn:microsoft.com/office/officeart/2005/8/layout/chevron2"/>
    <dgm:cxn modelId="{CD419401-A7E1-4711-862A-19744645B4F5}" type="presParOf" srcId="{2B594807-0432-45CA-9947-C802BE5EBF63}" destId="{5873A363-E9D9-46CA-BA4C-4BF644DDBC77}" srcOrd="1" destOrd="0" presId="urn:microsoft.com/office/officeart/2005/8/layout/chevron2"/>
    <dgm:cxn modelId="{4451413E-5A01-4F56-9543-9938404F7D7D}" type="presParOf" srcId="{42F784BC-68A8-49CC-8507-80EA381054D4}" destId="{E53E74A4-D467-498D-8AE0-4B4578876B4C}" srcOrd="1" destOrd="0" presId="urn:microsoft.com/office/officeart/2005/8/layout/chevron2"/>
    <dgm:cxn modelId="{A44C8FFE-6B99-4FBF-8DE4-307BDCE27CFB}" type="presParOf" srcId="{42F784BC-68A8-49CC-8507-80EA381054D4}" destId="{3E66C749-EE39-4857-944C-23D96C454E9D}" srcOrd="2" destOrd="0" presId="urn:microsoft.com/office/officeart/2005/8/layout/chevron2"/>
    <dgm:cxn modelId="{D2019434-B6E9-47AA-BFD8-F74849432AB8}" type="presParOf" srcId="{3E66C749-EE39-4857-944C-23D96C454E9D}" destId="{D6C34202-8F0F-401E-83A5-F8943E06C420}" srcOrd="0" destOrd="0" presId="urn:microsoft.com/office/officeart/2005/8/layout/chevron2"/>
    <dgm:cxn modelId="{C499D5A7-01F2-4A2C-B7F9-B30195BF0CD7}" type="presParOf" srcId="{3E66C749-EE39-4857-944C-23D96C454E9D}" destId="{8BEA50A0-36D1-4BB9-9BEB-90F75B15202D}" srcOrd="1" destOrd="0" presId="urn:microsoft.com/office/officeart/2005/8/layout/chevron2"/>
    <dgm:cxn modelId="{1DCDA39A-E464-4105-8D5F-EBC0724E57F1}" type="presParOf" srcId="{42F784BC-68A8-49CC-8507-80EA381054D4}" destId="{E163A777-672D-434C-A432-5361FFBB1063}" srcOrd="3" destOrd="0" presId="urn:microsoft.com/office/officeart/2005/8/layout/chevron2"/>
    <dgm:cxn modelId="{5AC490DB-9AFE-4173-8748-A18F62EDAABA}" type="presParOf" srcId="{42F784BC-68A8-49CC-8507-80EA381054D4}" destId="{C98B8D9B-5BC4-49DE-9AA7-F46E4E42CBCE}" srcOrd="4" destOrd="0" presId="urn:microsoft.com/office/officeart/2005/8/layout/chevron2"/>
    <dgm:cxn modelId="{629E473A-40B0-4B70-A563-F59071F1D082}" type="presParOf" srcId="{C98B8D9B-5BC4-49DE-9AA7-F46E4E42CBCE}" destId="{30F9E8A5-456F-45CB-909B-5EBE1336DB77}" srcOrd="0" destOrd="0" presId="urn:microsoft.com/office/officeart/2005/8/layout/chevron2"/>
    <dgm:cxn modelId="{508F6B7D-4967-47D9-AE58-73BC10675140}" type="presParOf" srcId="{C98B8D9B-5BC4-49DE-9AA7-F46E4E42CBCE}" destId="{9550CF2E-C5D5-4B4E-8D42-26F1DE03C4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B77A21-7592-417E-95D1-4B81FE8CAE8F}">
      <dsp:nvSpPr>
        <dsp:cNvPr id="0" name=""/>
        <dsp:cNvSpPr/>
      </dsp:nvSpPr>
      <dsp:spPr>
        <a:xfrm rot="5400000">
          <a:off x="-168356" y="168838"/>
          <a:ext cx="1122373" cy="7856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1</a:t>
          </a:r>
        </a:p>
      </dsp:txBody>
      <dsp:txXfrm rot="5400000">
        <a:off x="-168356" y="168838"/>
        <a:ext cx="1122373" cy="785661"/>
      </dsp:txXfrm>
    </dsp:sp>
    <dsp:sp modelId="{5873A363-E9D9-46CA-BA4C-4BF644DDBC77}">
      <dsp:nvSpPr>
        <dsp:cNvPr id="0" name=""/>
        <dsp:cNvSpPr/>
      </dsp:nvSpPr>
      <dsp:spPr>
        <a:xfrm rot="5400000">
          <a:off x="2558758" y="-1772614"/>
          <a:ext cx="729542" cy="42757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/>
            <a:t>Редактирование</a:t>
          </a:r>
        </a:p>
      </dsp:txBody>
      <dsp:txXfrm rot="5400000">
        <a:off x="2558758" y="-1772614"/>
        <a:ext cx="729542" cy="4275736"/>
      </dsp:txXfrm>
    </dsp:sp>
    <dsp:sp modelId="{D6C34202-8F0F-401E-83A5-F8943E06C420}">
      <dsp:nvSpPr>
        <dsp:cNvPr id="0" name=""/>
        <dsp:cNvSpPr/>
      </dsp:nvSpPr>
      <dsp:spPr>
        <a:xfrm rot="5400000">
          <a:off x="-168356" y="1088239"/>
          <a:ext cx="1122373" cy="7856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2</a:t>
          </a:r>
        </a:p>
      </dsp:txBody>
      <dsp:txXfrm rot="5400000">
        <a:off x="-168356" y="1088239"/>
        <a:ext cx="1122373" cy="785661"/>
      </dsp:txXfrm>
    </dsp:sp>
    <dsp:sp modelId="{8BEA50A0-36D1-4BB9-9BEB-90F75B15202D}">
      <dsp:nvSpPr>
        <dsp:cNvPr id="0" name=""/>
        <dsp:cNvSpPr/>
      </dsp:nvSpPr>
      <dsp:spPr>
        <a:xfrm rot="5400000">
          <a:off x="2558758" y="-853213"/>
          <a:ext cx="729542" cy="42757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/>
            <a:t>Кодирование</a:t>
          </a:r>
        </a:p>
      </dsp:txBody>
      <dsp:txXfrm rot="5400000">
        <a:off x="2558758" y="-853213"/>
        <a:ext cx="729542" cy="4275736"/>
      </dsp:txXfrm>
    </dsp:sp>
    <dsp:sp modelId="{30F9E8A5-456F-45CB-909B-5EBE1336DB77}">
      <dsp:nvSpPr>
        <dsp:cNvPr id="0" name=""/>
        <dsp:cNvSpPr/>
      </dsp:nvSpPr>
      <dsp:spPr>
        <a:xfrm rot="5400000">
          <a:off x="-168356" y="2007640"/>
          <a:ext cx="1122373" cy="7856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3</a:t>
          </a:r>
        </a:p>
      </dsp:txBody>
      <dsp:txXfrm rot="5400000">
        <a:off x="-168356" y="2007640"/>
        <a:ext cx="1122373" cy="785661"/>
      </dsp:txXfrm>
    </dsp:sp>
    <dsp:sp modelId="{9550CF2E-C5D5-4B4E-8D42-26F1DE03C43B}">
      <dsp:nvSpPr>
        <dsp:cNvPr id="0" name=""/>
        <dsp:cNvSpPr/>
      </dsp:nvSpPr>
      <dsp:spPr>
        <a:xfrm rot="5400000">
          <a:off x="2558758" y="66188"/>
          <a:ext cx="729542" cy="42757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/>
            <a:t>Табулирование</a:t>
          </a:r>
        </a:p>
      </dsp:txBody>
      <dsp:txXfrm rot="5400000">
        <a:off x="2558758" y="66188"/>
        <a:ext cx="729542" cy="42757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0" y="2924510"/>
            <a:ext cx="9065623" cy="1980698"/>
          </a:xfrm>
        </p:spPr>
        <p:txBody>
          <a:bodyPr/>
          <a:lstStyle/>
          <a:p>
            <a:pPr marL="0" indent="0"/>
            <a:r>
              <a:rPr lang="ru-RU" sz="2400" b="1" dirty="0" smtClean="0">
                <a:solidFill>
                  <a:srgbClr val="333366"/>
                </a:solidFill>
              </a:rPr>
              <a:t>Раздел </a:t>
            </a:r>
            <a:r>
              <a:rPr lang="en-US" sz="2400" b="1" dirty="0" smtClean="0">
                <a:solidFill>
                  <a:srgbClr val="333366"/>
                </a:solidFill>
              </a:rPr>
              <a:t>3</a:t>
            </a:r>
            <a:r>
              <a:rPr lang="ru-RU" sz="2400" b="1" dirty="0" smtClean="0">
                <a:solidFill>
                  <a:srgbClr val="333366"/>
                </a:solidFill>
              </a:rPr>
              <a:t> Реализация маркетингового исследования</a:t>
            </a:r>
          </a:p>
          <a:p>
            <a:pPr marL="0" indent="0"/>
            <a:r>
              <a:rPr lang="ru-RU" sz="2400" b="1" dirty="0" smtClean="0">
                <a:solidFill>
                  <a:srgbClr val="333366"/>
                </a:solidFill>
              </a:rPr>
              <a:t>Тема </a:t>
            </a:r>
            <a:r>
              <a:rPr lang="en-US" sz="2400" b="1" dirty="0" smtClean="0">
                <a:solidFill>
                  <a:srgbClr val="333366"/>
                </a:solidFill>
              </a:rPr>
              <a:t>3</a:t>
            </a:r>
            <a:r>
              <a:rPr lang="ru-RU" sz="2400" b="1" dirty="0" smtClean="0">
                <a:solidFill>
                  <a:srgbClr val="333366"/>
                </a:solidFill>
              </a:rPr>
              <a:t>.2 Предварительный анализ данных</a:t>
            </a:r>
            <a:endParaRPr lang="ru-RU" sz="24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pPr algn="l"/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АНАЛИЗ ДАННЫХ</a:t>
            </a:r>
            <a:endParaRPr lang="ru-RU" sz="2000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1738648" y="850005"/>
          <a:ext cx="5061398" cy="296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4043966"/>
            <a:ext cx="9144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 algn="just">
              <a:spcBef>
                <a:spcPts val="600"/>
              </a:spcBef>
            </a:pPr>
            <a:r>
              <a:rPr lang="ru-RU" dirty="0" smtClean="0"/>
              <a:t>Анализ </a:t>
            </a:r>
            <a:r>
              <a:rPr lang="ru-RU" dirty="0" smtClean="0"/>
              <a:t>данных включает несколько </a:t>
            </a:r>
            <a:r>
              <a:rPr lang="ru-RU" dirty="0" smtClean="0"/>
              <a:t>этапов </a:t>
            </a:r>
            <a:r>
              <a:rPr lang="ru-RU" dirty="0" smtClean="0"/>
              <a:t>. </a:t>
            </a:r>
          </a:p>
          <a:p>
            <a:pPr indent="450850" algn="just">
              <a:spcBef>
                <a:spcPts val="600"/>
              </a:spcBef>
            </a:pPr>
            <a:r>
              <a:rPr lang="ru-RU" dirty="0" smtClean="0"/>
              <a:t>Предварительный </a:t>
            </a:r>
            <a:r>
              <a:rPr lang="ru-RU" dirty="0" smtClean="0"/>
              <a:t>анализ начинается </a:t>
            </a:r>
            <a:r>
              <a:rPr lang="ru-RU" dirty="0" smtClean="0"/>
              <a:t>с преобразования </a:t>
            </a:r>
            <a:r>
              <a:rPr lang="ru-RU" dirty="0" smtClean="0"/>
              <a:t>собранных данных, редактирования, кодирования </a:t>
            </a:r>
            <a:r>
              <a:rPr lang="ru-RU" dirty="0" smtClean="0"/>
              <a:t>и табулирования</a:t>
            </a:r>
            <a:r>
              <a:rPr lang="ru-RU" dirty="0" smtClean="0"/>
              <a:t>. </a:t>
            </a:r>
            <a:endParaRPr lang="ru-RU" dirty="0" smtClean="0"/>
          </a:p>
          <a:p>
            <a:pPr indent="450850" algn="just">
              <a:spcBef>
                <a:spcPts val="600"/>
              </a:spcBef>
            </a:pPr>
            <a:r>
              <a:rPr lang="ru-RU" b="1" dirty="0" smtClean="0"/>
              <a:t>Преобразование </a:t>
            </a:r>
            <a:r>
              <a:rPr lang="ru-RU" dirty="0" smtClean="0"/>
              <a:t>– перенос данных с бумажных носителей </a:t>
            </a:r>
            <a:r>
              <a:rPr lang="ru-RU" dirty="0" smtClean="0"/>
              <a:t>в компьютерные </a:t>
            </a:r>
            <a:r>
              <a:rPr lang="ru-RU" dirty="0" smtClean="0"/>
              <a:t>базы данных.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АНАЛИЗ ДАННЫХ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875763"/>
            <a:ext cx="9144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</a:rPr>
              <a:t>Редактирование </a:t>
            </a:r>
            <a:r>
              <a:rPr lang="ru-RU" dirty="0" smtClean="0"/>
              <a:t>– это проверка и, если необходимо, корректировка</a:t>
            </a:r>
            <a:br>
              <a:rPr lang="ru-RU" dirty="0" smtClean="0"/>
            </a:br>
            <a:r>
              <a:rPr lang="ru-RU" dirty="0" smtClean="0"/>
              <a:t>каждой анкеты или формы наблюдений. На данном этапе формы и бланки</a:t>
            </a:r>
            <a:br>
              <a:rPr lang="ru-RU" dirty="0" smtClean="0"/>
            </a:br>
            <a:r>
              <a:rPr lang="ru-RU" dirty="0" smtClean="0"/>
              <a:t>должны быть проверены на предмет правильного и полного заполнения с</a:t>
            </a:r>
            <a:br>
              <a:rPr lang="ru-RU" dirty="0" smtClean="0"/>
            </a:br>
            <a:r>
              <a:rPr lang="ru-RU" dirty="0" smtClean="0"/>
              <a:t>соблюдением всех инструкций. </a:t>
            </a:r>
          </a:p>
          <a:p>
            <a:pPr indent="4572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</a:rPr>
              <a:t>Кодирование</a:t>
            </a:r>
            <a:r>
              <a:rPr lang="ru-RU" b="1" dirty="0" smtClean="0"/>
              <a:t> </a:t>
            </a:r>
            <a:r>
              <a:rPr lang="ru-RU" dirty="0" smtClean="0"/>
              <a:t>– это техническая процедура распределения данных по категориям. </a:t>
            </a:r>
          </a:p>
          <a:p>
            <a:pPr indent="4572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</a:rPr>
              <a:t>Табулирование</a:t>
            </a:r>
            <a:r>
              <a:rPr lang="ru-RU" b="1" dirty="0" smtClean="0"/>
              <a:t> </a:t>
            </a:r>
            <a:r>
              <a:rPr lang="ru-RU" dirty="0" smtClean="0"/>
              <a:t>– процедура подсчёта ответов, составляющих различные категории. На последнем этапе происходит сведение данных в табличный или другой вариант в результате подсчёта частоты тех или иных ответов на каждый из вопросов. Данные могут быть подвергнуты перекрёстной классификации (перекрёстному табулированию) по нескольким переменным. </a:t>
            </a:r>
          </a:p>
          <a:p>
            <a:pPr indent="457200" algn="just">
              <a:spcBef>
                <a:spcPts val="600"/>
              </a:spcBef>
              <a:spcAft>
                <a:spcPts val="600"/>
              </a:spcAft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ПОДГОТОВИТЕЛЬНЫЕ ЭТАПЫ АНАЛИЗА ДАННЫХ</a:t>
            </a:r>
            <a:endParaRPr lang="ru-RU" sz="2000" dirty="0"/>
          </a:p>
        </p:txBody>
      </p:sp>
      <p:pic>
        <p:nvPicPr>
          <p:cNvPr id="6" name="Рисунок 5" descr="Тема 3.2_рисунок 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1635" y="808467"/>
            <a:ext cx="6499024" cy="5141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МОДИФИКАЦИЯ И ОТБОР </a:t>
            </a:r>
            <a:r>
              <a:rPr lang="ru-RU" sz="2000" dirty="0" err="1" smtClean="0"/>
              <a:t>ДАННЫх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59854"/>
            <a:ext cx="9144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1600" dirty="0" smtClean="0"/>
              <a:t>Модификация и отбор </a:t>
            </a:r>
            <a:r>
              <a:rPr lang="ru-RU" sz="1600" dirty="0" smtClean="0"/>
              <a:t>данных, </a:t>
            </a:r>
            <a:r>
              <a:rPr lang="ru-RU" sz="1600" b="1" i="1" dirty="0" smtClean="0">
                <a:solidFill>
                  <a:srgbClr val="FF0000"/>
                </a:solidFill>
              </a:rPr>
              <a:t>включает целый ряд возможных процедур (или операций):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endParaRPr lang="ru-RU" sz="1600" dirty="0" smtClean="0">
              <a:solidFill>
                <a:srgbClr val="FF0000"/>
              </a:solidFill>
            </a:endParaRPr>
          </a:p>
          <a:p>
            <a:pPr indent="457200"/>
            <a:r>
              <a:rPr lang="ru-RU" sz="1600" b="1" i="1" dirty="0" smtClean="0"/>
              <a:t>1.</a:t>
            </a:r>
            <a:r>
              <a:rPr lang="ru-RU" sz="1600" dirty="0" smtClean="0"/>
              <a:t> Отбор анкет по условию и случайная выборка; </a:t>
            </a:r>
          </a:p>
          <a:p>
            <a:pPr indent="457200"/>
            <a:r>
              <a:rPr lang="ru-RU" sz="1600" b="1" i="1" dirty="0" smtClean="0"/>
              <a:t>2.</a:t>
            </a:r>
            <a:r>
              <a:rPr lang="ru-RU" sz="1600" dirty="0" smtClean="0"/>
              <a:t> Сортировка файла данных;   </a:t>
            </a:r>
          </a:p>
          <a:p>
            <a:pPr indent="457200"/>
            <a:r>
              <a:rPr lang="ru-RU" sz="1600" dirty="0" smtClean="0"/>
              <a:t> </a:t>
            </a:r>
            <a:r>
              <a:rPr lang="ru-RU" sz="1600" b="1" i="1" dirty="0" smtClean="0"/>
              <a:t>3.</a:t>
            </a:r>
            <a:r>
              <a:rPr lang="ru-RU" sz="1600" dirty="0" smtClean="0"/>
              <a:t> Перекодирование переменных (внутри одной переменной или с образованием новых переменных); </a:t>
            </a:r>
          </a:p>
          <a:p>
            <a:pPr indent="457200"/>
            <a:r>
              <a:rPr lang="ru-RU" sz="1600" b="1" i="1" dirty="0" smtClean="0"/>
              <a:t>4.</a:t>
            </a:r>
            <a:r>
              <a:rPr lang="ru-RU" sz="1600" dirty="0" smtClean="0"/>
              <a:t> Автоматическое перекодирование; </a:t>
            </a:r>
          </a:p>
          <a:p>
            <a:pPr indent="457200"/>
            <a:r>
              <a:rPr lang="ru-RU" sz="1600" b="1" i="1" dirty="0" smtClean="0"/>
              <a:t>5.</a:t>
            </a:r>
            <a:r>
              <a:rPr lang="ru-RU" sz="1600" dirty="0" smtClean="0"/>
              <a:t> Вычисление новых </a:t>
            </a:r>
            <a:r>
              <a:rPr lang="ru-RU" sz="1600" dirty="0" smtClean="0"/>
              <a:t>переменных</a:t>
            </a:r>
          </a:p>
          <a:p>
            <a:pPr indent="450850"/>
            <a:r>
              <a:rPr lang="ru-RU" sz="1600" dirty="0" smtClean="0"/>
              <a:t>Команды находятся в пунктах меню </a:t>
            </a:r>
          </a:p>
          <a:p>
            <a:pPr indent="450850"/>
            <a:r>
              <a:rPr lang="ru-RU" sz="1600" b="1" dirty="0" smtClean="0">
                <a:solidFill>
                  <a:srgbClr val="3333FF"/>
                </a:solidFill>
              </a:rPr>
              <a:t>ДАННЫЕ (</a:t>
            </a:r>
            <a:r>
              <a:rPr lang="en-US" sz="1600" b="1" dirty="0" smtClean="0">
                <a:solidFill>
                  <a:srgbClr val="3333FF"/>
                </a:solidFill>
              </a:rPr>
              <a:t>DATA</a:t>
            </a:r>
            <a:r>
              <a:rPr lang="ru-RU" sz="1600" b="1" dirty="0" smtClean="0">
                <a:solidFill>
                  <a:srgbClr val="3333FF"/>
                </a:solidFill>
              </a:rPr>
              <a:t>)</a:t>
            </a:r>
            <a:endParaRPr lang="ru-RU" sz="1600" dirty="0" smtClean="0">
              <a:solidFill>
                <a:srgbClr val="3333FF"/>
              </a:solidFill>
            </a:endParaRPr>
          </a:p>
          <a:p>
            <a:pPr lvl="0" indent="450850"/>
            <a:r>
              <a:rPr lang="ru-RU" sz="1600" b="1" dirty="0" smtClean="0"/>
              <a:t>Отбор данных по условию </a:t>
            </a:r>
            <a:r>
              <a:rPr lang="en-US" sz="1600" b="1" dirty="0" smtClean="0"/>
              <a:t>Data</a:t>
            </a:r>
            <a:r>
              <a:rPr lang="ru-RU" sz="1600" b="1" dirty="0" smtClean="0"/>
              <a:t>/</a:t>
            </a:r>
            <a:r>
              <a:rPr lang="en-US" sz="1600" b="1" dirty="0" smtClean="0"/>
              <a:t>Select Cases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lvl="0" indent="450850"/>
            <a:r>
              <a:rPr lang="ru-RU" sz="1600" b="1" dirty="0" smtClean="0"/>
              <a:t>Сортировка файла данных </a:t>
            </a:r>
            <a:r>
              <a:rPr lang="en-US" sz="1600" b="1" dirty="0" smtClean="0"/>
              <a:t>Data</a:t>
            </a:r>
            <a:r>
              <a:rPr lang="ru-RU" sz="1600" b="1" dirty="0" smtClean="0"/>
              <a:t>/</a:t>
            </a:r>
            <a:r>
              <a:rPr lang="en-US" sz="1600" b="1" dirty="0" smtClean="0"/>
              <a:t>Sort Cases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lvl="0" indent="450850"/>
            <a:r>
              <a:rPr lang="ru-RU" sz="1600" b="1" dirty="0" smtClean="0"/>
              <a:t>Слияние баз и переменных</a:t>
            </a:r>
            <a:r>
              <a:rPr lang="ru-RU" sz="1600" dirty="0" smtClean="0"/>
              <a:t>  </a:t>
            </a:r>
            <a:r>
              <a:rPr lang="en-US" sz="1600" b="1" dirty="0" smtClean="0"/>
              <a:t>Data</a:t>
            </a:r>
            <a:r>
              <a:rPr lang="ru-RU" sz="1600" b="1" dirty="0" smtClean="0"/>
              <a:t>/</a:t>
            </a:r>
            <a:r>
              <a:rPr lang="en-US" sz="1600" b="1" dirty="0" smtClean="0"/>
              <a:t>Merge files</a:t>
            </a:r>
            <a:endParaRPr lang="ru-RU" sz="1600" dirty="0" smtClean="0"/>
          </a:p>
          <a:p>
            <a:pPr indent="450850"/>
            <a:r>
              <a:rPr lang="ru-RU" sz="1600" b="1" dirty="0" smtClean="0"/>
              <a:t> 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3333FF"/>
                </a:solidFill>
              </a:rPr>
              <a:t>МОДИФИКАЦИЯ</a:t>
            </a:r>
            <a:r>
              <a:rPr lang="en-US" sz="1600" b="1" dirty="0" smtClean="0">
                <a:solidFill>
                  <a:srgbClr val="3333FF"/>
                </a:solidFill>
              </a:rPr>
              <a:t> (TRANSFORM)</a:t>
            </a:r>
            <a:endParaRPr lang="ru-RU" sz="1600" dirty="0" smtClean="0">
              <a:solidFill>
                <a:srgbClr val="3333FF"/>
              </a:solidFill>
            </a:endParaRPr>
          </a:p>
          <a:p>
            <a:pPr lvl="0" indent="450850"/>
            <a:r>
              <a:rPr lang="ru-RU" sz="1600" b="1" dirty="0" smtClean="0"/>
              <a:t>Группировка значений переменных </a:t>
            </a:r>
            <a:r>
              <a:rPr lang="en-US" sz="1600" b="1" dirty="0" smtClean="0"/>
              <a:t>Transform</a:t>
            </a:r>
            <a:r>
              <a:rPr lang="ru-RU" sz="1600" b="1" dirty="0" smtClean="0"/>
              <a:t>/</a:t>
            </a:r>
            <a:r>
              <a:rPr lang="en-US" sz="1600" b="1" dirty="0" smtClean="0"/>
              <a:t>Categorize Variables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lvl="0" indent="450850"/>
            <a:r>
              <a:rPr lang="ru-RU" sz="1600" b="1" dirty="0" smtClean="0"/>
              <a:t>Перекодирование переменных</a:t>
            </a:r>
            <a:r>
              <a:rPr lang="ru-RU" sz="1600" dirty="0" smtClean="0"/>
              <a:t> </a:t>
            </a:r>
          </a:p>
          <a:p>
            <a:pPr lvl="0" indent="450850"/>
            <a:r>
              <a:rPr lang="ru-RU" sz="1600" dirty="0" smtClean="0"/>
              <a:t>С созданием новой переменной </a:t>
            </a:r>
            <a:r>
              <a:rPr lang="en-US" sz="1600" b="1" dirty="0" smtClean="0"/>
              <a:t>Transform/Recode/Into Different Variables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lvl="0" indent="450850"/>
            <a:r>
              <a:rPr lang="ru-RU" sz="1600" dirty="0" smtClean="0"/>
              <a:t>Без создания новой переменной </a:t>
            </a:r>
            <a:r>
              <a:rPr lang="en-US" sz="1600" b="1" dirty="0" smtClean="0"/>
              <a:t>Transform</a:t>
            </a:r>
            <a:r>
              <a:rPr lang="ru-RU" sz="1600" b="1" dirty="0" smtClean="0"/>
              <a:t>/</a:t>
            </a:r>
            <a:r>
              <a:rPr lang="en-US" sz="1600" b="1" dirty="0" smtClean="0"/>
              <a:t>Recode</a:t>
            </a:r>
            <a:r>
              <a:rPr lang="ru-RU" sz="1600" b="1" dirty="0" smtClean="0"/>
              <a:t>/</a:t>
            </a:r>
            <a:r>
              <a:rPr lang="en-US" sz="1600" b="1" dirty="0" smtClean="0"/>
              <a:t>Into Same Variables</a:t>
            </a:r>
            <a:r>
              <a:rPr lang="ru-RU" sz="1600" b="1" dirty="0" smtClean="0"/>
              <a:t>  </a:t>
            </a:r>
            <a:r>
              <a:rPr lang="ru-RU" sz="1600" dirty="0" smtClean="0"/>
              <a:t>- например для замены всех пропущенных значений </a:t>
            </a:r>
            <a:r>
              <a:rPr lang="en-US" sz="1600" dirty="0" smtClean="0"/>
              <a:t>System</a:t>
            </a:r>
            <a:r>
              <a:rPr lang="ru-RU" sz="1600" dirty="0" smtClean="0"/>
              <a:t>-</a:t>
            </a:r>
            <a:r>
              <a:rPr lang="en-US" sz="1600" dirty="0" smtClean="0"/>
              <a:t>missing</a:t>
            </a:r>
            <a:r>
              <a:rPr lang="ru-RU" sz="1600" dirty="0" smtClean="0"/>
              <a:t> на 0 </a:t>
            </a:r>
          </a:p>
          <a:p>
            <a:pPr lvl="0" indent="450850"/>
            <a:r>
              <a:rPr lang="ru-RU" sz="1600" b="1" dirty="0" smtClean="0"/>
              <a:t>Вычисление новых переменных</a:t>
            </a:r>
            <a:r>
              <a:rPr lang="ru-RU" sz="1600" dirty="0" smtClean="0"/>
              <a:t> </a:t>
            </a:r>
            <a:r>
              <a:rPr lang="en-US" sz="1600" b="1" dirty="0" smtClean="0"/>
              <a:t>Transform</a:t>
            </a:r>
            <a:r>
              <a:rPr lang="ru-RU" sz="1600" b="1" dirty="0" smtClean="0"/>
              <a:t>/</a:t>
            </a:r>
            <a:r>
              <a:rPr lang="en-US" sz="1600" b="1" dirty="0" smtClean="0"/>
              <a:t>Compute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lvl="0" indent="450850"/>
            <a:r>
              <a:rPr lang="ru-RU" sz="1600" b="1" dirty="0" smtClean="0"/>
              <a:t>Подсчет значений переменных </a:t>
            </a:r>
            <a:r>
              <a:rPr lang="en-US" sz="1600" b="1" dirty="0" smtClean="0"/>
              <a:t>Transform</a:t>
            </a:r>
            <a:r>
              <a:rPr lang="ru-RU" sz="1600" b="1" dirty="0" smtClean="0"/>
              <a:t>/</a:t>
            </a:r>
            <a:r>
              <a:rPr lang="en-US" sz="1600" b="1" dirty="0" smtClean="0"/>
              <a:t>Count</a:t>
            </a:r>
            <a:endParaRPr lang="ru-RU" sz="1600" dirty="0" smtClean="0"/>
          </a:p>
          <a:p>
            <a:pPr lvl="0" indent="450850"/>
            <a:r>
              <a:rPr lang="ru-RU" sz="1600" b="1" dirty="0" smtClean="0"/>
              <a:t>Обработка пропущенных значений</a:t>
            </a:r>
            <a:r>
              <a:rPr lang="en-US" sz="1600" b="1" dirty="0" smtClean="0"/>
              <a:t> Transform/ Replace Missing Values</a:t>
            </a:r>
            <a:endParaRPr lang="ru-RU" sz="1600" dirty="0" smtClean="0"/>
          </a:p>
          <a:p>
            <a:pPr indent="457200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ОПИСАТЕЛЬНЫЙ АНАЛИЗ ДАННЫХ</a:t>
            </a:r>
            <a:endParaRPr lang="ru-RU" sz="2000" dirty="0"/>
          </a:p>
        </p:txBody>
      </p:sp>
      <p:pic>
        <p:nvPicPr>
          <p:cNvPr id="6" name="Рисунок 5" descr="Тема_3.2_рисунок_6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915" y="837127"/>
            <a:ext cx="7585657" cy="5087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ОПИСАТЕЛЬНЫЙ АНАЛИЗ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85611"/>
            <a:ext cx="8937938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b="1" dirty="0" smtClean="0">
                <a:solidFill>
                  <a:srgbClr val="3333FF"/>
                </a:solidFill>
              </a:rPr>
              <a:t>Целью описательного анализа является систематизация имеющихся данных</a:t>
            </a:r>
            <a:r>
              <a:rPr lang="ru-RU" dirty="0" smtClean="0"/>
              <a:t>. В рамках этой задачи проводят построение линейных распределений, а также рассчитываются характеристики переменной в различных статистических аспектах: расчет среднего, медианы, моды и т.д. </a:t>
            </a:r>
          </a:p>
          <a:p>
            <a:pPr indent="457200" algn="just">
              <a:spcBef>
                <a:spcPts val="600"/>
              </a:spcBef>
            </a:pPr>
            <a:r>
              <a:rPr lang="ru-RU" dirty="0" smtClean="0">
                <a:solidFill>
                  <a:srgbClr val="FF0000"/>
                </a:solidFill>
              </a:rPr>
              <a:t>1.Построение </a:t>
            </a:r>
            <a:r>
              <a:rPr lang="ru-RU" dirty="0" smtClean="0">
                <a:solidFill>
                  <a:srgbClr val="FF0000"/>
                </a:solidFill>
              </a:rPr>
              <a:t>линейных распределений </a:t>
            </a:r>
            <a:r>
              <a:rPr lang="ru-RU" dirty="0" smtClean="0"/>
              <a:t>является первым шагом в статистическом анализе данных.  Основным ресурсом анализа являются одновариантные вопросы. </a:t>
            </a:r>
            <a:endParaRPr lang="ru-RU" dirty="0" smtClean="0"/>
          </a:p>
          <a:p>
            <a:pPr indent="457200" algn="just">
              <a:spcBef>
                <a:spcPts val="600"/>
              </a:spcBef>
            </a:pPr>
            <a:r>
              <a:rPr lang="ru-RU" dirty="0" smtClean="0">
                <a:solidFill>
                  <a:srgbClr val="FF0000"/>
                </a:solidFill>
              </a:rPr>
              <a:t>2.Анализ </a:t>
            </a:r>
            <a:r>
              <a:rPr lang="ru-RU" dirty="0" smtClean="0">
                <a:solidFill>
                  <a:srgbClr val="FF0000"/>
                </a:solidFill>
              </a:rPr>
              <a:t>многовариантных переменных </a:t>
            </a:r>
            <a:r>
              <a:rPr lang="ru-RU" dirty="0" smtClean="0"/>
              <a:t>производится методом выделения каждого варианта ответа в отдельную одновариантную переменную и последующей работы уже с набором одновариантных переменных</a:t>
            </a:r>
          </a:p>
          <a:p>
            <a:pPr indent="457200" algn="just">
              <a:spcBef>
                <a:spcPts val="60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ЛИНЕЙНЫЕ РАСПРЕДЕЛЕНИЯ ДЛЯ ОДНОВАРИАНТНЫХ ВОПРОСОВ.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77138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Диалоговое окно для построения линейных распределений (также называемых частотами) осуществляется при помощи команды меню </a:t>
            </a:r>
            <a:r>
              <a:rPr lang="en-US" b="1" dirty="0" smtClean="0"/>
              <a:t>Analyze</a:t>
            </a:r>
            <a:r>
              <a:rPr lang="ru-RU" b="1" dirty="0" smtClean="0"/>
              <a:t> / </a:t>
            </a:r>
            <a:r>
              <a:rPr lang="en-US" b="1" dirty="0" smtClean="0"/>
              <a:t>Descriptive Statistics</a:t>
            </a:r>
            <a:r>
              <a:rPr lang="ru-RU" b="1" dirty="0" smtClean="0"/>
              <a:t> / </a:t>
            </a:r>
            <a:r>
              <a:rPr lang="en-US" b="1" dirty="0" smtClean="0"/>
              <a:t>Frequencies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41154"/>
            <a:ext cx="464947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597758" y="1571223"/>
            <a:ext cx="454624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1600" dirty="0" smtClean="0"/>
              <a:t>Кнопкой </a:t>
            </a:r>
            <a:r>
              <a:rPr lang="en-US" sz="1600" b="1" dirty="0" smtClean="0"/>
              <a:t>Statistics </a:t>
            </a:r>
            <a:r>
              <a:rPr lang="ru-RU" sz="1600" dirty="0" smtClean="0"/>
              <a:t>вызывается одноименное диалоговое окно, в котором указываются  описательные статистики  (кроме относительных и абсолютных значений), которые необходимо рассчитать:</a:t>
            </a:r>
          </a:p>
          <a:p>
            <a:pPr lvl="0" indent="457200"/>
            <a:r>
              <a:rPr lang="en-US" sz="1600" b="1" dirty="0" smtClean="0"/>
              <a:t>Mean</a:t>
            </a:r>
            <a:r>
              <a:rPr lang="ru-RU" sz="1600" dirty="0" smtClean="0"/>
              <a:t> – среднее арифметическое для интервальных переменных,</a:t>
            </a:r>
          </a:p>
          <a:p>
            <a:pPr lvl="0" indent="457200"/>
            <a:r>
              <a:rPr lang="en-US" sz="1600" b="1" dirty="0" smtClean="0"/>
              <a:t>Mode</a:t>
            </a:r>
            <a:r>
              <a:rPr lang="ru-RU" sz="1600" dirty="0" smtClean="0"/>
              <a:t> – Мода или наиболее часто встречающееся значение,</a:t>
            </a:r>
          </a:p>
          <a:p>
            <a:pPr lvl="0" indent="457200"/>
            <a:r>
              <a:rPr lang="en-US" sz="1600" b="1" dirty="0" smtClean="0"/>
              <a:t>Median</a:t>
            </a:r>
            <a:r>
              <a:rPr lang="ru-RU" sz="1600" dirty="0" smtClean="0"/>
              <a:t> – медиана или половина значений отрезка,</a:t>
            </a:r>
          </a:p>
          <a:p>
            <a:pPr lvl="0" indent="457200"/>
            <a:r>
              <a:rPr lang="en-US" sz="1600" b="1" dirty="0" smtClean="0"/>
              <a:t>Sum </a:t>
            </a:r>
            <a:r>
              <a:rPr lang="ru-RU" sz="1600" dirty="0" smtClean="0"/>
              <a:t>– сумма, </a:t>
            </a:r>
          </a:p>
          <a:p>
            <a:pPr lvl="0" indent="457200"/>
            <a:r>
              <a:rPr lang="en-US" sz="1600" b="1" dirty="0" smtClean="0"/>
              <a:t>Minimum Maximum</a:t>
            </a:r>
            <a:r>
              <a:rPr lang="ru-RU" sz="1600" dirty="0" smtClean="0"/>
              <a:t> – минимальное и максимальное значение,</a:t>
            </a:r>
          </a:p>
          <a:p>
            <a:pPr lvl="0" indent="457200"/>
            <a:r>
              <a:rPr lang="en-US" sz="1600" b="1" dirty="0" smtClean="0"/>
              <a:t>Percentile Values</a:t>
            </a:r>
            <a:r>
              <a:rPr lang="ru-RU" sz="1600" dirty="0" smtClean="0"/>
              <a:t> – разбить значения переменной на квартили и </a:t>
            </a:r>
            <a:r>
              <a:rPr lang="ru-RU" sz="1600" dirty="0" err="1" smtClean="0"/>
              <a:t>процентили</a:t>
            </a:r>
            <a:r>
              <a:rPr lang="ru-RU" sz="1600" dirty="0" smtClean="0"/>
              <a:t>,</a:t>
            </a:r>
          </a:p>
          <a:p>
            <a:pPr lvl="0" indent="457200"/>
            <a:r>
              <a:rPr lang="en-US" sz="1600" b="1" dirty="0" smtClean="0"/>
              <a:t>Central Tendency</a:t>
            </a:r>
            <a:r>
              <a:rPr lang="ru-RU" sz="1600" dirty="0" smtClean="0"/>
              <a:t> – центральная тенденция.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ЛИНЕЙНЫЕ РАСПРЕДЕЛЕНИЯ ДЛЯ ОДНОВАРИАНТНЫХ ВОПРОСОВ.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771384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/>
              <a:t>Кнопка </a:t>
            </a:r>
            <a:r>
              <a:rPr lang="en-US" sz="1600" b="1" dirty="0" smtClean="0"/>
              <a:t>Charts</a:t>
            </a:r>
            <a:r>
              <a:rPr lang="ru-RU" sz="1600" dirty="0" smtClean="0"/>
              <a:t> вызывает одноименное диалоговое окно для вывода диаграмм по выбранным переменным. По умолчанию в </a:t>
            </a:r>
            <a:r>
              <a:rPr lang="en-US" sz="1600" dirty="0" smtClean="0"/>
              <a:t>SPSS</a:t>
            </a:r>
            <a:r>
              <a:rPr lang="ru-RU" sz="1600" dirty="0" smtClean="0"/>
              <a:t> диаграммы не строятся. Доступен выбор трех видов диаграмм:</a:t>
            </a:r>
          </a:p>
          <a:p>
            <a:pPr lvl="0" indent="457200" algn="just"/>
            <a:r>
              <a:rPr lang="en-US" sz="1600" b="1" dirty="0" smtClean="0"/>
              <a:t>Bar charts</a:t>
            </a:r>
            <a:r>
              <a:rPr lang="ru-RU" sz="1600" dirty="0" smtClean="0"/>
              <a:t> – столбиковая диаграмма</a:t>
            </a:r>
          </a:p>
          <a:p>
            <a:pPr lvl="0" indent="457200" algn="just"/>
            <a:r>
              <a:rPr lang="en-US" sz="1600" b="1" dirty="0" smtClean="0"/>
              <a:t>Pie charts</a:t>
            </a:r>
            <a:r>
              <a:rPr lang="ru-RU" sz="1600" dirty="0" smtClean="0"/>
              <a:t> – круговая (</a:t>
            </a:r>
            <a:r>
              <a:rPr lang="ru-RU" sz="1600" dirty="0" err="1" smtClean="0"/>
              <a:t>сектограмма</a:t>
            </a:r>
            <a:r>
              <a:rPr lang="ru-RU" sz="1600" dirty="0" smtClean="0"/>
              <a:t>)</a:t>
            </a:r>
          </a:p>
          <a:p>
            <a:pPr lvl="0" indent="457200" algn="just"/>
            <a:r>
              <a:rPr lang="en-US" sz="1600" b="1" dirty="0" smtClean="0"/>
              <a:t>Histograms</a:t>
            </a:r>
            <a:r>
              <a:rPr lang="ru-RU" sz="1600" dirty="0" smtClean="0"/>
              <a:t> – гистограмма</a:t>
            </a:r>
          </a:p>
          <a:p>
            <a:pPr indent="457200" algn="just"/>
            <a:r>
              <a:rPr lang="ru-RU" sz="1600" dirty="0" smtClean="0"/>
              <a:t>Также доступна установка на диаграммах отображения</a:t>
            </a:r>
            <a:r>
              <a:rPr lang="ru-RU" sz="1600" b="1" dirty="0" smtClean="0"/>
              <a:t> </a:t>
            </a:r>
            <a:r>
              <a:rPr lang="ru-RU" sz="1600" dirty="0" smtClean="0"/>
              <a:t>абсолютных значений </a:t>
            </a:r>
            <a:r>
              <a:rPr lang="ru-RU" sz="1600" b="1" dirty="0" smtClean="0"/>
              <a:t>(</a:t>
            </a:r>
            <a:r>
              <a:rPr lang="en-US" sz="1600" b="1" dirty="0" smtClean="0"/>
              <a:t>Frequencies</a:t>
            </a:r>
            <a:r>
              <a:rPr lang="ru-RU" sz="1600" b="1" dirty="0" smtClean="0"/>
              <a:t>)</a:t>
            </a:r>
            <a:r>
              <a:rPr lang="ru-RU" sz="1600" dirty="0" smtClean="0"/>
              <a:t> и  относительных значений</a:t>
            </a:r>
            <a:r>
              <a:rPr lang="ru-RU" sz="1600" b="1" dirty="0" smtClean="0"/>
              <a:t> (</a:t>
            </a:r>
            <a:r>
              <a:rPr lang="en-US" sz="1600" b="1" dirty="0" smtClean="0"/>
              <a:t>Percentages</a:t>
            </a:r>
            <a:r>
              <a:rPr lang="ru-RU" sz="1600" b="1" dirty="0" smtClean="0"/>
              <a:t>).</a:t>
            </a:r>
            <a:endParaRPr lang="ru-RU" sz="1600" dirty="0" smtClean="0"/>
          </a:p>
          <a:p>
            <a:pPr indent="457200" algn="just"/>
            <a:r>
              <a:rPr lang="ru-RU" sz="1600" dirty="0" smtClean="0"/>
              <a:t>Кнопка </a:t>
            </a:r>
            <a:r>
              <a:rPr lang="en-US" sz="1600" b="1" dirty="0" smtClean="0"/>
              <a:t>Format </a:t>
            </a:r>
            <a:r>
              <a:rPr lang="ru-RU" sz="1600" dirty="0" smtClean="0"/>
              <a:t>позволяет открыть окно для  установки сортировки</a:t>
            </a:r>
            <a:r>
              <a:rPr lang="ru-RU" sz="1600" b="1" dirty="0" smtClean="0"/>
              <a:t> (</a:t>
            </a:r>
            <a:r>
              <a:rPr lang="en-US" sz="1600" b="1" dirty="0" smtClean="0"/>
              <a:t>Order by</a:t>
            </a:r>
            <a:r>
              <a:rPr lang="ru-RU" sz="1600" b="1" dirty="0" smtClean="0"/>
              <a:t>) </a:t>
            </a:r>
            <a:r>
              <a:rPr lang="ru-RU" sz="1600" dirty="0" smtClean="0"/>
              <a:t>по возрастанию</a:t>
            </a:r>
            <a:r>
              <a:rPr lang="ru-RU" sz="1600" b="1" dirty="0" smtClean="0"/>
              <a:t> </a:t>
            </a:r>
            <a:r>
              <a:rPr lang="en-US" sz="1600" b="1" dirty="0" smtClean="0"/>
              <a:t>(Ascending</a:t>
            </a:r>
            <a:r>
              <a:rPr lang="en-US" sz="1600" dirty="0" smtClean="0"/>
              <a:t>) </a:t>
            </a:r>
            <a:r>
              <a:rPr lang="ru-RU" sz="1600" dirty="0" smtClean="0"/>
              <a:t>и убыванию</a:t>
            </a:r>
            <a:r>
              <a:rPr lang="en-US" sz="1600" b="1" dirty="0" smtClean="0"/>
              <a:t> (Descending).</a:t>
            </a:r>
            <a:r>
              <a:rPr lang="en-US" sz="1600" dirty="0" smtClean="0"/>
              <a:t> </a:t>
            </a:r>
            <a:endParaRPr lang="ru-RU" sz="1600" dirty="0" smtClean="0"/>
          </a:p>
          <a:p>
            <a:pPr indent="457200" algn="just"/>
            <a:r>
              <a:rPr lang="ru-RU" sz="1600" dirty="0" smtClean="0"/>
              <a:t>После щелчка по кнопке </a:t>
            </a:r>
            <a:r>
              <a:rPr lang="en-US" sz="1600" b="1" dirty="0" smtClean="0"/>
              <a:t>OK </a:t>
            </a:r>
            <a:r>
              <a:rPr lang="ru-RU" sz="1600" dirty="0" smtClean="0"/>
              <a:t>открывается окно </a:t>
            </a:r>
            <a:r>
              <a:rPr lang="en-US" sz="1600" b="1" dirty="0" smtClean="0"/>
              <a:t>SPSS Viewer</a:t>
            </a:r>
            <a:r>
              <a:rPr lang="ru-RU" sz="1600" dirty="0" smtClean="0"/>
              <a:t> , в котором  представлены частотные таблицы.</a:t>
            </a:r>
          </a:p>
          <a:p>
            <a:pPr indent="457200" algn="just"/>
            <a:r>
              <a:rPr lang="ru-RU" sz="1600" dirty="0" smtClean="0"/>
              <a:t>В таблице </a:t>
            </a:r>
            <a:r>
              <a:rPr lang="en-US" sz="1600" b="1" dirty="0" smtClean="0"/>
              <a:t>Statistics</a:t>
            </a:r>
            <a:r>
              <a:rPr lang="ru-RU" sz="1600" dirty="0" smtClean="0"/>
              <a:t> отображаются общие параметры линейного распределения:</a:t>
            </a:r>
          </a:p>
          <a:p>
            <a:pPr indent="457200" algn="just"/>
            <a:r>
              <a:rPr lang="en-US" sz="1600" b="1" dirty="0" smtClean="0"/>
              <a:t>Valid </a:t>
            </a:r>
            <a:r>
              <a:rPr lang="ru-RU" sz="1600" dirty="0" smtClean="0"/>
              <a:t>– количество респондентов,</a:t>
            </a:r>
          </a:p>
          <a:p>
            <a:pPr indent="457200" algn="just"/>
            <a:r>
              <a:rPr lang="en-US" sz="1600" b="1" dirty="0" smtClean="0"/>
              <a:t>Missing</a:t>
            </a:r>
            <a:r>
              <a:rPr lang="ru-RU" sz="1600" dirty="0" smtClean="0"/>
              <a:t> – количество анкет, </a:t>
            </a:r>
          </a:p>
          <a:p>
            <a:pPr indent="457200" algn="just"/>
            <a:r>
              <a:rPr lang="en-US" sz="1600" b="1" dirty="0" smtClean="0"/>
              <a:t>Mode</a:t>
            </a:r>
            <a:r>
              <a:rPr lang="ru-RU" sz="1600" dirty="0" smtClean="0"/>
              <a:t> – самая многочисленная группа.</a:t>
            </a:r>
          </a:p>
          <a:p>
            <a:pPr indent="457200" algn="just"/>
            <a:r>
              <a:rPr lang="ru-RU" sz="1600" dirty="0" smtClean="0"/>
              <a:t>Следующая таблица, озаглавленная меткой переменной (</a:t>
            </a:r>
            <a:r>
              <a:rPr lang="ru-RU" sz="1600" dirty="0" err="1" smtClean="0"/>
              <a:t>лейбой</a:t>
            </a:r>
            <a:r>
              <a:rPr lang="ru-RU" sz="1600" dirty="0" smtClean="0"/>
              <a:t>) отражает количество респондентов </a:t>
            </a:r>
            <a:r>
              <a:rPr lang="ru-RU" sz="1600" b="1" dirty="0" smtClean="0"/>
              <a:t>(</a:t>
            </a:r>
            <a:r>
              <a:rPr lang="en-US" sz="1600" b="1" dirty="0" smtClean="0"/>
              <a:t>Frequency</a:t>
            </a:r>
            <a:r>
              <a:rPr lang="ru-RU" sz="1600" b="1" dirty="0" smtClean="0"/>
              <a:t>),</a:t>
            </a:r>
            <a:r>
              <a:rPr lang="ru-RU" sz="1600" dirty="0" smtClean="0"/>
              <a:t> процент лиц, указавших данные ответы от общего числа респондентов </a:t>
            </a:r>
            <a:r>
              <a:rPr lang="ru-RU" sz="1600" b="1" dirty="0" smtClean="0"/>
              <a:t>(</a:t>
            </a:r>
            <a:r>
              <a:rPr lang="en-US" sz="1600" b="1" dirty="0" smtClean="0"/>
              <a:t>Percent</a:t>
            </a:r>
            <a:r>
              <a:rPr lang="ru-RU" sz="1600" b="1" dirty="0" smtClean="0"/>
              <a:t>),</a:t>
            </a:r>
            <a:r>
              <a:rPr lang="ru-RU" sz="1600" dirty="0" smtClean="0"/>
              <a:t> и процент лиц, указавших ответы от числа ответивших на данный вопрос </a:t>
            </a:r>
            <a:r>
              <a:rPr lang="ru-RU" sz="1600" b="1" dirty="0" smtClean="0"/>
              <a:t>(</a:t>
            </a:r>
            <a:r>
              <a:rPr lang="en-US" sz="1600" b="1" dirty="0" smtClean="0"/>
              <a:t>Valid Percent</a:t>
            </a:r>
            <a:r>
              <a:rPr lang="ru-RU" sz="1600" b="1" dirty="0" smtClean="0"/>
              <a:t>).</a:t>
            </a:r>
            <a:r>
              <a:rPr lang="ru-RU" sz="1600" dirty="0" smtClean="0"/>
              <a:t> </a:t>
            </a:r>
            <a:r>
              <a:rPr lang="en-US" sz="1600" b="1" dirty="0" smtClean="0"/>
              <a:t>Cumulative Percent</a:t>
            </a:r>
            <a:r>
              <a:rPr lang="ru-RU" sz="1600" dirty="0" smtClean="0"/>
              <a:t> – кумулятивные проценты или вклад каждого варианта ответа в общую сумму.</a:t>
            </a:r>
          </a:p>
          <a:p>
            <a:pPr indent="457200" algn="just"/>
            <a:r>
              <a:rPr lang="ru-RU" sz="1600" dirty="0" smtClean="0"/>
              <a:t> Данную таблицу можно скопировать в </a:t>
            </a:r>
            <a:r>
              <a:rPr lang="en-US" sz="1600" dirty="0" smtClean="0"/>
              <a:t>Excel</a:t>
            </a:r>
            <a:r>
              <a:rPr lang="ru-RU" sz="1600" dirty="0" smtClean="0"/>
              <a:t> и построить другие виды диаграмм.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ЛИНЕЙНЫЕ РАСПРЕДЕЛЕНИЯ ДЛЯ  ВОПРОСОВ С МНОЖЕСТВЕННЫМИ </a:t>
            </a:r>
            <a:r>
              <a:rPr lang="ru-RU" sz="2000" dirty="0" smtClean="0"/>
              <a:t>ОТВЕТАМИ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771384"/>
            <a:ext cx="56409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Построения линейных распределений для многовариантных вопросов начинается с создания временной многовариантной переменной командой </a:t>
            </a:r>
            <a:r>
              <a:rPr lang="en-US" b="1" dirty="0" smtClean="0"/>
              <a:t>Analyze</a:t>
            </a:r>
            <a:r>
              <a:rPr lang="ru-RU" b="1" dirty="0" smtClean="0"/>
              <a:t>/</a:t>
            </a:r>
            <a:r>
              <a:rPr lang="en-US" b="1" dirty="0" smtClean="0"/>
              <a:t>Multiple Response</a:t>
            </a:r>
            <a:r>
              <a:rPr lang="ru-RU" b="1" dirty="0" smtClean="0"/>
              <a:t>/</a:t>
            </a:r>
            <a:r>
              <a:rPr lang="en-US" b="1" dirty="0" smtClean="0"/>
              <a:t>Define Sets</a:t>
            </a:r>
            <a:r>
              <a:rPr lang="ru-RU" b="1" dirty="0" smtClean="0"/>
              <a:t>. </a:t>
            </a:r>
            <a:r>
              <a:rPr lang="ru-RU" dirty="0" smtClean="0"/>
              <a:t>Данная команда создает временную многовариантную переменную, которая не сохраняется при закрытии рабочего файла 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Рисунок 7" descr="Тема_3.2_рисунок_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0604" y="901521"/>
            <a:ext cx="2673999" cy="2756079"/>
          </a:xfrm>
          <a:prstGeom prst="rect">
            <a:avLst/>
          </a:prstGeom>
        </p:spPr>
      </p:pic>
      <p:pic>
        <p:nvPicPr>
          <p:cNvPr id="9" name="Рисунок 8" descr="Тема_3.2_рисунок_9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1835" y="3163105"/>
            <a:ext cx="3352733" cy="2915723"/>
          </a:xfrm>
          <a:prstGeom prst="rect">
            <a:avLst/>
          </a:prstGeom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631843" y="3839620"/>
            <a:ext cx="551215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Для построения линейных распределений используется команда меню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Analyze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Multiple Response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Frequencies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Данное окно только строит таблицы распределений без возможности построения диаграмм. Необходимо перенести из левого списка доступных многовариантных переменных нужную и нажать кнопку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OK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Временные переменные отличает символ </a:t>
            </a: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$.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.2 Предварительный анализ данных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РЕЗУЛЬТАТЫ ВЫВОДА</a:t>
            </a:r>
            <a:endParaRPr lang="ru-RU" sz="20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209266"/>
            <a:ext cx="91440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dirty="0" smtClean="0"/>
              <a:t>Столбец</a:t>
            </a:r>
            <a:r>
              <a:rPr lang="ru-RU" b="1" dirty="0" smtClean="0"/>
              <a:t> </a:t>
            </a:r>
            <a:r>
              <a:rPr lang="en-US" b="1" dirty="0" smtClean="0"/>
              <a:t>Count</a:t>
            </a:r>
            <a:r>
              <a:rPr lang="ru-RU" b="1" dirty="0" smtClean="0"/>
              <a:t> – </a:t>
            </a:r>
            <a:r>
              <a:rPr lang="ru-RU" dirty="0" smtClean="0"/>
              <a:t>количество набранных ответов от респондентов,</a:t>
            </a:r>
          </a:p>
          <a:p>
            <a:pPr indent="457200" algn="just">
              <a:spcBef>
                <a:spcPts val="600"/>
              </a:spcBef>
            </a:pPr>
            <a:r>
              <a:rPr lang="ru-RU" dirty="0" smtClean="0"/>
              <a:t>Столбец</a:t>
            </a:r>
            <a:r>
              <a:rPr lang="ru-RU" b="1" dirty="0" smtClean="0"/>
              <a:t> </a:t>
            </a:r>
            <a:r>
              <a:rPr lang="en-US" b="1" dirty="0" smtClean="0"/>
              <a:t>Pct of Responses</a:t>
            </a:r>
            <a:r>
              <a:rPr lang="ru-RU" b="1" dirty="0" smtClean="0"/>
              <a:t> – </a:t>
            </a:r>
            <a:r>
              <a:rPr lang="ru-RU" dirty="0" smtClean="0"/>
              <a:t>доля   ответов от общего числа ответов,</a:t>
            </a:r>
          </a:p>
          <a:p>
            <a:pPr indent="457200" algn="just">
              <a:spcBef>
                <a:spcPts val="600"/>
              </a:spcBef>
            </a:pPr>
            <a:r>
              <a:rPr lang="ru-RU" dirty="0" smtClean="0"/>
              <a:t>Столбец</a:t>
            </a:r>
            <a:r>
              <a:rPr lang="ru-RU" b="1" dirty="0" smtClean="0"/>
              <a:t> </a:t>
            </a:r>
            <a:r>
              <a:rPr lang="en-US" b="1" dirty="0" smtClean="0"/>
              <a:t>Pct of Cases</a:t>
            </a:r>
            <a:r>
              <a:rPr lang="ru-RU" b="1" dirty="0" smtClean="0"/>
              <a:t> - </a:t>
            </a:r>
            <a:r>
              <a:rPr lang="ru-RU" dirty="0" smtClean="0"/>
              <a:t>доля ответов от числа респондентов.</a:t>
            </a:r>
          </a:p>
          <a:p>
            <a:pPr indent="457200" algn="just">
              <a:spcBef>
                <a:spcPts val="600"/>
              </a:spcBef>
            </a:pPr>
            <a:r>
              <a:rPr lang="ru-RU" dirty="0" smtClean="0"/>
              <a:t>Под таблицей </a:t>
            </a:r>
            <a:r>
              <a:rPr lang="en-US" b="1" dirty="0" smtClean="0"/>
              <a:t>Missing cases</a:t>
            </a:r>
            <a:r>
              <a:rPr lang="ru-RU" dirty="0" smtClean="0"/>
              <a:t> – число анкет, не содержащих ответы на данный вопрос.</a:t>
            </a:r>
          </a:p>
          <a:p>
            <a:pPr indent="457200" algn="just">
              <a:spcBef>
                <a:spcPts val="600"/>
              </a:spcBef>
            </a:pPr>
            <a:r>
              <a:rPr lang="ru-RU" dirty="0" smtClean="0"/>
              <a:t>В связи с тем, что линейные распределения по многовариантным вопросам в </a:t>
            </a:r>
            <a:r>
              <a:rPr lang="en-US" dirty="0" smtClean="0"/>
              <a:t>SPSS</a:t>
            </a:r>
            <a:r>
              <a:rPr lang="ru-RU" dirty="0" smtClean="0"/>
              <a:t> выводятся в текстовом формате и не могут быть перенесены в </a:t>
            </a:r>
            <a:r>
              <a:rPr lang="en-US" dirty="0" smtClean="0"/>
              <a:t>Microsoft Excel</a:t>
            </a:r>
            <a:r>
              <a:rPr lang="ru-RU" dirty="0" smtClean="0"/>
              <a:t> для построения диаграмм, </a:t>
            </a:r>
            <a:r>
              <a:rPr lang="ru-RU" i="1" dirty="0" smtClean="0"/>
              <a:t>построить диаграмму можно командой </a:t>
            </a:r>
            <a:r>
              <a:rPr lang="en-US" b="1" i="1" dirty="0" smtClean="0"/>
              <a:t>Graphs</a:t>
            </a:r>
            <a:r>
              <a:rPr lang="ru-RU" b="1" i="1" dirty="0" smtClean="0"/>
              <a:t>/</a:t>
            </a:r>
            <a:r>
              <a:rPr lang="en-US" b="1" i="1" dirty="0" smtClean="0"/>
              <a:t>Bar</a:t>
            </a:r>
            <a:r>
              <a:rPr lang="ru-RU" i="1" dirty="0" smtClean="0"/>
              <a:t>  (для гистограмм) или </a:t>
            </a:r>
            <a:r>
              <a:rPr lang="en-US" b="1" i="1" dirty="0" smtClean="0"/>
              <a:t>Graphs</a:t>
            </a:r>
            <a:r>
              <a:rPr lang="ru-RU" b="1" i="1" dirty="0" smtClean="0"/>
              <a:t>/</a:t>
            </a:r>
            <a:r>
              <a:rPr lang="en-US" b="1" i="1" dirty="0" smtClean="0"/>
              <a:t>Pie</a:t>
            </a:r>
            <a:r>
              <a:rPr lang="ru-RU" i="1" dirty="0" smtClean="0"/>
              <a:t> (для </a:t>
            </a:r>
            <a:r>
              <a:rPr lang="ru-RU" i="1" dirty="0" err="1" smtClean="0"/>
              <a:t>сектограмм</a:t>
            </a:r>
            <a:r>
              <a:rPr lang="ru-RU" i="1" dirty="0" smtClean="0"/>
              <a:t>).</a:t>
            </a:r>
            <a:r>
              <a:rPr lang="ru-RU" dirty="0" smtClean="0"/>
              <a:t>Но лучшим вариантом является ввести в ручную данные в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en-US" dirty="0" smtClean="0"/>
              <a:t>Microsoft Excel</a:t>
            </a:r>
            <a:r>
              <a:rPr lang="ru-RU" dirty="0" smtClean="0"/>
              <a:t> и построить нужную диаграмму.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4732</TotalTime>
  <Words>886</Words>
  <Application>Microsoft Office PowerPoint</Application>
  <PresentationFormat>Экран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195</cp:revision>
  <dcterms:created xsi:type="dcterms:W3CDTF">2013-03-28T05:50:20Z</dcterms:created>
  <dcterms:modified xsi:type="dcterms:W3CDTF">2018-02-19T05:40:18Z</dcterms:modified>
</cp:coreProperties>
</file>