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798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17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215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613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987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166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951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11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6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802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90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FCC57-5A76-454A-B124-406A1C6082D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B7E6A-95CD-43B0-85BF-0B1D936783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87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5515" y="264207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МСА</a:t>
            </a:r>
            <a:r>
              <a:rPr lang="en-US" b="1" dirty="0" smtClean="0"/>
              <a:t>315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«Выявление и оценка рисков существенного искажения посредством изучения организации и ее окружения»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2050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Т</a:t>
            </a:r>
            <a:r>
              <a:rPr lang="ru-RU" sz="3600" dirty="0" smtClean="0"/>
              <a:t>ребования </a:t>
            </a:r>
            <a:r>
              <a:rPr lang="ru-RU" sz="3600" dirty="0"/>
              <a:t>к пониманию деятельности </a:t>
            </a:r>
            <a:r>
              <a:rPr lang="ru-RU" sz="3600" dirty="0" err="1"/>
              <a:t>аудируемого</a:t>
            </a:r>
            <a:r>
              <a:rPr lang="ru-RU" sz="3600" dirty="0"/>
              <a:t> лица и среды, в которой она осуществляется, включая систему внутреннего контроля и оценку рисков существенного искажения </a:t>
            </a:r>
            <a:r>
              <a:rPr lang="ru-RU" sz="3600" dirty="0" err="1"/>
              <a:t>аудируемой</a:t>
            </a:r>
            <a:r>
              <a:rPr lang="ru-RU" sz="3600" dirty="0"/>
              <a:t> финансовой (бухгалтерской) отчетности.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4961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Аудитор должен изучить деятельность </a:t>
            </a:r>
            <a:r>
              <a:rPr lang="ru-RU" sz="3200" dirty="0" err="1"/>
              <a:t>аудируемого</a:t>
            </a:r>
            <a:r>
              <a:rPr lang="ru-RU" sz="3200" dirty="0"/>
              <a:t> лица и среду, в которой она осуществляется, включая систему внутреннего контроля, в объеме, достаточном для выявления и оценки рисков существенного искажения финансовой (бухгалтерской) отчетности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1851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Понимание деятельности </a:t>
            </a:r>
            <a:r>
              <a:rPr lang="ru-RU" sz="3200" dirty="0" err="1"/>
              <a:t>аудируемого</a:t>
            </a:r>
            <a:r>
              <a:rPr lang="ru-RU" sz="3200" dirty="0"/>
              <a:t> лица и среды, в которой она осуществляется, имеет большое значение при проведении аудита.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982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Понимание </a:t>
            </a:r>
            <a:r>
              <a:rPr lang="ru-RU" sz="3200" dirty="0"/>
              <a:t>дает основу для планирования аудита и выражения профессионального суждения аудитора об оценке рисков существенного искажения финансовой (бухгалтерской) отчетности и ответных действиях в связи с этими рисками в процессе аудита, таких, </a:t>
            </a:r>
            <a:r>
              <a:rPr lang="ru-RU" sz="3200" dirty="0" smtClean="0"/>
              <a:t>как: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785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а</a:t>
            </a:r>
            <a:r>
              <a:rPr lang="ru-RU" sz="3200" dirty="0" smtClean="0"/>
              <a:t>) установление уровня существенности и оценка того, остается ли суждение о существенности неизменным в процессе проведения аудита;</a:t>
            </a:r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б) рассмотрение уместности выбора и порядка применения учетной политики и адекватности раскрытия информации в финансовой (бухгалтерской) отчетности;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52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/>
              <a:t>в) выявление областей </a:t>
            </a:r>
            <a:r>
              <a:rPr lang="ru-RU" sz="3200" dirty="0" err="1"/>
              <a:t>аудируемого</a:t>
            </a:r>
            <a:r>
              <a:rPr lang="ru-RU" sz="3200" dirty="0"/>
              <a:t> лица, требующих особого внимания аудитора, в частности операции со связанными сторонами, уместность допущений руководства о непрерывности деятельности организации или изучение целей хозяйственных операций</a:t>
            </a:r>
            <a:r>
              <a:rPr lang="ru-RU" sz="3200" dirty="0" smtClean="0"/>
              <a:t>;</a:t>
            </a:r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ru-RU" sz="3200" dirty="0"/>
              <a:t>г) определение ожидаемых хозяйственных показателей </a:t>
            </a:r>
            <a:r>
              <a:rPr lang="ru-RU" sz="3200" dirty="0" err="1"/>
              <a:t>аудируемого</a:t>
            </a:r>
            <a:r>
              <a:rPr lang="ru-RU" sz="3200" dirty="0"/>
              <a:t> лица для использования их при выполнении аналитических процедур;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201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/>
              <a:t>д) планирование и выполнение дальнейших аудиторских процедур в целях сокращения аудиторского риска до приемлемо низкого уровня</a:t>
            </a:r>
            <a:r>
              <a:rPr lang="ru-RU" sz="3200" dirty="0" smtClean="0"/>
              <a:t>;</a:t>
            </a:r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ru-RU" sz="3200" dirty="0"/>
              <a:t>е) оценка достаточности и надлежащего характера полученных аудиторских доказательств, таких, как уместность допущений, а также устных и письменных заявлений и разъяснений руководства </a:t>
            </a:r>
            <a:r>
              <a:rPr lang="ru-RU" sz="3200" dirty="0" err="1"/>
              <a:t>аудируемого</a:t>
            </a:r>
            <a:r>
              <a:rPr lang="ru-RU" sz="3200" dirty="0"/>
              <a:t> лица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13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b="1" dirty="0"/>
              <a:t>ЭЛЕМЕНТЫ СИСТЕМЫ ВНУТРЕННЕГО КОНТРОЛЯ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722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sz="5900" dirty="0"/>
              <a:t>Контрольная </a:t>
            </a:r>
            <a:r>
              <a:rPr lang="ru-RU" sz="5900" dirty="0" smtClean="0"/>
              <a:t>среда</a:t>
            </a:r>
          </a:p>
          <a:p>
            <a:endParaRPr lang="ru-RU" sz="5900" dirty="0"/>
          </a:p>
          <a:p>
            <a:r>
              <a:rPr lang="ru-RU" sz="5900" dirty="0"/>
              <a:t>Процесс оценки рисков </a:t>
            </a:r>
            <a:r>
              <a:rPr lang="ru-RU" sz="5900" dirty="0" err="1"/>
              <a:t>аудируемым</a:t>
            </a:r>
            <a:r>
              <a:rPr lang="ru-RU" sz="5900" dirty="0"/>
              <a:t> </a:t>
            </a:r>
            <a:r>
              <a:rPr lang="ru-RU" sz="5900" dirty="0" smtClean="0"/>
              <a:t>лицом</a:t>
            </a:r>
          </a:p>
          <a:p>
            <a:endParaRPr lang="ru-RU" sz="5900" dirty="0"/>
          </a:p>
          <a:p>
            <a:r>
              <a:rPr lang="ru-RU" sz="5900" dirty="0"/>
              <a:t>Информационная система, связанная с подготовкой финансовой</a:t>
            </a:r>
          </a:p>
          <a:p>
            <a:pPr marL="0" indent="0">
              <a:buNone/>
            </a:pPr>
            <a:r>
              <a:rPr lang="ru-RU" sz="5900" dirty="0"/>
              <a:t>(бухгалтерской) </a:t>
            </a:r>
            <a:r>
              <a:rPr lang="ru-RU" sz="5900" dirty="0" smtClean="0"/>
              <a:t>отчетности</a:t>
            </a:r>
          </a:p>
          <a:p>
            <a:pPr marL="0" indent="0">
              <a:buNone/>
            </a:pPr>
            <a:endParaRPr lang="ru-RU" sz="5900" dirty="0"/>
          </a:p>
          <a:p>
            <a:r>
              <a:rPr lang="ru-RU" sz="5900" dirty="0"/>
              <a:t>Контрольные </a:t>
            </a:r>
            <a:r>
              <a:rPr lang="ru-RU" sz="5900" dirty="0" smtClean="0"/>
              <a:t>действия</a:t>
            </a:r>
          </a:p>
          <a:p>
            <a:endParaRPr lang="ru-RU" sz="5900" dirty="0"/>
          </a:p>
          <a:p>
            <a:r>
              <a:rPr lang="ru-RU" sz="5900" dirty="0"/>
              <a:t>Мониторинг средств контроля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6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u="sng" dirty="0"/>
              <a:t>Контрольная среда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 smtClean="0"/>
              <a:t>Контрольная </a:t>
            </a:r>
            <a:r>
              <a:rPr lang="ru-RU" dirty="0"/>
              <a:t>среда включает позицию, осведомленность и действия представителей собственника и руководства относительно системы внутреннего контроля </a:t>
            </a:r>
            <a:r>
              <a:rPr lang="ru-RU" dirty="0" err="1"/>
              <a:t>аудируемого</a:t>
            </a:r>
            <a:r>
              <a:rPr lang="ru-RU" dirty="0"/>
              <a:t> лица, а также понимание значения такой системы для деятельности </a:t>
            </a:r>
            <a:r>
              <a:rPr lang="ru-RU" dirty="0" err="1"/>
              <a:t>аудируемого</a:t>
            </a:r>
            <a:r>
              <a:rPr lang="ru-RU" dirty="0"/>
              <a:t> лица.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23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i="1" u="sng" dirty="0" smtClean="0"/>
              <a:t>Контрольная среда включает следующие элементы:</a:t>
            </a:r>
          </a:p>
          <a:p>
            <a:pPr marL="0" indent="0">
              <a:buNone/>
            </a:pPr>
            <a:r>
              <a:rPr lang="ru-RU" dirty="0" smtClean="0"/>
              <a:t>а) доведение до всеобщего сведения и поддержание принципа честности и других этических ценностей.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б) профессионализм (компетентность сотрудников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д) организационная структура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ж) кадровая политика и практика.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659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u="sng" dirty="0"/>
              <a:t>Процесс оценки рисков </a:t>
            </a:r>
            <a:r>
              <a:rPr lang="ru-RU" b="1" i="1" u="sng" dirty="0" err="1"/>
              <a:t>аудируемым</a:t>
            </a:r>
            <a:r>
              <a:rPr lang="ru-RU" b="1" i="1" u="sng" dirty="0"/>
              <a:t> </a:t>
            </a:r>
            <a:r>
              <a:rPr lang="ru-RU" b="1" i="1" u="sng" dirty="0" smtClean="0"/>
              <a:t>лицом</a:t>
            </a:r>
          </a:p>
          <a:p>
            <a:pPr marL="0" indent="0" algn="ctr">
              <a:buNone/>
            </a:pPr>
            <a:r>
              <a:rPr lang="ru-RU" dirty="0"/>
              <a:t>Оценка рисков </a:t>
            </a:r>
            <a:r>
              <a:rPr lang="ru-RU" dirty="0" err="1"/>
              <a:t>аудируемым</a:t>
            </a:r>
            <a:r>
              <a:rPr lang="ru-RU" dirty="0"/>
              <a:t> лицом представляет собой процесс выявления и, по возможности, устранения рисков хозяйственной деятельности, а также их возможных последствий. Для целей финансовой (бухгалтерской) отчетности важен вопрос, каким образом в процессе оценки рисков </a:t>
            </a:r>
            <a:r>
              <a:rPr lang="ru-RU" dirty="0" err="1"/>
              <a:t>аудируемым</a:t>
            </a:r>
            <a:r>
              <a:rPr lang="ru-RU" dirty="0"/>
              <a:t> лицом руководство выявляет риски, имеющие отношение к финансовой (бухгалтерской) отчетности, определяет их значение, оценивает вероятность их возникновения и принимает решение относительно того, как управлять ими.</a:t>
            </a:r>
          </a:p>
          <a:p>
            <a:pPr marL="0" indent="0" algn="ctr">
              <a:buNone/>
            </a:pPr>
            <a:endParaRPr lang="ru-RU" b="1" i="1" u="sng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593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i="1" dirty="0"/>
              <a:t>Риски могут возникать или изменяться вследствие следующих обстоятельств:</a:t>
            </a:r>
          </a:p>
          <a:p>
            <a:pPr marL="0" indent="0">
              <a:buNone/>
            </a:pPr>
            <a:r>
              <a:rPr lang="ru-RU" dirty="0"/>
              <a:t>а) изменения в окружении </a:t>
            </a:r>
            <a:r>
              <a:rPr lang="ru-RU" dirty="0" err="1"/>
              <a:t>аудируемого</a:t>
            </a:r>
            <a:r>
              <a:rPr lang="ru-RU" dirty="0"/>
              <a:t> лица (макроэкономические изменения, в том числе связанные с изменениями в нормативной среде, могут привести к изменениям в конкурентном давлении и к значительным изменениям рисков);</a:t>
            </a:r>
          </a:p>
          <a:p>
            <a:pPr marL="0" indent="0">
              <a:buNone/>
            </a:pPr>
            <a:r>
              <a:rPr lang="ru-RU" dirty="0"/>
              <a:t>б) новый персонал (новые сотрудники могут иметь иную точку зрения на систему внутреннего контроля или иные приоритеты);</a:t>
            </a:r>
          </a:p>
          <a:p>
            <a:pPr marL="0" indent="0">
              <a:buNone/>
            </a:pPr>
            <a:r>
              <a:rPr lang="ru-RU" dirty="0"/>
              <a:t>в) внедрение новых или изменение уже применяемых информационных систем (значительные и быстрые изменения в информационных системах могут изменить и риски, связанные с системой внутреннего контроля);</a:t>
            </a:r>
          </a:p>
          <a:p>
            <a:pPr marL="0" indent="0">
              <a:buNone/>
            </a:pPr>
            <a:r>
              <a:rPr lang="ru-RU" dirty="0"/>
              <a:t>г) быстрый рост и развитие </a:t>
            </a:r>
            <a:r>
              <a:rPr lang="ru-RU" dirty="0" err="1"/>
              <a:t>аудируемого</a:t>
            </a:r>
            <a:r>
              <a:rPr lang="ru-RU" dirty="0"/>
              <a:t> лица (действующие средства контроля могут не справиться с возросшим объемом операций и способствовать росту риска их несоответствия новым условиям деятельности);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64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д) новые технологии (внедрение новых технологий в производственные процессы или информационные системы может изменить риск, связанный с системой внутреннего контроля);</a:t>
            </a:r>
          </a:p>
          <a:p>
            <a:pPr marL="0" indent="0">
              <a:buNone/>
            </a:pPr>
            <a:r>
              <a:rPr lang="ru-RU" dirty="0" smtClean="0"/>
              <a:t>е) новые подходы к ведению хозяйственной деятельности, новые виды товаров, работ, услуг (освоение новых видов деятельности, продукции, в отношении которых </a:t>
            </a:r>
            <a:r>
              <a:rPr lang="ru-RU" dirty="0" err="1" smtClean="0"/>
              <a:t>аудируемое</a:t>
            </a:r>
            <a:r>
              <a:rPr lang="ru-RU" dirty="0" smtClean="0"/>
              <a:t> лицо имеет небольшой опыт, может стать причиной появления новых рисков, связанных с системой внутреннего контроля);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837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ж) реорганизация </a:t>
            </a:r>
            <a:r>
              <a:rPr lang="ru-RU" dirty="0" err="1" smtClean="0"/>
              <a:t>аудируемого</a:t>
            </a:r>
            <a:r>
              <a:rPr lang="ru-RU" dirty="0" smtClean="0"/>
              <a:t> лица может сопровождаться сокращением численности персонала и изменениями в распределении обязанностей, а также выполняемых сотрудниками контрольных функциях, которые также могут повлиять на риск, связанный с системой внутреннего контроля;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з) расширение операций за рубежом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412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МСА  315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/>
              <a:t>Базовые принципы процесса оценки рисков </a:t>
            </a:r>
            <a:r>
              <a:rPr lang="ru-RU" sz="3200" dirty="0" err="1"/>
              <a:t>аудируемым</a:t>
            </a:r>
            <a:r>
              <a:rPr lang="ru-RU" sz="3200" dirty="0"/>
              <a:t> лицом являются уместными для любого хозяйственного субъекта независимо от масштабов его </a:t>
            </a:r>
            <a:r>
              <a:rPr lang="ru-RU" sz="3200" dirty="0" smtClean="0"/>
              <a:t>деятельности. 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986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06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09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МСА  315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2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64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40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f2ba729c62e23e5a29f3cc2e22281df6abd6b8f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694</Words>
  <Application>Microsoft Office PowerPoint</Application>
  <PresentationFormat>Широкоэкранный</PresentationFormat>
  <Paragraphs>71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    МСА315  «Выявление и оценка рисков существенного искажения посредством изучения организации и ее окружения»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МСА  315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МСА315»Выявление и оценка рисков существенного искажения посредством изучения организации и ее окружения»</dc:title>
  <dc:creator>Василенко Марина</dc:creator>
  <cp:lastModifiedBy>Василенко Марина</cp:lastModifiedBy>
  <cp:revision>8</cp:revision>
  <dcterms:created xsi:type="dcterms:W3CDTF">2017-11-06T01:02:09Z</dcterms:created>
  <dcterms:modified xsi:type="dcterms:W3CDTF">2017-11-06T02:04:45Z</dcterms:modified>
</cp:coreProperties>
</file>