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717" r:id="rId1"/>
  </p:sldMasterIdLst>
  <p:notesMasterIdLst>
    <p:notesMasterId r:id="rId60"/>
  </p:notesMasterIdLst>
  <p:sldIdLst>
    <p:sldId id="256" r:id="rId2"/>
    <p:sldId id="293" r:id="rId3"/>
    <p:sldId id="661" r:id="rId4"/>
    <p:sldId id="649" r:id="rId5"/>
    <p:sldId id="648" r:id="rId6"/>
    <p:sldId id="650" r:id="rId7"/>
    <p:sldId id="663" r:id="rId8"/>
    <p:sldId id="699" r:id="rId9"/>
    <p:sldId id="620" r:id="rId10"/>
    <p:sldId id="622" r:id="rId11"/>
    <p:sldId id="623" r:id="rId12"/>
    <p:sldId id="624" r:id="rId13"/>
    <p:sldId id="625" r:id="rId14"/>
    <p:sldId id="627" r:id="rId15"/>
    <p:sldId id="656" r:id="rId16"/>
    <p:sldId id="654" r:id="rId17"/>
    <p:sldId id="664" r:id="rId18"/>
    <p:sldId id="643" r:id="rId19"/>
    <p:sldId id="628" r:id="rId20"/>
    <p:sldId id="632" r:id="rId21"/>
    <p:sldId id="642" r:id="rId22"/>
    <p:sldId id="653" r:id="rId23"/>
    <p:sldId id="657" r:id="rId24"/>
    <p:sldId id="655" r:id="rId25"/>
    <p:sldId id="662" r:id="rId26"/>
    <p:sldId id="665" r:id="rId27"/>
    <p:sldId id="667" r:id="rId28"/>
    <p:sldId id="668" r:id="rId29"/>
    <p:sldId id="669" r:id="rId30"/>
    <p:sldId id="670" r:id="rId31"/>
    <p:sldId id="671" r:id="rId32"/>
    <p:sldId id="672" r:id="rId33"/>
    <p:sldId id="673" r:id="rId34"/>
    <p:sldId id="674" r:id="rId35"/>
    <p:sldId id="675" r:id="rId36"/>
    <p:sldId id="676" r:id="rId37"/>
    <p:sldId id="677" r:id="rId38"/>
    <p:sldId id="678" r:id="rId39"/>
    <p:sldId id="679" r:id="rId40"/>
    <p:sldId id="680" r:id="rId41"/>
    <p:sldId id="681" r:id="rId42"/>
    <p:sldId id="682" r:id="rId43"/>
    <p:sldId id="683" r:id="rId44"/>
    <p:sldId id="684" r:id="rId45"/>
    <p:sldId id="685" r:id="rId46"/>
    <p:sldId id="686" r:id="rId47"/>
    <p:sldId id="687" r:id="rId48"/>
    <p:sldId id="688" r:id="rId49"/>
    <p:sldId id="689" r:id="rId50"/>
    <p:sldId id="690" r:id="rId51"/>
    <p:sldId id="691" r:id="rId52"/>
    <p:sldId id="692" r:id="rId53"/>
    <p:sldId id="693" r:id="rId54"/>
    <p:sldId id="694" r:id="rId55"/>
    <p:sldId id="695" r:id="rId56"/>
    <p:sldId id="696" r:id="rId57"/>
    <p:sldId id="697" r:id="rId58"/>
    <p:sldId id="698" r:id="rId59"/>
  </p:sldIdLst>
  <p:sldSz cx="12192000" cy="6858000"/>
  <p:notesSz cx="6858000" cy="9144000"/>
  <p:custDataLst>
    <p:tags r:id="rId6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Даниловских Татьяна" initials="ДТ" lastIdx="1" clrIdx="0">
    <p:extLst>
      <p:ext uri="{19B8F6BF-5375-455C-9EA6-DF929625EA0E}">
        <p15:presenceInfo xmlns:p15="http://schemas.microsoft.com/office/powerpoint/2012/main" userId="Даниловских Татьян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1296" autoAdjust="0"/>
  </p:normalViewPr>
  <p:slideViewPr>
    <p:cSldViewPr snapToGrid="0">
      <p:cViewPr>
        <p:scale>
          <a:sx n="50" d="100"/>
          <a:sy n="50" d="100"/>
        </p:scale>
        <p:origin x="678"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29T11:07:05.334" idx="1">
    <p:pos x="10" y="10"/>
    <p:text/>
    <p:extLst>
      <p:ext uri="{C676402C-5697-4E1C-873F-D02D1690AC5C}">
        <p15:threadingInfo xmlns:p15="http://schemas.microsoft.com/office/powerpoint/2012/main" timeZoneBias="-6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4E6AF5-5C36-4844-8666-A72D6FA6C455}" type="doc">
      <dgm:prSet loTypeId="urn:microsoft.com/office/officeart/2005/8/layout/process2" loCatId="process" qsTypeId="urn:microsoft.com/office/officeart/2005/8/quickstyle/simple1" qsCatId="simple" csTypeId="urn:microsoft.com/office/officeart/2005/8/colors/accent1_2" csCatId="accent1" phldr="1"/>
      <dgm:spPr/>
    </dgm:pt>
    <dgm:pt modelId="{5D3838FF-4308-42ED-B70B-402758630E94}">
      <dgm:prSet phldrT="[Текст]" custT="1"/>
      <dgm:spPr/>
      <dgm:t>
        <a:bodyPr/>
        <a:lstStyle/>
        <a:p>
          <a:r>
            <a:rPr lang="ru-RU" sz="3600" dirty="0" smtClean="0"/>
            <a:t>Субъект управления</a:t>
          </a:r>
          <a:endParaRPr lang="ru-RU" sz="3600" dirty="0"/>
        </a:p>
      </dgm:t>
    </dgm:pt>
    <dgm:pt modelId="{EED31534-8099-476F-8C8B-AE4B0EE36763}" type="parTrans" cxnId="{FB3739D9-1A36-474A-854B-9F9373B160A5}">
      <dgm:prSet/>
      <dgm:spPr/>
      <dgm:t>
        <a:bodyPr/>
        <a:lstStyle/>
        <a:p>
          <a:endParaRPr lang="ru-RU"/>
        </a:p>
      </dgm:t>
    </dgm:pt>
    <dgm:pt modelId="{D2380335-C033-4955-9453-5C5883545393}" type="sibTrans" cxnId="{FB3739D9-1A36-474A-854B-9F9373B160A5}">
      <dgm:prSet/>
      <dgm:spPr/>
      <dgm:t>
        <a:bodyPr/>
        <a:lstStyle/>
        <a:p>
          <a:endParaRPr lang="ru-RU"/>
        </a:p>
      </dgm:t>
    </dgm:pt>
    <dgm:pt modelId="{97C2D302-13A3-4C29-A840-CC8FFA244EAA}">
      <dgm:prSet phldrT="[Текст]" custT="1"/>
      <dgm:spPr/>
      <dgm:t>
        <a:bodyPr/>
        <a:lstStyle/>
        <a:p>
          <a:r>
            <a:rPr lang="ru-RU" sz="4000" baseline="0" dirty="0" smtClean="0"/>
            <a:t>Объект управления</a:t>
          </a:r>
          <a:endParaRPr lang="ru-RU" sz="4000" baseline="0" dirty="0"/>
        </a:p>
      </dgm:t>
    </dgm:pt>
    <dgm:pt modelId="{B71356AF-5B01-474F-9F0F-3CD721B5E73F}" type="parTrans" cxnId="{58AA4DCD-EDC7-4821-9975-197987F98FBA}">
      <dgm:prSet/>
      <dgm:spPr/>
      <dgm:t>
        <a:bodyPr/>
        <a:lstStyle/>
        <a:p>
          <a:endParaRPr lang="ru-RU"/>
        </a:p>
      </dgm:t>
    </dgm:pt>
    <dgm:pt modelId="{9CE8E7F4-D6AF-4F86-B39A-E700A97DA06D}" type="sibTrans" cxnId="{58AA4DCD-EDC7-4821-9975-197987F98FBA}">
      <dgm:prSet/>
      <dgm:spPr/>
      <dgm:t>
        <a:bodyPr/>
        <a:lstStyle/>
        <a:p>
          <a:endParaRPr lang="ru-RU"/>
        </a:p>
      </dgm:t>
    </dgm:pt>
    <dgm:pt modelId="{43CCE1F3-E9A7-495A-B7F2-069C2B8AA1F5}">
      <dgm:prSet phldrT="[Текст]"/>
      <dgm:spPr/>
      <dgm:t>
        <a:bodyPr/>
        <a:lstStyle/>
        <a:p>
          <a:r>
            <a:rPr lang="ru-RU" dirty="0" smtClean="0"/>
            <a:t>Управляющее воздействие</a:t>
          </a:r>
          <a:endParaRPr lang="ru-RU" dirty="0"/>
        </a:p>
      </dgm:t>
    </dgm:pt>
    <dgm:pt modelId="{EE37BF97-E4E0-4CED-9010-992E49BF40B6}" type="sibTrans" cxnId="{BE16AF0C-B8C6-43C6-9AD8-FDAF9A857507}">
      <dgm:prSet/>
      <dgm:spPr/>
      <dgm:t>
        <a:bodyPr/>
        <a:lstStyle/>
        <a:p>
          <a:endParaRPr lang="ru-RU"/>
        </a:p>
      </dgm:t>
    </dgm:pt>
    <dgm:pt modelId="{F002DB47-F330-4118-B716-2C3E292A5A2A}" type="parTrans" cxnId="{BE16AF0C-B8C6-43C6-9AD8-FDAF9A857507}">
      <dgm:prSet/>
      <dgm:spPr/>
      <dgm:t>
        <a:bodyPr/>
        <a:lstStyle/>
        <a:p>
          <a:endParaRPr lang="ru-RU"/>
        </a:p>
      </dgm:t>
    </dgm:pt>
    <dgm:pt modelId="{6E74F427-0082-4BA4-8FF2-7405EC1E2AA8}" type="pres">
      <dgm:prSet presAssocID="{6A4E6AF5-5C36-4844-8666-A72D6FA6C455}" presName="linearFlow" presStyleCnt="0">
        <dgm:presLayoutVars>
          <dgm:resizeHandles val="exact"/>
        </dgm:presLayoutVars>
      </dgm:prSet>
      <dgm:spPr/>
    </dgm:pt>
    <dgm:pt modelId="{EBA32D56-13B0-4C21-9B6F-EA5CF2A7425D}" type="pres">
      <dgm:prSet presAssocID="{5D3838FF-4308-42ED-B70B-402758630E94}" presName="node" presStyleLbl="node1" presStyleIdx="0" presStyleCnt="3" custScaleX="194580">
        <dgm:presLayoutVars>
          <dgm:bulletEnabled val="1"/>
        </dgm:presLayoutVars>
      </dgm:prSet>
      <dgm:spPr/>
      <dgm:t>
        <a:bodyPr/>
        <a:lstStyle/>
        <a:p>
          <a:endParaRPr lang="ru-RU"/>
        </a:p>
      </dgm:t>
    </dgm:pt>
    <dgm:pt modelId="{2F3FED21-F482-4BD3-9FBF-D647581A8C33}" type="pres">
      <dgm:prSet presAssocID="{D2380335-C033-4955-9453-5C5883545393}" presName="sibTrans" presStyleLbl="sibTrans2D1" presStyleIdx="0" presStyleCnt="2"/>
      <dgm:spPr/>
      <dgm:t>
        <a:bodyPr/>
        <a:lstStyle/>
        <a:p>
          <a:endParaRPr lang="ru-RU"/>
        </a:p>
      </dgm:t>
    </dgm:pt>
    <dgm:pt modelId="{217544A1-8F56-4993-8B6C-D02F6C2B8CB6}" type="pres">
      <dgm:prSet presAssocID="{D2380335-C033-4955-9453-5C5883545393}" presName="connectorText" presStyleLbl="sibTrans2D1" presStyleIdx="0" presStyleCnt="2"/>
      <dgm:spPr/>
      <dgm:t>
        <a:bodyPr/>
        <a:lstStyle/>
        <a:p>
          <a:endParaRPr lang="ru-RU"/>
        </a:p>
      </dgm:t>
    </dgm:pt>
    <dgm:pt modelId="{B35B89AA-01DB-4DC1-AFF4-4A479E28F202}" type="pres">
      <dgm:prSet presAssocID="{43CCE1F3-E9A7-495A-B7F2-069C2B8AA1F5}" presName="node" presStyleLbl="node1" presStyleIdx="1" presStyleCnt="3" custScaleX="130518">
        <dgm:presLayoutVars>
          <dgm:bulletEnabled val="1"/>
        </dgm:presLayoutVars>
      </dgm:prSet>
      <dgm:spPr/>
      <dgm:t>
        <a:bodyPr/>
        <a:lstStyle/>
        <a:p>
          <a:endParaRPr lang="ru-RU"/>
        </a:p>
      </dgm:t>
    </dgm:pt>
    <dgm:pt modelId="{62CAFB63-A1A0-49EF-BEEF-5D4754905881}" type="pres">
      <dgm:prSet presAssocID="{EE37BF97-E4E0-4CED-9010-992E49BF40B6}" presName="sibTrans" presStyleLbl="sibTrans2D1" presStyleIdx="1" presStyleCnt="2"/>
      <dgm:spPr/>
      <dgm:t>
        <a:bodyPr/>
        <a:lstStyle/>
        <a:p>
          <a:endParaRPr lang="ru-RU"/>
        </a:p>
      </dgm:t>
    </dgm:pt>
    <dgm:pt modelId="{4F86CECB-07DF-45EA-AE6A-3B48430C26FA}" type="pres">
      <dgm:prSet presAssocID="{EE37BF97-E4E0-4CED-9010-992E49BF40B6}" presName="connectorText" presStyleLbl="sibTrans2D1" presStyleIdx="1" presStyleCnt="2"/>
      <dgm:spPr/>
      <dgm:t>
        <a:bodyPr/>
        <a:lstStyle/>
        <a:p>
          <a:endParaRPr lang="ru-RU"/>
        </a:p>
      </dgm:t>
    </dgm:pt>
    <dgm:pt modelId="{B8542449-C30D-45A1-BC99-82571183F6B5}" type="pres">
      <dgm:prSet presAssocID="{97C2D302-13A3-4C29-A840-CC8FFA244EAA}" presName="node" presStyleLbl="node1" presStyleIdx="2" presStyleCnt="3" custScaleX="214600">
        <dgm:presLayoutVars>
          <dgm:bulletEnabled val="1"/>
        </dgm:presLayoutVars>
      </dgm:prSet>
      <dgm:spPr/>
      <dgm:t>
        <a:bodyPr/>
        <a:lstStyle/>
        <a:p>
          <a:endParaRPr lang="ru-RU"/>
        </a:p>
      </dgm:t>
    </dgm:pt>
  </dgm:ptLst>
  <dgm:cxnLst>
    <dgm:cxn modelId="{58AA4DCD-EDC7-4821-9975-197987F98FBA}" srcId="{6A4E6AF5-5C36-4844-8666-A72D6FA6C455}" destId="{97C2D302-13A3-4C29-A840-CC8FFA244EAA}" srcOrd="2" destOrd="0" parTransId="{B71356AF-5B01-474F-9F0F-3CD721B5E73F}" sibTransId="{9CE8E7F4-D6AF-4F86-B39A-E700A97DA06D}"/>
    <dgm:cxn modelId="{EC988B99-2038-4757-A20C-90D0676F77AF}" type="presOf" srcId="{97C2D302-13A3-4C29-A840-CC8FFA244EAA}" destId="{B8542449-C30D-45A1-BC99-82571183F6B5}" srcOrd="0" destOrd="0" presId="urn:microsoft.com/office/officeart/2005/8/layout/process2"/>
    <dgm:cxn modelId="{FB3739D9-1A36-474A-854B-9F9373B160A5}" srcId="{6A4E6AF5-5C36-4844-8666-A72D6FA6C455}" destId="{5D3838FF-4308-42ED-B70B-402758630E94}" srcOrd="0" destOrd="0" parTransId="{EED31534-8099-476F-8C8B-AE4B0EE36763}" sibTransId="{D2380335-C033-4955-9453-5C5883545393}"/>
    <dgm:cxn modelId="{BE16AF0C-B8C6-43C6-9AD8-FDAF9A857507}" srcId="{6A4E6AF5-5C36-4844-8666-A72D6FA6C455}" destId="{43CCE1F3-E9A7-495A-B7F2-069C2B8AA1F5}" srcOrd="1" destOrd="0" parTransId="{F002DB47-F330-4118-B716-2C3E292A5A2A}" sibTransId="{EE37BF97-E4E0-4CED-9010-992E49BF40B6}"/>
    <dgm:cxn modelId="{FCF37D66-0E74-4651-ADD3-DFBC56BEAEB8}" type="presOf" srcId="{6A4E6AF5-5C36-4844-8666-A72D6FA6C455}" destId="{6E74F427-0082-4BA4-8FF2-7405EC1E2AA8}" srcOrd="0" destOrd="0" presId="urn:microsoft.com/office/officeart/2005/8/layout/process2"/>
    <dgm:cxn modelId="{2D2F9580-E2E2-4286-B162-3A3C654E01C7}" type="presOf" srcId="{D2380335-C033-4955-9453-5C5883545393}" destId="{2F3FED21-F482-4BD3-9FBF-D647581A8C33}" srcOrd="0" destOrd="0" presId="urn:microsoft.com/office/officeart/2005/8/layout/process2"/>
    <dgm:cxn modelId="{23466132-5944-46D0-AA45-93BBC7F3D686}" type="presOf" srcId="{EE37BF97-E4E0-4CED-9010-992E49BF40B6}" destId="{4F86CECB-07DF-45EA-AE6A-3B48430C26FA}" srcOrd="1" destOrd="0" presId="urn:microsoft.com/office/officeart/2005/8/layout/process2"/>
    <dgm:cxn modelId="{48C77E58-BF05-4F01-ACF1-E00A77971517}" type="presOf" srcId="{43CCE1F3-E9A7-495A-B7F2-069C2B8AA1F5}" destId="{B35B89AA-01DB-4DC1-AFF4-4A479E28F202}" srcOrd="0" destOrd="0" presId="urn:microsoft.com/office/officeart/2005/8/layout/process2"/>
    <dgm:cxn modelId="{8F476595-C483-45A4-9230-B74A2AC92FB7}" type="presOf" srcId="{D2380335-C033-4955-9453-5C5883545393}" destId="{217544A1-8F56-4993-8B6C-D02F6C2B8CB6}" srcOrd="1" destOrd="0" presId="urn:microsoft.com/office/officeart/2005/8/layout/process2"/>
    <dgm:cxn modelId="{8C9F127A-3C94-408C-85AA-3905A63EB19B}" type="presOf" srcId="{EE37BF97-E4E0-4CED-9010-992E49BF40B6}" destId="{62CAFB63-A1A0-49EF-BEEF-5D4754905881}" srcOrd="0" destOrd="0" presId="urn:microsoft.com/office/officeart/2005/8/layout/process2"/>
    <dgm:cxn modelId="{4D451B35-BBC2-4D24-B29C-0BBB9B063884}" type="presOf" srcId="{5D3838FF-4308-42ED-B70B-402758630E94}" destId="{EBA32D56-13B0-4C21-9B6F-EA5CF2A7425D}" srcOrd="0" destOrd="0" presId="urn:microsoft.com/office/officeart/2005/8/layout/process2"/>
    <dgm:cxn modelId="{88956D23-468E-429A-88D7-CE28D1A7A079}" type="presParOf" srcId="{6E74F427-0082-4BA4-8FF2-7405EC1E2AA8}" destId="{EBA32D56-13B0-4C21-9B6F-EA5CF2A7425D}" srcOrd="0" destOrd="0" presId="urn:microsoft.com/office/officeart/2005/8/layout/process2"/>
    <dgm:cxn modelId="{C54D1B57-04C5-4BDE-8610-995D5AB0FE82}" type="presParOf" srcId="{6E74F427-0082-4BA4-8FF2-7405EC1E2AA8}" destId="{2F3FED21-F482-4BD3-9FBF-D647581A8C33}" srcOrd="1" destOrd="0" presId="urn:microsoft.com/office/officeart/2005/8/layout/process2"/>
    <dgm:cxn modelId="{F797BA7C-AA38-48B5-B92B-770CBEE2AFEC}" type="presParOf" srcId="{2F3FED21-F482-4BD3-9FBF-D647581A8C33}" destId="{217544A1-8F56-4993-8B6C-D02F6C2B8CB6}" srcOrd="0" destOrd="0" presId="urn:microsoft.com/office/officeart/2005/8/layout/process2"/>
    <dgm:cxn modelId="{96C3F2EF-8E1F-404F-A751-DDE32221E963}" type="presParOf" srcId="{6E74F427-0082-4BA4-8FF2-7405EC1E2AA8}" destId="{B35B89AA-01DB-4DC1-AFF4-4A479E28F202}" srcOrd="2" destOrd="0" presId="urn:microsoft.com/office/officeart/2005/8/layout/process2"/>
    <dgm:cxn modelId="{81AA1E1D-285D-46ED-A1ED-6DCB6451C1D1}" type="presParOf" srcId="{6E74F427-0082-4BA4-8FF2-7405EC1E2AA8}" destId="{62CAFB63-A1A0-49EF-BEEF-5D4754905881}" srcOrd="3" destOrd="0" presId="urn:microsoft.com/office/officeart/2005/8/layout/process2"/>
    <dgm:cxn modelId="{FCCE2FB2-DAE6-4048-8F54-ED4A0C9E26FA}" type="presParOf" srcId="{62CAFB63-A1A0-49EF-BEEF-5D4754905881}" destId="{4F86CECB-07DF-45EA-AE6A-3B48430C26FA}" srcOrd="0" destOrd="0" presId="urn:microsoft.com/office/officeart/2005/8/layout/process2"/>
    <dgm:cxn modelId="{C591B5BC-C9A1-479F-A561-543DF01D69B3}" type="presParOf" srcId="{6E74F427-0082-4BA4-8FF2-7405EC1E2AA8}" destId="{B8542449-C30D-45A1-BC99-82571183F6B5}"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4E6AF5-5C36-4844-8666-A72D6FA6C455}" type="doc">
      <dgm:prSet loTypeId="urn:microsoft.com/office/officeart/2005/8/layout/process2" loCatId="process" qsTypeId="urn:microsoft.com/office/officeart/2005/8/quickstyle/simple1" qsCatId="simple" csTypeId="urn:microsoft.com/office/officeart/2005/8/colors/accent1_2" csCatId="accent1" phldr="1"/>
      <dgm:spPr/>
    </dgm:pt>
    <dgm:pt modelId="{5D3838FF-4308-42ED-B70B-402758630E94}">
      <dgm:prSet phldrT="[Текст]" custT="1"/>
      <dgm:spPr/>
      <dgm:t>
        <a:bodyPr/>
        <a:lstStyle/>
        <a:p>
          <a:r>
            <a:rPr lang="ru-RU" sz="3600" dirty="0" smtClean="0"/>
            <a:t>Субъект управления</a:t>
          </a:r>
          <a:endParaRPr lang="ru-RU" sz="3600" dirty="0"/>
        </a:p>
      </dgm:t>
    </dgm:pt>
    <dgm:pt modelId="{EED31534-8099-476F-8C8B-AE4B0EE36763}" type="parTrans" cxnId="{FB3739D9-1A36-474A-854B-9F9373B160A5}">
      <dgm:prSet/>
      <dgm:spPr/>
      <dgm:t>
        <a:bodyPr/>
        <a:lstStyle/>
        <a:p>
          <a:endParaRPr lang="ru-RU"/>
        </a:p>
      </dgm:t>
    </dgm:pt>
    <dgm:pt modelId="{D2380335-C033-4955-9453-5C5883545393}" type="sibTrans" cxnId="{FB3739D9-1A36-474A-854B-9F9373B160A5}">
      <dgm:prSet/>
      <dgm:spPr/>
      <dgm:t>
        <a:bodyPr/>
        <a:lstStyle/>
        <a:p>
          <a:endParaRPr lang="ru-RU"/>
        </a:p>
      </dgm:t>
    </dgm:pt>
    <dgm:pt modelId="{97C2D302-13A3-4C29-A840-CC8FFA244EAA}">
      <dgm:prSet phldrT="[Текст]" custT="1"/>
      <dgm:spPr/>
      <dgm:t>
        <a:bodyPr/>
        <a:lstStyle/>
        <a:p>
          <a:r>
            <a:rPr lang="ru-RU" sz="4000" dirty="0" smtClean="0"/>
            <a:t>Объект управления</a:t>
          </a:r>
          <a:endParaRPr lang="ru-RU" sz="4000" dirty="0"/>
        </a:p>
      </dgm:t>
    </dgm:pt>
    <dgm:pt modelId="{B71356AF-5B01-474F-9F0F-3CD721B5E73F}" type="parTrans" cxnId="{58AA4DCD-EDC7-4821-9975-197987F98FBA}">
      <dgm:prSet/>
      <dgm:spPr/>
      <dgm:t>
        <a:bodyPr/>
        <a:lstStyle/>
        <a:p>
          <a:endParaRPr lang="ru-RU"/>
        </a:p>
      </dgm:t>
    </dgm:pt>
    <dgm:pt modelId="{9CE8E7F4-D6AF-4F86-B39A-E700A97DA06D}" type="sibTrans" cxnId="{58AA4DCD-EDC7-4821-9975-197987F98FBA}">
      <dgm:prSet/>
      <dgm:spPr/>
      <dgm:t>
        <a:bodyPr/>
        <a:lstStyle/>
        <a:p>
          <a:endParaRPr lang="ru-RU"/>
        </a:p>
      </dgm:t>
    </dgm:pt>
    <dgm:pt modelId="{43CCE1F3-E9A7-495A-B7F2-069C2B8AA1F5}">
      <dgm:prSet phldrT="[Текст]"/>
      <dgm:spPr/>
      <dgm:t>
        <a:bodyPr/>
        <a:lstStyle/>
        <a:p>
          <a:r>
            <a:rPr lang="ru-RU" dirty="0" smtClean="0"/>
            <a:t>Механизм </a:t>
          </a:r>
          <a:endParaRPr lang="ru-RU" dirty="0"/>
        </a:p>
      </dgm:t>
    </dgm:pt>
    <dgm:pt modelId="{EE37BF97-E4E0-4CED-9010-992E49BF40B6}" type="sibTrans" cxnId="{BE16AF0C-B8C6-43C6-9AD8-FDAF9A857507}">
      <dgm:prSet/>
      <dgm:spPr/>
      <dgm:t>
        <a:bodyPr/>
        <a:lstStyle/>
        <a:p>
          <a:endParaRPr lang="ru-RU"/>
        </a:p>
      </dgm:t>
    </dgm:pt>
    <dgm:pt modelId="{F002DB47-F330-4118-B716-2C3E292A5A2A}" type="parTrans" cxnId="{BE16AF0C-B8C6-43C6-9AD8-FDAF9A857507}">
      <dgm:prSet/>
      <dgm:spPr/>
      <dgm:t>
        <a:bodyPr/>
        <a:lstStyle/>
        <a:p>
          <a:endParaRPr lang="ru-RU"/>
        </a:p>
      </dgm:t>
    </dgm:pt>
    <dgm:pt modelId="{6E74F427-0082-4BA4-8FF2-7405EC1E2AA8}" type="pres">
      <dgm:prSet presAssocID="{6A4E6AF5-5C36-4844-8666-A72D6FA6C455}" presName="linearFlow" presStyleCnt="0">
        <dgm:presLayoutVars>
          <dgm:resizeHandles val="exact"/>
        </dgm:presLayoutVars>
      </dgm:prSet>
      <dgm:spPr/>
    </dgm:pt>
    <dgm:pt modelId="{EBA32D56-13B0-4C21-9B6F-EA5CF2A7425D}" type="pres">
      <dgm:prSet presAssocID="{5D3838FF-4308-42ED-B70B-402758630E94}" presName="node" presStyleLbl="node1" presStyleIdx="0" presStyleCnt="3" custScaleX="194580">
        <dgm:presLayoutVars>
          <dgm:bulletEnabled val="1"/>
        </dgm:presLayoutVars>
      </dgm:prSet>
      <dgm:spPr/>
      <dgm:t>
        <a:bodyPr/>
        <a:lstStyle/>
        <a:p>
          <a:endParaRPr lang="ru-RU"/>
        </a:p>
      </dgm:t>
    </dgm:pt>
    <dgm:pt modelId="{2F3FED21-F482-4BD3-9FBF-D647581A8C33}" type="pres">
      <dgm:prSet presAssocID="{D2380335-C033-4955-9453-5C5883545393}" presName="sibTrans" presStyleLbl="sibTrans2D1" presStyleIdx="0" presStyleCnt="2"/>
      <dgm:spPr/>
      <dgm:t>
        <a:bodyPr/>
        <a:lstStyle/>
        <a:p>
          <a:endParaRPr lang="ru-RU"/>
        </a:p>
      </dgm:t>
    </dgm:pt>
    <dgm:pt modelId="{217544A1-8F56-4993-8B6C-D02F6C2B8CB6}" type="pres">
      <dgm:prSet presAssocID="{D2380335-C033-4955-9453-5C5883545393}" presName="connectorText" presStyleLbl="sibTrans2D1" presStyleIdx="0" presStyleCnt="2"/>
      <dgm:spPr/>
      <dgm:t>
        <a:bodyPr/>
        <a:lstStyle/>
        <a:p>
          <a:endParaRPr lang="ru-RU"/>
        </a:p>
      </dgm:t>
    </dgm:pt>
    <dgm:pt modelId="{B35B89AA-01DB-4DC1-AFF4-4A479E28F202}" type="pres">
      <dgm:prSet presAssocID="{43CCE1F3-E9A7-495A-B7F2-069C2B8AA1F5}" presName="node" presStyleLbl="node1" presStyleIdx="1" presStyleCnt="3" custScaleX="130518">
        <dgm:presLayoutVars>
          <dgm:bulletEnabled val="1"/>
        </dgm:presLayoutVars>
      </dgm:prSet>
      <dgm:spPr/>
      <dgm:t>
        <a:bodyPr/>
        <a:lstStyle/>
        <a:p>
          <a:endParaRPr lang="ru-RU"/>
        </a:p>
      </dgm:t>
    </dgm:pt>
    <dgm:pt modelId="{62CAFB63-A1A0-49EF-BEEF-5D4754905881}" type="pres">
      <dgm:prSet presAssocID="{EE37BF97-E4E0-4CED-9010-992E49BF40B6}" presName="sibTrans" presStyleLbl="sibTrans2D1" presStyleIdx="1" presStyleCnt="2"/>
      <dgm:spPr/>
      <dgm:t>
        <a:bodyPr/>
        <a:lstStyle/>
        <a:p>
          <a:endParaRPr lang="ru-RU"/>
        </a:p>
      </dgm:t>
    </dgm:pt>
    <dgm:pt modelId="{4F86CECB-07DF-45EA-AE6A-3B48430C26FA}" type="pres">
      <dgm:prSet presAssocID="{EE37BF97-E4E0-4CED-9010-992E49BF40B6}" presName="connectorText" presStyleLbl="sibTrans2D1" presStyleIdx="1" presStyleCnt="2"/>
      <dgm:spPr/>
      <dgm:t>
        <a:bodyPr/>
        <a:lstStyle/>
        <a:p>
          <a:endParaRPr lang="ru-RU"/>
        </a:p>
      </dgm:t>
    </dgm:pt>
    <dgm:pt modelId="{B8542449-C30D-45A1-BC99-82571183F6B5}" type="pres">
      <dgm:prSet presAssocID="{97C2D302-13A3-4C29-A840-CC8FFA244EAA}" presName="node" presStyleLbl="node1" presStyleIdx="2" presStyleCnt="3" custScaleX="214600">
        <dgm:presLayoutVars>
          <dgm:bulletEnabled val="1"/>
        </dgm:presLayoutVars>
      </dgm:prSet>
      <dgm:spPr/>
      <dgm:t>
        <a:bodyPr/>
        <a:lstStyle/>
        <a:p>
          <a:endParaRPr lang="ru-RU"/>
        </a:p>
      </dgm:t>
    </dgm:pt>
  </dgm:ptLst>
  <dgm:cxnLst>
    <dgm:cxn modelId="{394D8376-AC85-4699-8274-64A3B9AEE464}" type="presOf" srcId="{D2380335-C033-4955-9453-5C5883545393}" destId="{217544A1-8F56-4993-8B6C-D02F6C2B8CB6}" srcOrd="1" destOrd="0" presId="urn:microsoft.com/office/officeart/2005/8/layout/process2"/>
    <dgm:cxn modelId="{CB504E3D-4663-4830-971D-7F20DBF62A66}" type="presOf" srcId="{5D3838FF-4308-42ED-B70B-402758630E94}" destId="{EBA32D56-13B0-4C21-9B6F-EA5CF2A7425D}" srcOrd="0" destOrd="0" presId="urn:microsoft.com/office/officeart/2005/8/layout/process2"/>
    <dgm:cxn modelId="{58AA4DCD-EDC7-4821-9975-197987F98FBA}" srcId="{6A4E6AF5-5C36-4844-8666-A72D6FA6C455}" destId="{97C2D302-13A3-4C29-A840-CC8FFA244EAA}" srcOrd="2" destOrd="0" parTransId="{B71356AF-5B01-474F-9F0F-3CD721B5E73F}" sibTransId="{9CE8E7F4-D6AF-4F86-B39A-E700A97DA06D}"/>
    <dgm:cxn modelId="{0D1BEF72-B645-41EE-8D5C-6C3D33BC6648}" type="presOf" srcId="{EE37BF97-E4E0-4CED-9010-992E49BF40B6}" destId="{4F86CECB-07DF-45EA-AE6A-3B48430C26FA}" srcOrd="1" destOrd="0" presId="urn:microsoft.com/office/officeart/2005/8/layout/process2"/>
    <dgm:cxn modelId="{089D6EF5-2695-460D-8939-9CC76742BD80}" type="presOf" srcId="{97C2D302-13A3-4C29-A840-CC8FFA244EAA}" destId="{B8542449-C30D-45A1-BC99-82571183F6B5}" srcOrd="0" destOrd="0" presId="urn:microsoft.com/office/officeart/2005/8/layout/process2"/>
    <dgm:cxn modelId="{FB3739D9-1A36-474A-854B-9F9373B160A5}" srcId="{6A4E6AF5-5C36-4844-8666-A72D6FA6C455}" destId="{5D3838FF-4308-42ED-B70B-402758630E94}" srcOrd="0" destOrd="0" parTransId="{EED31534-8099-476F-8C8B-AE4B0EE36763}" sibTransId="{D2380335-C033-4955-9453-5C5883545393}"/>
    <dgm:cxn modelId="{BE16AF0C-B8C6-43C6-9AD8-FDAF9A857507}" srcId="{6A4E6AF5-5C36-4844-8666-A72D6FA6C455}" destId="{43CCE1F3-E9A7-495A-B7F2-069C2B8AA1F5}" srcOrd="1" destOrd="0" parTransId="{F002DB47-F330-4118-B716-2C3E292A5A2A}" sibTransId="{EE37BF97-E4E0-4CED-9010-992E49BF40B6}"/>
    <dgm:cxn modelId="{FB818244-66B5-489F-9701-2710BE2F1F72}" type="presOf" srcId="{43CCE1F3-E9A7-495A-B7F2-069C2B8AA1F5}" destId="{B35B89AA-01DB-4DC1-AFF4-4A479E28F202}" srcOrd="0" destOrd="0" presId="urn:microsoft.com/office/officeart/2005/8/layout/process2"/>
    <dgm:cxn modelId="{22AB18C0-158C-44EC-B91A-2CE00DF95DCD}" type="presOf" srcId="{EE37BF97-E4E0-4CED-9010-992E49BF40B6}" destId="{62CAFB63-A1A0-49EF-BEEF-5D4754905881}" srcOrd="0" destOrd="0" presId="urn:microsoft.com/office/officeart/2005/8/layout/process2"/>
    <dgm:cxn modelId="{D9B2F384-2558-4AA8-86C9-EF2F571B13EE}" type="presOf" srcId="{D2380335-C033-4955-9453-5C5883545393}" destId="{2F3FED21-F482-4BD3-9FBF-D647581A8C33}" srcOrd="0" destOrd="0" presId="urn:microsoft.com/office/officeart/2005/8/layout/process2"/>
    <dgm:cxn modelId="{D10747ED-3450-473F-8E2F-3370BA56CA23}" type="presOf" srcId="{6A4E6AF5-5C36-4844-8666-A72D6FA6C455}" destId="{6E74F427-0082-4BA4-8FF2-7405EC1E2AA8}" srcOrd="0" destOrd="0" presId="urn:microsoft.com/office/officeart/2005/8/layout/process2"/>
    <dgm:cxn modelId="{480F6E58-650D-446F-B36B-E7068B50AB3C}" type="presParOf" srcId="{6E74F427-0082-4BA4-8FF2-7405EC1E2AA8}" destId="{EBA32D56-13B0-4C21-9B6F-EA5CF2A7425D}" srcOrd="0" destOrd="0" presId="urn:microsoft.com/office/officeart/2005/8/layout/process2"/>
    <dgm:cxn modelId="{8724B0BC-4DDA-456D-B621-848065D290F7}" type="presParOf" srcId="{6E74F427-0082-4BA4-8FF2-7405EC1E2AA8}" destId="{2F3FED21-F482-4BD3-9FBF-D647581A8C33}" srcOrd="1" destOrd="0" presId="urn:microsoft.com/office/officeart/2005/8/layout/process2"/>
    <dgm:cxn modelId="{83639A6E-74A4-4679-A628-35663AEB3EA2}" type="presParOf" srcId="{2F3FED21-F482-4BD3-9FBF-D647581A8C33}" destId="{217544A1-8F56-4993-8B6C-D02F6C2B8CB6}" srcOrd="0" destOrd="0" presId="urn:microsoft.com/office/officeart/2005/8/layout/process2"/>
    <dgm:cxn modelId="{5BC65E82-8EC8-4B55-994A-F8C8F88468A3}" type="presParOf" srcId="{6E74F427-0082-4BA4-8FF2-7405EC1E2AA8}" destId="{B35B89AA-01DB-4DC1-AFF4-4A479E28F202}" srcOrd="2" destOrd="0" presId="urn:microsoft.com/office/officeart/2005/8/layout/process2"/>
    <dgm:cxn modelId="{E3D5F525-119F-42AF-BB1F-4A323321B46A}" type="presParOf" srcId="{6E74F427-0082-4BA4-8FF2-7405EC1E2AA8}" destId="{62CAFB63-A1A0-49EF-BEEF-5D4754905881}" srcOrd="3" destOrd="0" presId="urn:microsoft.com/office/officeart/2005/8/layout/process2"/>
    <dgm:cxn modelId="{E8E771A0-819E-4CE8-98BD-134383068280}" type="presParOf" srcId="{62CAFB63-A1A0-49EF-BEEF-5D4754905881}" destId="{4F86CECB-07DF-45EA-AE6A-3B48430C26FA}" srcOrd="0" destOrd="0" presId="urn:microsoft.com/office/officeart/2005/8/layout/process2"/>
    <dgm:cxn modelId="{5AB2CA16-04B9-4C89-A6F5-6D0906988ED0}" type="presParOf" srcId="{6E74F427-0082-4BA4-8FF2-7405EC1E2AA8}" destId="{B8542449-C30D-45A1-BC99-82571183F6B5}"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32D56-13B0-4C21-9B6F-EA5CF2A7425D}">
      <dsp:nvSpPr>
        <dsp:cNvPr id="0" name=""/>
        <dsp:cNvSpPr/>
      </dsp:nvSpPr>
      <dsp:spPr>
        <a:xfrm>
          <a:off x="1226001" y="2232"/>
          <a:ext cx="8887509"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ru-RU" sz="3600" kern="1200" dirty="0" smtClean="0"/>
            <a:t>Субъект управления</a:t>
          </a:r>
          <a:endParaRPr lang="ru-RU" sz="3600" kern="1200" dirty="0"/>
        </a:p>
      </dsp:txBody>
      <dsp:txXfrm>
        <a:off x="1259446" y="35677"/>
        <a:ext cx="8820619" cy="1074993"/>
      </dsp:txXfrm>
    </dsp:sp>
    <dsp:sp modelId="{2F3FED21-F482-4BD3-9FBF-D647581A8C33}">
      <dsp:nvSpPr>
        <dsp:cNvPr id="0" name=""/>
        <dsp:cNvSpPr/>
      </dsp:nvSpPr>
      <dsp:spPr>
        <a:xfrm rot="5400000">
          <a:off x="5455652" y="1172663"/>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5400000">
        <a:off x="5515601" y="1215483"/>
        <a:ext cx="308309" cy="299744"/>
      </dsp:txXfrm>
    </dsp:sp>
    <dsp:sp modelId="{B35B89AA-01DB-4DC1-AFF4-4A479E28F202}">
      <dsp:nvSpPr>
        <dsp:cNvPr id="0" name=""/>
        <dsp:cNvSpPr/>
      </dsp:nvSpPr>
      <dsp:spPr>
        <a:xfrm>
          <a:off x="2689028" y="1715058"/>
          <a:ext cx="5961455"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ru-RU" sz="3400" kern="1200" dirty="0" smtClean="0"/>
            <a:t>Управляющее воздействие</a:t>
          </a:r>
          <a:endParaRPr lang="ru-RU" sz="3400" kern="1200" dirty="0"/>
        </a:p>
      </dsp:txBody>
      <dsp:txXfrm>
        <a:off x="2722473" y="1748503"/>
        <a:ext cx="5894565" cy="1074993"/>
      </dsp:txXfrm>
    </dsp:sp>
    <dsp:sp modelId="{62CAFB63-A1A0-49EF-BEEF-5D4754905881}">
      <dsp:nvSpPr>
        <dsp:cNvPr id="0" name=""/>
        <dsp:cNvSpPr/>
      </dsp:nvSpPr>
      <dsp:spPr>
        <a:xfrm rot="5400000">
          <a:off x="5455652" y="2885488"/>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5400000">
        <a:off x="5515601" y="2928308"/>
        <a:ext cx="308309" cy="299744"/>
      </dsp:txXfrm>
    </dsp:sp>
    <dsp:sp modelId="{B8542449-C30D-45A1-BC99-82571183F6B5}">
      <dsp:nvSpPr>
        <dsp:cNvPr id="0" name=""/>
        <dsp:cNvSpPr/>
      </dsp:nvSpPr>
      <dsp:spPr>
        <a:xfrm>
          <a:off x="768790" y="3427883"/>
          <a:ext cx="9801930"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ru-RU" sz="4000" kern="1200" baseline="0" dirty="0" smtClean="0"/>
            <a:t>Объект управления</a:t>
          </a:r>
          <a:endParaRPr lang="ru-RU" sz="4000" kern="1200" baseline="0" dirty="0"/>
        </a:p>
      </dsp:txBody>
      <dsp:txXfrm>
        <a:off x="802235" y="3461328"/>
        <a:ext cx="9735040" cy="1074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32D56-13B0-4C21-9B6F-EA5CF2A7425D}">
      <dsp:nvSpPr>
        <dsp:cNvPr id="0" name=""/>
        <dsp:cNvSpPr/>
      </dsp:nvSpPr>
      <dsp:spPr>
        <a:xfrm>
          <a:off x="1226001" y="2232"/>
          <a:ext cx="8887509"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ru-RU" sz="3600" kern="1200" dirty="0" smtClean="0"/>
            <a:t>Субъект управления</a:t>
          </a:r>
          <a:endParaRPr lang="ru-RU" sz="3600" kern="1200" dirty="0"/>
        </a:p>
      </dsp:txBody>
      <dsp:txXfrm>
        <a:off x="1259446" y="35677"/>
        <a:ext cx="8820619" cy="1074993"/>
      </dsp:txXfrm>
    </dsp:sp>
    <dsp:sp modelId="{2F3FED21-F482-4BD3-9FBF-D647581A8C33}">
      <dsp:nvSpPr>
        <dsp:cNvPr id="0" name=""/>
        <dsp:cNvSpPr/>
      </dsp:nvSpPr>
      <dsp:spPr>
        <a:xfrm rot="5400000">
          <a:off x="5455652" y="1172663"/>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5400000">
        <a:off x="5515601" y="1215483"/>
        <a:ext cx="308309" cy="299744"/>
      </dsp:txXfrm>
    </dsp:sp>
    <dsp:sp modelId="{B35B89AA-01DB-4DC1-AFF4-4A479E28F202}">
      <dsp:nvSpPr>
        <dsp:cNvPr id="0" name=""/>
        <dsp:cNvSpPr/>
      </dsp:nvSpPr>
      <dsp:spPr>
        <a:xfrm>
          <a:off x="2689028" y="1715058"/>
          <a:ext cx="5961455"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ru-RU" sz="5200" kern="1200" dirty="0" smtClean="0"/>
            <a:t>Механизм </a:t>
          </a:r>
          <a:endParaRPr lang="ru-RU" sz="5200" kern="1200" dirty="0"/>
        </a:p>
      </dsp:txBody>
      <dsp:txXfrm>
        <a:off x="2722473" y="1748503"/>
        <a:ext cx="5894565" cy="1074993"/>
      </dsp:txXfrm>
    </dsp:sp>
    <dsp:sp modelId="{62CAFB63-A1A0-49EF-BEEF-5D4754905881}">
      <dsp:nvSpPr>
        <dsp:cNvPr id="0" name=""/>
        <dsp:cNvSpPr/>
      </dsp:nvSpPr>
      <dsp:spPr>
        <a:xfrm rot="5400000">
          <a:off x="5455652" y="2885488"/>
          <a:ext cx="428206" cy="51384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5400000">
        <a:off x="5515601" y="2928308"/>
        <a:ext cx="308309" cy="299744"/>
      </dsp:txXfrm>
    </dsp:sp>
    <dsp:sp modelId="{B8542449-C30D-45A1-BC99-82571183F6B5}">
      <dsp:nvSpPr>
        <dsp:cNvPr id="0" name=""/>
        <dsp:cNvSpPr/>
      </dsp:nvSpPr>
      <dsp:spPr>
        <a:xfrm>
          <a:off x="768790" y="3427883"/>
          <a:ext cx="9801930" cy="114188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ru-RU" sz="4000" kern="1200" dirty="0" smtClean="0"/>
            <a:t>Объект управления</a:t>
          </a:r>
          <a:endParaRPr lang="ru-RU" sz="4000" kern="1200" dirty="0"/>
        </a:p>
      </dsp:txBody>
      <dsp:txXfrm>
        <a:off x="802235" y="3461328"/>
        <a:ext cx="9735040" cy="1074993"/>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08D75-C262-47CD-A2EC-421ED69CAA4F}" type="datetimeFigureOut">
              <a:rPr lang="ru-RU" smtClean="0"/>
              <a:t>20.09.2023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C130D-2585-4795-8F67-70B3F4E30384}" type="slidenum">
              <a:rPr lang="ru-RU" smtClean="0"/>
              <a:t>‹#›</a:t>
            </a:fld>
            <a:endParaRPr lang="ru-RU"/>
          </a:p>
        </p:txBody>
      </p:sp>
    </p:spTree>
    <p:extLst>
      <p:ext uri="{BB962C8B-B14F-4D97-AF65-F5344CB8AC3E}">
        <p14:creationId xmlns:p14="http://schemas.microsoft.com/office/powerpoint/2010/main" val="3487884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2</a:t>
            </a:fld>
            <a:endParaRPr lang="ru-RU"/>
          </a:p>
        </p:txBody>
      </p:sp>
    </p:spTree>
    <p:extLst>
      <p:ext uri="{BB962C8B-B14F-4D97-AF65-F5344CB8AC3E}">
        <p14:creationId xmlns:p14="http://schemas.microsoft.com/office/powerpoint/2010/main" val="184937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4</a:t>
            </a:fld>
            <a:endParaRPr lang="ru-RU"/>
          </a:p>
        </p:txBody>
      </p:sp>
    </p:spTree>
    <p:extLst>
      <p:ext uri="{BB962C8B-B14F-4D97-AF65-F5344CB8AC3E}">
        <p14:creationId xmlns:p14="http://schemas.microsoft.com/office/powerpoint/2010/main" val="187502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5</a:t>
            </a:fld>
            <a:endParaRPr lang="ru-RU"/>
          </a:p>
        </p:txBody>
      </p:sp>
    </p:spTree>
    <p:extLst>
      <p:ext uri="{BB962C8B-B14F-4D97-AF65-F5344CB8AC3E}">
        <p14:creationId xmlns:p14="http://schemas.microsoft.com/office/powerpoint/2010/main" val="1480260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6</a:t>
            </a:fld>
            <a:endParaRPr lang="ru-RU"/>
          </a:p>
        </p:txBody>
      </p:sp>
    </p:spTree>
    <p:extLst>
      <p:ext uri="{BB962C8B-B14F-4D97-AF65-F5344CB8AC3E}">
        <p14:creationId xmlns:p14="http://schemas.microsoft.com/office/powerpoint/2010/main" val="7637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7</a:t>
            </a:fld>
            <a:endParaRPr lang="ru-RU"/>
          </a:p>
        </p:txBody>
      </p:sp>
    </p:spTree>
    <p:extLst>
      <p:ext uri="{BB962C8B-B14F-4D97-AF65-F5344CB8AC3E}">
        <p14:creationId xmlns:p14="http://schemas.microsoft.com/office/powerpoint/2010/main" val="1956283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8</a:t>
            </a:fld>
            <a:endParaRPr lang="ru-RU"/>
          </a:p>
        </p:txBody>
      </p:sp>
    </p:spTree>
    <p:extLst>
      <p:ext uri="{BB962C8B-B14F-4D97-AF65-F5344CB8AC3E}">
        <p14:creationId xmlns:p14="http://schemas.microsoft.com/office/powerpoint/2010/main" val="2897642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EC130D-2585-4795-8F67-70B3F4E30384}" type="slidenum">
              <a:rPr lang="ru-RU" smtClean="0"/>
              <a:t>15</a:t>
            </a:fld>
            <a:endParaRPr lang="ru-RU"/>
          </a:p>
        </p:txBody>
      </p:sp>
    </p:spTree>
    <p:extLst>
      <p:ext uri="{BB962C8B-B14F-4D97-AF65-F5344CB8AC3E}">
        <p14:creationId xmlns:p14="http://schemas.microsoft.com/office/powerpoint/2010/main" val="1990168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17" name="Нижний колонтитул 16"/>
          <p:cNvSpPr>
            <a:spLocks noGrp="1"/>
          </p:cNvSpPr>
          <p:nvPr>
            <p:ph type="ftr" sz="quarter" idx="11"/>
          </p:nvPr>
        </p:nvSpPr>
        <p:spPr/>
        <p:txBody>
          <a:bodyPr/>
          <a:lstStyle/>
          <a:p>
            <a:endParaRPr lang="en-US" dirty="0"/>
          </a:p>
        </p:txBody>
      </p:sp>
      <p:sp>
        <p:nvSpPr>
          <p:cNvPr id="7" name="Прямая соединительная линия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8" name="Заголовок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a:xfrm>
            <a:off x="5815584" y="1026373"/>
            <a:ext cx="609600" cy="441325"/>
          </a:xfrm>
        </p:spPr>
        <p:txBody>
          <a:bodyPr/>
          <a:lstStyle/>
          <a:p>
            <a:fld id="{D57F1E4F-1CFF-5643-939E-217C01CDF565}" type="slidenum">
              <a:rPr lang="en-US" smtClean="0"/>
              <a:pPr/>
              <a:t>‹#›</a:t>
            </a:fld>
            <a:endParaRPr lang="en-US" dirty="0"/>
          </a:p>
        </p:txBody>
      </p:sp>
      <p:sp>
        <p:nvSpPr>
          <p:cNvPr id="8" name="Содержимое 7"/>
          <p:cNvSpPr>
            <a:spLocks noGrp="1"/>
          </p:cNvSpPr>
          <p:nvPr>
            <p:ph sz="quarter" idx="1"/>
          </p:nvPr>
        </p:nvSpPr>
        <p:spPr>
          <a:xfrm>
            <a:off x="402336" y="1527048"/>
            <a:ext cx="1133856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dirty="0"/>
          </a:p>
        </p:txBody>
      </p:sp>
      <p:sp>
        <p:nvSpPr>
          <p:cNvPr id="4" name="Дата 3"/>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8" name="Прямая соединительная линия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2" name="Заголовок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2336" y="228600"/>
            <a:ext cx="113792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7721600" y="6409944"/>
            <a:ext cx="4059936" cy="365760"/>
          </a:xfrm>
        </p:spPr>
        <p:txBody>
          <a:bodyPr/>
          <a:lstStyle/>
          <a:p>
            <a:fld id="{B61BEF0D-F0BB-DE4B-95CE-6DB70DBA9567}" type="datetimeFigureOut">
              <a:rPr lang="en-US" smtClean="0"/>
              <a:pPr/>
              <a:t>9/20/2023</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Прямая соединительная линия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402336" y="1371600"/>
            <a:ext cx="53848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6400800" y="1371600"/>
            <a:ext cx="53848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8" name="Нижний колонтитул 7"/>
          <p:cNvSpPr>
            <a:spLocks noGrp="1"/>
          </p:cNvSpPr>
          <p:nvPr>
            <p:ph type="ftr" sz="quarter" idx="11"/>
          </p:nvPr>
        </p:nvSpPr>
        <p:spPr>
          <a:xfrm>
            <a:off x="406400" y="6409944"/>
            <a:ext cx="4775200" cy="365760"/>
          </a:xfrm>
        </p:spPr>
        <p:txBody>
          <a:bodyPr/>
          <a:lstStyle/>
          <a:p>
            <a:endParaRPr lang="en-US" dirty="0"/>
          </a:p>
        </p:txBody>
      </p:sp>
      <p:sp>
        <p:nvSpPr>
          <p:cNvPr id="15" name="Прямая соединительная линия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402336" y="2471383"/>
            <a:ext cx="5388864"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6400800" y="2471383"/>
            <a:ext cx="53848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5791200" y="1042417"/>
            <a:ext cx="609600" cy="441325"/>
          </a:xfrm>
        </p:spPr>
        <p:txBody>
          <a:bodyPr/>
          <a:lstStyle>
            <a:lvl1pPr algn="ctr">
              <a:defRPr/>
            </a:lvl1pPr>
          </a:lstStyle>
          <a:p>
            <a:fld id="{D57F1E4F-1CFF-5643-939E-217C01CDF565}" type="slidenum">
              <a:rPr lang="en-US" smtClean="0"/>
              <a:pPr/>
              <a:t>‹#›</a:t>
            </a:fld>
            <a:endParaRPr lang="en-US" dirty="0"/>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a:xfrm>
            <a:off x="5791200" y="1036021"/>
            <a:ext cx="609600" cy="441325"/>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a:xfrm>
            <a:off x="5689600" y="6324600"/>
            <a:ext cx="812800" cy="441324"/>
          </a:xfrm>
        </p:spPr>
        <p:txBody>
          <a:bodyPr/>
          <a:lstStyle>
            <a:lvl1pPr>
              <a:defRPr>
                <a:solidFill>
                  <a:srgbClr val="FFFFFF"/>
                </a:solidFill>
              </a:defRPr>
            </a:lvl1p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4165600" y="685800"/>
            <a:ext cx="75184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21" name="Прямоугольник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6" name="Нижний колонтитул 5"/>
          <p:cNvSpPr>
            <a:spLocks noGrp="1"/>
          </p:cNvSpPr>
          <p:nvPr>
            <p:ph type="ftr" sz="quarter" idx="11"/>
          </p:nvPr>
        </p:nvSpPr>
        <p:spPr>
          <a:xfrm>
            <a:off x="402336" y="6410848"/>
            <a:ext cx="451104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828800" y="312739"/>
            <a:ext cx="609600" cy="441325"/>
          </a:xfrm>
        </p:spPr>
        <p:txBody>
          <a:bodyPr/>
          <a:lstStyle/>
          <a:p>
            <a:fld id="{D57F1E4F-1CFF-5643-939E-217C01CDF565}" type="slidenum">
              <a:rPr lang="en-US" smtClean="0"/>
              <a:pPr/>
              <a:t>‹#›</a:t>
            </a:fld>
            <a:endParaRPr lang="en-US" dirty="0"/>
          </a:p>
        </p:txBody>
      </p:sp>
      <p:sp>
        <p:nvSpPr>
          <p:cNvPr id="2" name="Заголовок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00500" y="609600"/>
            <a:ext cx="78232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7717536" y="6404984"/>
            <a:ext cx="4059936" cy="365760"/>
          </a:xfrm>
        </p:spPr>
        <p:txBody>
          <a:bodyPr/>
          <a:lstStyle/>
          <a:p>
            <a:fld id="{B61BEF0D-F0BB-DE4B-95CE-6DB70DBA9567}" type="datetimeFigureOut">
              <a:rPr lang="en-US" smtClean="0"/>
              <a:pPr/>
              <a:t>9/20/2023</a:t>
            </a:fld>
            <a:endParaRPr lang="en-US" dirty="0"/>
          </a:p>
        </p:txBody>
      </p:sp>
      <p:sp>
        <p:nvSpPr>
          <p:cNvPr id="6" name="Нижний колонтитул 5"/>
          <p:cNvSpPr>
            <a:spLocks noGrp="1"/>
          </p:cNvSpPr>
          <p:nvPr>
            <p:ph type="ftr" sz="quarter" idx="11"/>
          </p:nvPr>
        </p:nvSpPr>
        <p:spPr>
          <a:xfrm>
            <a:off x="402336" y="6410848"/>
            <a:ext cx="4779264"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9221216" y="3009902"/>
            <a:ext cx="609600" cy="441325"/>
          </a:xfrm>
        </p:spPr>
        <p:txBody>
          <a:bodyPr/>
          <a:lstStyle/>
          <a:p>
            <a:fld id="{D57F1E4F-1CFF-5643-939E-217C01CDF565}" type="slidenum">
              <a:rPr lang="en-US" smtClean="0"/>
              <a:pPr/>
              <a:t>‹#›</a:t>
            </a:fld>
            <a:endParaRPr lang="en-US" dirty="0"/>
          </a:p>
        </p:txBody>
      </p:sp>
      <p:sp>
        <p:nvSpPr>
          <p:cNvPr id="3" name="Вертикальный текст 2"/>
          <p:cNvSpPr>
            <a:spLocks noGrp="1"/>
          </p:cNvSpPr>
          <p:nvPr>
            <p:ph type="body" orient="vert" idx="1"/>
          </p:nvPr>
        </p:nvSpPr>
        <p:spPr>
          <a:xfrm>
            <a:off x="406400" y="304800"/>
            <a:ext cx="87376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9/20/2023</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2" name="Вертикальный заголовок 1"/>
          <p:cNvSpPr>
            <a:spLocks noGrp="1"/>
          </p:cNvSpPr>
          <p:nvPr>
            <p:ph type="title" orient="vert"/>
          </p:nvPr>
        </p:nvSpPr>
        <p:spPr>
          <a:xfrm>
            <a:off x="9855200" y="304802"/>
            <a:ext cx="19304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B61BEF0D-F0BB-DE4B-95CE-6DB70DBA9567}" type="datetimeFigureOut">
              <a:rPr lang="en-US" smtClean="0"/>
              <a:pPr/>
              <a:t>9/20/2023</a:t>
            </a:fld>
            <a:endParaRPr lang="en-US" dirty="0"/>
          </a:p>
        </p:txBody>
      </p:sp>
      <p:sp>
        <p:nvSpPr>
          <p:cNvPr id="3" name="Нижний колонтитул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Прямоугольник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57F1E4F-1CFF-5643-939E-217C01CDF565}" type="slidenum">
              <a:rPr lang="en-US" smtClean="0"/>
              <a:pPr/>
              <a:t>‹#›</a:t>
            </a:fld>
            <a:endParaRPr lang="en-US" dirty="0"/>
          </a:p>
        </p:txBody>
      </p:sp>
      <p:sp>
        <p:nvSpPr>
          <p:cNvPr id="22" name="Заголовок 21"/>
          <p:cNvSpPr>
            <a:spLocks noGrp="1"/>
          </p:cNvSpPr>
          <p:nvPr>
            <p:ph type="title"/>
          </p:nvPr>
        </p:nvSpPr>
        <p:spPr>
          <a:xfrm>
            <a:off x="402336" y="228600"/>
            <a:ext cx="113792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789815" y="4245884"/>
            <a:ext cx="7197726" cy="1405467"/>
          </a:xfrm>
        </p:spPr>
        <p:txBody>
          <a:bodyPr>
            <a:noAutofit/>
          </a:bodyPr>
          <a:lstStyle/>
          <a:p>
            <a:pPr algn="ctr"/>
            <a:endParaRPr lang="ru-RU" sz="3600" b="1" dirty="0"/>
          </a:p>
        </p:txBody>
      </p:sp>
      <p:sp>
        <p:nvSpPr>
          <p:cNvPr id="2" name="Заголовок 1"/>
          <p:cNvSpPr>
            <a:spLocks noGrp="1"/>
          </p:cNvSpPr>
          <p:nvPr>
            <p:ph type="ctrTitle"/>
          </p:nvPr>
        </p:nvSpPr>
        <p:spPr>
          <a:xfrm>
            <a:off x="653911" y="528892"/>
            <a:ext cx="10919012" cy="1598846"/>
          </a:xfrm>
        </p:spPr>
        <p:txBody>
          <a:bodyPr>
            <a:noAutofit/>
          </a:bodyPr>
          <a:lstStyle/>
          <a:p>
            <a:pPr algn="ctr"/>
            <a:r>
              <a:rPr lang="ru-RU" sz="7200" b="1" dirty="0" smtClean="0">
                <a:solidFill>
                  <a:schemeClr val="tx1"/>
                </a:solidFill>
              </a:rPr>
              <a:t>финансы</a:t>
            </a:r>
            <a:endParaRPr lang="ru-RU" sz="7200" b="1" dirty="0">
              <a:solidFill>
                <a:schemeClr val="tx1"/>
              </a:solidFill>
            </a:endParaRPr>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075763"/>
            <a:ext cx="11198712" cy="3724096"/>
          </a:xfrm>
          <a:prstGeom prst="rect">
            <a:avLst/>
          </a:prstGeom>
          <a:noFill/>
        </p:spPr>
        <p:txBody>
          <a:bodyPr wrap="square" rtlCol="0">
            <a:spAutoFit/>
          </a:bodyPr>
          <a:lstStyle/>
          <a:p>
            <a:pPr algn="ctr"/>
            <a:endParaRPr lang="ru-RU" sz="4400" b="1" u="sng" dirty="0"/>
          </a:p>
          <a:p>
            <a:pPr marL="0" lvl="8" algn="ctr"/>
            <a:endParaRPr lang="ru-RU" sz="4800" b="1" dirty="0" smtClean="0"/>
          </a:p>
          <a:p>
            <a:pPr marL="0" lvl="8" algn="ctr"/>
            <a:r>
              <a:rPr lang="ru-RU" sz="4800" b="1" dirty="0" smtClean="0"/>
              <a:t>Финансовая система. Органы управления </a:t>
            </a:r>
            <a:r>
              <a:rPr lang="ru-RU" sz="4800" b="1" dirty="0" smtClean="0"/>
              <a:t>финансами. Финансовая политика.</a:t>
            </a:r>
            <a:endParaRPr lang="ru-RU" sz="4800" b="1" dirty="0"/>
          </a:p>
        </p:txBody>
      </p:sp>
    </p:spTree>
    <p:extLst>
      <p:ext uri="{BB962C8B-B14F-4D97-AF65-F5344CB8AC3E}">
        <p14:creationId xmlns:p14="http://schemas.microsoft.com/office/powerpoint/2010/main" val="3940490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Разделы лекции </a:t>
            </a:r>
            <a:endParaRPr lang="ru-RU" dirty="0"/>
          </a:p>
        </p:txBody>
      </p:sp>
      <p:sp>
        <p:nvSpPr>
          <p:cNvPr id="3" name="Объект 2"/>
          <p:cNvSpPr>
            <a:spLocks noGrp="1"/>
          </p:cNvSpPr>
          <p:nvPr>
            <p:ph sz="quarter" idx="1"/>
          </p:nvPr>
        </p:nvSpPr>
        <p:spPr/>
        <p:txBody>
          <a:bodyPr/>
          <a:lstStyle/>
          <a:p>
            <a:r>
              <a:rPr lang="ru-RU" dirty="0" smtClean="0"/>
              <a:t>Понятие финансовой системы</a:t>
            </a:r>
          </a:p>
          <a:p>
            <a:r>
              <a:rPr lang="ru-RU" dirty="0" smtClean="0"/>
              <a:t>Характеристика элементов финансовой системы </a:t>
            </a:r>
          </a:p>
          <a:p>
            <a:pPr lvl="1"/>
            <a:r>
              <a:rPr lang="ru-RU" dirty="0" smtClean="0"/>
              <a:t>Функциональный подход</a:t>
            </a:r>
          </a:p>
          <a:p>
            <a:pPr lvl="1"/>
            <a:r>
              <a:rPr lang="ru-RU" dirty="0" smtClean="0"/>
              <a:t>Институциональный подход</a:t>
            </a:r>
          </a:p>
          <a:p>
            <a:pPr lvl="1"/>
            <a:endParaRPr lang="ru-RU" dirty="0"/>
          </a:p>
          <a:p>
            <a:pPr lvl="1"/>
            <a:endParaRPr lang="ru-RU" dirty="0" smtClean="0"/>
          </a:p>
          <a:p>
            <a:pPr lvl="1"/>
            <a:endParaRPr lang="ru-RU" dirty="0"/>
          </a:p>
        </p:txBody>
      </p:sp>
    </p:spTree>
    <p:extLst>
      <p:ext uri="{BB962C8B-B14F-4D97-AF65-F5344CB8AC3E}">
        <p14:creationId xmlns:p14="http://schemas.microsoft.com/office/powerpoint/2010/main" val="3914522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Финансовая система – это</a:t>
            </a:r>
            <a:endParaRPr lang="ru-RU" dirty="0"/>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4204735311"/>
              </p:ext>
            </p:extLst>
          </p:nvPr>
        </p:nvGraphicFramePr>
        <p:xfrm>
          <a:off x="402336" y="1527175"/>
          <a:ext cx="11379200" cy="4995241"/>
        </p:xfrm>
        <a:graphic>
          <a:graphicData uri="http://schemas.openxmlformats.org/drawingml/2006/table">
            <a:tbl>
              <a:tblPr firstRow="1" bandRow="1">
                <a:tableStyleId>{5C22544A-7EE6-4342-B048-85BDC9FD1C3A}</a:tableStyleId>
              </a:tblPr>
              <a:tblGrid>
                <a:gridCol w="5533874"/>
                <a:gridCol w="5845326"/>
              </a:tblGrid>
              <a:tr h="354722">
                <a:tc>
                  <a:txBody>
                    <a:bodyPr/>
                    <a:lstStyle/>
                    <a:p>
                      <a:r>
                        <a:rPr lang="ru-RU" dirty="0" smtClean="0"/>
                        <a:t>Определение</a:t>
                      </a:r>
                      <a:r>
                        <a:rPr lang="ru-RU" baseline="0" dirty="0" smtClean="0"/>
                        <a:t> </a:t>
                      </a:r>
                      <a:endParaRPr lang="ru-RU" dirty="0"/>
                    </a:p>
                  </a:txBody>
                  <a:tcPr/>
                </a:tc>
                <a:tc>
                  <a:txBody>
                    <a:bodyPr/>
                    <a:lstStyle/>
                    <a:p>
                      <a:r>
                        <a:rPr lang="ru-RU" dirty="0" smtClean="0"/>
                        <a:t>Источник </a:t>
                      </a:r>
                      <a:endParaRPr lang="ru-RU" dirty="0"/>
                    </a:p>
                  </a:txBody>
                  <a:tcPr/>
                </a:tc>
              </a:tr>
              <a:tr h="1755437">
                <a:tc>
                  <a:txBody>
                    <a:bodyPr/>
                    <a:lstStyle/>
                    <a:p>
                      <a:r>
                        <a:rPr lang="ru-RU" sz="1600" dirty="0" smtClean="0"/>
                        <a:t>совокупность сфер финансовых отношений (звеньев финансовой  системы), взаимосвязанных между собой, причем каждая из этих сфер характеризуется особенностями в формировании и использовании фондов денежных средств, различной ролью в общественном воспроизводстве</a:t>
                      </a:r>
                    </a:p>
                  </a:txBody>
                  <a:tcPr/>
                </a:tc>
                <a:tc>
                  <a:txBody>
                    <a:bodyPr/>
                    <a:lstStyle/>
                    <a:p>
                      <a:r>
                        <a:rPr lang="ru-RU" sz="1600" dirty="0" smtClean="0"/>
                        <a:t>Финансы. Денежное обращение. Кредит: учебник для вузов / под ред. Л.А. </a:t>
                      </a:r>
                      <a:r>
                        <a:rPr lang="ru-RU" sz="1600" dirty="0" err="1" smtClean="0"/>
                        <a:t>Дробозиной</a:t>
                      </a:r>
                      <a:r>
                        <a:rPr lang="ru-RU" sz="1600" dirty="0" smtClean="0"/>
                        <a:t>. </a:t>
                      </a:r>
                    </a:p>
                    <a:p>
                      <a:r>
                        <a:rPr lang="ru-RU" sz="1600" dirty="0" smtClean="0"/>
                        <a:t>Финансы. Денежное обращение. Кредит: учебник для вузов / под ред. Г.Б. Поляка. </a:t>
                      </a:r>
                    </a:p>
                    <a:p>
                      <a:r>
                        <a:rPr lang="ru-RU" sz="1600" dirty="0" smtClean="0"/>
                        <a:t>Финансы, денежное обращение и кредит: учебник / под ред. М.В. Романовского и О.В. Врублевской. </a:t>
                      </a:r>
                    </a:p>
                    <a:p>
                      <a:r>
                        <a:rPr lang="ru-RU" sz="1600" dirty="0" smtClean="0"/>
                        <a:t>Финансы: учеб. пособие / под ред. А. М. Ковалевой. </a:t>
                      </a:r>
                      <a:endParaRPr lang="ru-RU" sz="1600" dirty="0"/>
                    </a:p>
                  </a:txBody>
                  <a:tcPr/>
                </a:tc>
              </a:tr>
              <a:tr h="1507567">
                <a:tc>
                  <a:txBody>
                    <a:bodyPr/>
                    <a:lstStyle/>
                    <a:p>
                      <a:r>
                        <a:rPr lang="ru-RU" sz="1600" dirty="0" smtClean="0"/>
                        <a:t>совокупность финансовых учреждений страны, к которым относятся финансовые органы и учреждения, занимающиеся денежными операциями // совокупность</a:t>
                      </a:r>
                      <a:r>
                        <a:rPr lang="ru-RU" sz="1600" baseline="0" dirty="0" smtClean="0"/>
                        <a:t> финансовых рынков и институтов</a:t>
                      </a:r>
                      <a:endParaRPr lang="ru-RU" sz="16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t>Финансы: учеб. пособие / под ред. А. М. Ковалевой. </a:t>
                      </a:r>
                    </a:p>
                    <a:p>
                      <a:r>
                        <a:rPr lang="ru-RU" sz="1600" dirty="0" err="1" smtClean="0"/>
                        <a:t>Долан</a:t>
                      </a:r>
                      <a:r>
                        <a:rPr lang="ru-RU" sz="1600" dirty="0" smtClean="0"/>
                        <a:t> </a:t>
                      </a:r>
                      <a:r>
                        <a:rPr lang="ru-RU" sz="1600" dirty="0" err="1" smtClean="0"/>
                        <a:t>Э.Дж</a:t>
                      </a:r>
                      <a:r>
                        <a:rPr lang="ru-RU" sz="1600" dirty="0" smtClean="0"/>
                        <a:t>. Деньги, банковское дело и кредитно-денежная политика /пер. с англ. </a:t>
                      </a:r>
                    </a:p>
                    <a:p>
                      <a:r>
                        <a:rPr lang="ru-RU" sz="1600" dirty="0" smtClean="0"/>
                        <a:t>Финансы: Пер. с англ. </a:t>
                      </a:r>
                    </a:p>
                    <a:p>
                      <a:r>
                        <a:rPr lang="ru-RU" sz="1600" dirty="0" err="1" smtClean="0"/>
                        <a:t>Бригхем</a:t>
                      </a:r>
                      <a:r>
                        <a:rPr lang="ru-RU" sz="1600" dirty="0" smtClean="0"/>
                        <a:t> Ю.Ф. Энциклопедия финансового менеджмента / пер. с англ. </a:t>
                      </a:r>
                      <a:endParaRPr lang="ru-RU" sz="1600" dirty="0"/>
                    </a:p>
                  </a:txBody>
                  <a:tcPr/>
                </a:tc>
              </a:tr>
              <a:tr h="1276681">
                <a:tc>
                  <a:txBody>
                    <a:bodyPr/>
                    <a:lstStyle/>
                    <a:p>
                      <a:r>
                        <a:rPr lang="ru-RU" sz="1600" dirty="0" smtClean="0"/>
                        <a:t>форма организации денежных отношений между всеми субъектами воспроизводственного процесса по распределению и перераспределению совокупного общественного продукта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t>Финансы: учебник / под ред. В. В. Ковалева. </a:t>
                      </a:r>
                    </a:p>
                    <a:p>
                      <a:endParaRPr lang="ru-RU" sz="1600" dirty="0"/>
                    </a:p>
                  </a:txBody>
                  <a:tcPr/>
                </a:tc>
              </a:tr>
            </a:tbl>
          </a:graphicData>
        </a:graphic>
      </p:graphicFrame>
    </p:spTree>
    <p:extLst>
      <p:ext uri="{BB962C8B-B14F-4D97-AF65-F5344CB8AC3E}">
        <p14:creationId xmlns:p14="http://schemas.microsoft.com/office/powerpoint/2010/main" val="573003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Финансовая система - </a:t>
            </a:r>
            <a:endParaRPr lang="ru-RU" dirty="0"/>
          </a:p>
        </p:txBody>
      </p:sp>
      <p:sp>
        <p:nvSpPr>
          <p:cNvPr id="3" name="Объект 2"/>
          <p:cNvSpPr>
            <a:spLocks noGrp="1"/>
          </p:cNvSpPr>
          <p:nvPr>
            <p:ph sz="quarter" idx="1"/>
          </p:nvPr>
        </p:nvSpPr>
        <p:spPr/>
        <p:txBody>
          <a:bodyPr/>
          <a:lstStyle/>
          <a:p>
            <a:r>
              <a:rPr lang="ru-RU" dirty="0"/>
              <a:t>«…совокупность взаимосвязанных и взаимодействующих частей, звеньев, элементов, непосредственно связанных с финансовой деятельностью и способствующих ее осуществлению, предоставляющих финансовые институты и инструменты, создающие необходимые условия для протекания финансовых процессов</a:t>
            </a:r>
            <a:r>
              <a:rPr lang="ru-RU" dirty="0" smtClean="0"/>
              <a:t>»</a:t>
            </a:r>
          </a:p>
          <a:p>
            <a:endParaRPr lang="ru-RU" dirty="0"/>
          </a:p>
          <a:p>
            <a:endParaRPr lang="ru-RU" dirty="0" smtClean="0"/>
          </a:p>
          <a:p>
            <a:pPr marL="0" indent="0" algn="r">
              <a:buNone/>
            </a:pPr>
            <a:r>
              <a:rPr lang="ru-RU" dirty="0"/>
              <a:t>Современный экономический словарь / под ред. Б.А. </a:t>
            </a:r>
            <a:r>
              <a:rPr lang="ru-RU" dirty="0" err="1"/>
              <a:t>Райзберг</a:t>
            </a:r>
            <a:r>
              <a:rPr lang="ru-RU" dirty="0"/>
              <a:t>, Л.Ш. Лозовского, Е.Б. Стародубцевой.</a:t>
            </a:r>
          </a:p>
        </p:txBody>
      </p:sp>
    </p:spTree>
    <p:extLst>
      <p:ext uri="{BB962C8B-B14F-4D97-AF65-F5344CB8AC3E}">
        <p14:creationId xmlns:p14="http://schemas.microsoft.com/office/powerpoint/2010/main" val="1967022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Свойства систем</a:t>
            </a:r>
            <a:endParaRPr lang="ru-RU" dirty="0"/>
          </a:p>
        </p:txBody>
      </p:sp>
      <p:sp>
        <p:nvSpPr>
          <p:cNvPr id="3" name="Объект 2"/>
          <p:cNvSpPr>
            <a:spLocks noGrp="1"/>
          </p:cNvSpPr>
          <p:nvPr>
            <p:ph sz="quarter" idx="1"/>
          </p:nvPr>
        </p:nvSpPr>
        <p:spPr/>
        <p:txBody>
          <a:bodyPr/>
          <a:lstStyle/>
          <a:p>
            <a:r>
              <a:rPr lang="ru-RU" dirty="0" err="1" smtClean="0"/>
              <a:t>Синергичность</a:t>
            </a:r>
            <a:endParaRPr lang="ru-RU" dirty="0" smtClean="0"/>
          </a:p>
          <a:p>
            <a:r>
              <a:rPr lang="ru-RU" dirty="0" err="1" smtClean="0"/>
              <a:t>Эмерджентность</a:t>
            </a:r>
            <a:endParaRPr lang="ru-RU" dirty="0" smtClean="0"/>
          </a:p>
          <a:p>
            <a:r>
              <a:rPr lang="ru-RU" dirty="0" err="1" smtClean="0"/>
              <a:t>Мультипликативность</a:t>
            </a:r>
            <a:r>
              <a:rPr lang="ru-RU" dirty="0" smtClean="0"/>
              <a:t> </a:t>
            </a:r>
            <a:endParaRPr lang="ru-RU" dirty="0"/>
          </a:p>
        </p:txBody>
      </p:sp>
    </p:spTree>
    <p:extLst>
      <p:ext uri="{BB962C8B-B14F-4D97-AF65-F5344CB8AC3E}">
        <p14:creationId xmlns:p14="http://schemas.microsoft.com/office/powerpoint/2010/main" val="738825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Финансовая система</a:t>
            </a:r>
            <a:endParaRPr lang="ru-RU" dirty="0"/>
          </a:p>
        </p:txBody>
      </p:sp>
      <p:sp>
        <p:nvSpPr>
          <p:cNvPr id="3" name="Объект 2"/>
          <p:cNvSpPr>
            <a:spLocks noGrp="1"/>
          </p:cNvSpPr>
          <p:nvPr>
            <p:ph sz="quarter" idx="1"/>
          </p:nvPr>
        </p:nvSpPr>
        <p:spPr/>
        <p:txBody>
          <a:bodyPr/>
          <a:lstStyle/>
          <a:p>
            <a:pPr marL="0" indent="0" algn="ctr">
              <a:buNone/>
            </a:pPr>
            <a:r>
              <a:rPr lang="ru-RU" dirty="0" smtClean="0"/>
              <a:t>Функциональный подход - </a:t>
            </a:r>
          </a:p>
          <a:p>
            <a:pPr marL="0" indent="0" algn="ctr">
              <a:buNone/>
            </a:pPr>
            <a:r>
              <a:rPr lang="ru-RU" sz="2800" dirty="0" smtClean="0"/>
              <a:t>совокупность </a:t>
            </a:r>
            <a:r>
              <a:rPr lang="ru-RU" sz="2800" dirty="0"/>
              <a:t>сфер финансовых отношений (звеньев финансовой  системы</a:t>
            </a:r>
            <a:r>
              <a:rPr lang="ru-RU" sz="2800" dirty="0" smtClean="0"/>
              <a:t>)…</a:t>
            </a:r>
          </a:p>
          <a:p>
            <a:pPr marL="0" indent="0" algn="ctr">
              <a:buNone/>
            </a:pPr>
            <a:endParaRPr lang="ru-RU" dirty="0"/>
          </a:p>
        </p:txBody>
      </p:sp>
      <p:pic>
        <p:nvPicPr>
          <p:cNvPr id="4" name="Рисунок 3"/>
          <p:cNvPicPr>
            <a:picLocks noChangeAspect="1"/>
          </p:cNvPicPr>
          <p:nvPr/>
        </p:nvPicPr>
        <p:blipFill>
          <a:blip r:embed="rId3"/>
          <a:stretch>
            <a:fillRect/>
          </a:stretch>
        </p:blipFill>
        <p:spPr>
          <a:xfrm>
            <a:off x="592137" y="3194983"/>
            <a:ext cx="4741863" cy="2502026"/>
          </a:xfrm>
          <a:prstGeom prst="rect">
            <a:avLst/>
          </a:prstGeom>
        </p:spPr>
      </p:pic>
      <p:pic>
        <p:nvPicPr>
          <p:cNvPr id="5" name="Рисунок 4"/>
          <p:cNvPicPr>
            <a:picLocks noChangeAspect="1"/>
          </p:cNvPicPr>
          <p:nvPr/>
        </p:nvPicPr>
        <p:blipFill>
          <a:blip r:embed="rId4"/>
          <a:stretch>
            <a:fillRect/>
          </a:stretch>
        </p:blipFill>
        <p:spPr>
          <a:xfrm>
            <a:off x="6451600" y="3158998"/>
            <a:ext cx="4939385" cy="2538011"/>
          </a:xfrm>
          <a:prstGeom prst="rect">
            <a:avLst/>
          </a:prstGeom>
        </p:spPr>
      </p:pic>
    </p:spTree>
    <p:extLst>
      <p:ext uri="{BB962C8B-B14F-4D97-AF65-F5344CB8AC3E}">
        <p14:creationId xmlns:p14="http://schemas.microsoft.com/office/powerpoint/2010/main" val="3802178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Финансовая система</a:t>
            </a:r>
            <a:endParaRPr lang="ru-RU" dirty="0"/>
          </a:p>
        </p:txBody>
      </p:sp>
      <p:pic>
        <p:nvPicPr>
          <p:cNvPr id="6" name="Объект 5"/>
          <p:cNvPicPr>
            <a:picLocks noGrp="1" noChangeAspect="1"/>
          </p:cNvPicPr>
          <p:nvPr>
            <p:ph sz="quarter" idx="1"/>
          </p:nvPr>
        </p:nvPicPr>
        <p:blipFill>
          <a:blip r:embed="rId3"/>
          <a:stretch>
            <a:fillRect/>
          </a:stretch>
        </p:blipFill>
        <p:spPr>
          <a:xfrm>
            <a:off x="2456113" y="1314450"/>
            <a:ext cx="7278437" cy="5030539"/>
          </a:xfrm>
          <a:prstGeom prst="rect">
            <a:avLst/>
          </a:prstGeom>
        </p:spPr>
      </p:pic>
    </p:spTree>
    <p:extLst>
      <p:ext uri="{BB962C8B-B14F-4D97-AF65-F5344CB8AC3E}">
        <p14:creationId xmlns:p14="http://schemas.microsoft.com/office/powerpoint/2010/main" val="181632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Централизованные и децентрализованные финансы</a:t>
            </a:r>
            <a:endParaRPr lang="ru-RU" dirty="0"/>
          </a:p>
        </p:txBody>
      </p:sp>
      <p:sp>
        <p:nvSpPr>
          <p:cNvPr id="3" name="Содержимое 2"/>
          <p:cNvSpPr>
            <a:spLocks noGrp="1"/>
          </p:cNvSpPr>
          <p:nvPr>
            <p:ph sz="quarter" idx="1"/>
          </p:nvPr>
        </p:nvSpPr>
        <p:spPr>
          <a:xfrm>
            <a:off x="402336" y="1527048"/>
            <a:ext cx="11338560" cy="4915316"/>
          </a:xfrm>
        </p:spPr>
        <p:txBody>
          <a:bodyPr>
            <a:normAutofit fontScale="92500" lnSpcReduction="20000"/>
          </a:bodyPr>
          <a:lstStyle/>
          <a:p>
            <a:pPr algn="ctr"/>
            <a:r>
              <a:rPr lang="ru-RU" dirty="0" smtClean="0"/>
              <a:t>Централизованные фонды денежных ресурсов которые создаются путем распределения и перераспределения национального дохода, созданного в отраслях материального производства, на предприятиях и в организациях. </a:t>
            </a:r>
          </a:p>
          <a:p>
            <a:r>
              <a:rPr lang="ru-RU" dirty="0" smtClean="0"/>
              <a:t>Общегосударственные / публичные, общественные финансы обеспечивают потребности расширенного воспроизводства на макроуровне. Обслуживают совокупность финансовых отношений возникающих в процессе движения финансовых ресурсов в публично-правовой форме, образования и использования доходов органов государственной власти и местного самоуправления, а также некоммерческих организаций</a:t>
            </a:r>
          </a:p>
          <a:p>
            <a:endParaRPr lang="ru-RU" dirty="0" smtClean="0"/>
          </a:p>
          <a:p>
            <a:r>
              <a:rPr lang="ru-RU" dirty="0" smtClean="0"/>
              <a:t>Финансы предприятий обеспечивают потребности расширенного воспроизводства на </a:t>
            </a:r>
            <a:r>
              <a:rPr lang="ru-RU" dirty="0" err="1" smtClean="0"/>
              <a:t>микроуровне</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Взаимосвязь сфер финансовой системы</a:t>
            </a:r>
            <a:endParaRPr lang="ru-RU" dirty="0"/>
          </a:p>
        </p:txBody>
      </p:sp>
      <p:sp>
        <p:nvSpPr>
          <p:cNvPr id="3" name="Содержимое 2"/>
          <p:cNvSpPr>
            <a:spLocks noGrp="1"/>
          </p:cNvSpPr>
          <p:nvPr>
            <p:ph sz="quarter" idx="1"/>
          </p:nvPr>
        </p:nvSpPr>
        <p:spPr/>
        <p:txBody>
          <a:bodyPr/>
          <a:lstStyle/>
          <a:p>
            <a:r>
              <a:rPr lang="ru-RU" dirty="0" smtClean="0"/>
              <a:t>- главным источником доходов бюджета является национальный доход, создаваемый в сфере материального производства. </a:t>
            </a:r>
          </a:p>
          <a:p>
            <a:r>
              <a:rPr lang="ru-RU" dirty="0" smtClean="0"/>
              <a:t>- процесс расширенного воспроизводства осуществляется не только за счет собственных средств предприятий, но и с привлечением общегосударственного фонда денежных средств в форме бюджетных ассигнований, использования </a:t>
            </a:r>
            <a:r>
              <a:rPr lang="ru-RU" b="1" dirty="0" smtClean="0"/>
              <a:t>банковских кредитов и ресурсов фондового рынка и страховых фондов</a:t>
            </a:r>
            <a:r>
              <a:rPr lang="ru-RU" dirty="0" smtClean="0"/>
              <a:t>.</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Бюджетная система </a:t>
            </a:r>
            <a:endParaRPr lang="ru-RU" dirty="0"/>
          </a:p>
        </p:txBody>
      </p:sp>
      <p:sp>
        <p:nvSpPr>
          <p:cNvPr id="3" name="Содержимое 2"/>
          <p:cNvSpPr>
            <a:spLocks noGrp="1"/>
          </p:cNvSpPr>
          <p:nvPr>
            <p:ph sz="quarter" idx="1"/>
          </p:nvPr>
        </p:nvSpPr>
        <p:spPr/>
        <p:txBody>
          <a:bodyPr>
            <a:normAutofit lnSpcReduction="10000"/>
          </a:bodyPr>
          <a:lstStyle/>
          <a:p>
            <a:r>
              <a:rPr lang="ru-RU" dirty="0"/>
              <a:t>Государственный </a:t>
            </a:r>
            <a:r>
              <a:rPr lang="ru-RU" dirty="0" smtClean="0"/>
              <a:t>бюджет - Форма образования и использования централизованного фонда денежных средств для обеспечения функций государственных органов власти</a:t>
            </a:r>
          </a:p>
          <a:p>
            <a:r>
              <a:rPr lang="ru-RU" dirty="0" smtClean="0"/>
              <a:t>Основной финансовый план страны, утверждаемый в форме закона</a:t>
            </a:r>
          </a:p>
          <a:p>
            <a:pPr marL="0" indent="0" algn="r">
              <a:buNone/>
            </a:pPr>
            <a:r>
              <a:rPr lang="ru-RU" dirty="0" smtClean="0"/>
              <a:t>Государственные и муниципальные финансы</a:t>
            </a:r>
            <a:endParaRPr lang="ru-RU" dirty="0"/>
          </a:p>
          <a:p>
            <a:pPr marL="0" indent="0">
              <a:buNone/>
            </a:pPr>
            <a:r>
              <a:rPr lang="ru-RU" dirty="0" smtClean="0"/>
              <a:t>Бюджеты:</a:t>
            </a:r>
          </a:p>
          <a:p>
            <a:pPr marL="514350" indent="-514350">
              <a:buFont typeface="+mj-lt"/>
              <a:buAutoNum type="arabicPeriod"/>
            </a:pPr>
            <a:r>
              <a:rPr lang="ru-RU" dirty="0" smtClean="0"/>
              <a:t>Федеральный</a:t>
            </a:r>
          </a:p>
          <a:p>
            <a:pPr marL="514350" indent="-514350">
              <a:buFont typeface="+mj-lt"/>
              <a:buAutoNum type="arabicPeriod"/>
            </a:pPr>
            <a:r>
              <a:rPr lang="ru-RU" dirty="0" smtClean="0"/>
              <a:t>Региональный</a:t>
            </a:r>
          </a:p>
          <a:p>
            <a:pPr marL="514350" indent="-514350">
              <a:buFont typeface="+mj-lt"/>
              <a:buAutoNum type="arabicPeriod"/>
            </a:pPr>
            <a:r>
              <a:rPr lang="ru-RU" dirty="0" smtClean="0"/>
              <a:t>Местный </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Внебюджетные фонды</a:t>
            </a:r>
            <a:endParaRPr lang="ru-RU" dirty="0"/>
          </a:p>
        </p:txBody>
      </p:sp>
      <p:sp>
        <p:nvSpPr>
          <p:cNvPr id="3" name="Содержимое 2"/>
          <p:cNvSpPr>
            <a:spLocks noGrp="1"/>
          </p:cNvSpPr>
          <p:nvPr>
            <p:ph sz="quarter" idx="1"/>
          </p:nvPr>
        </p:nvSpPr>
        <p:spPr/>
        <p:txBody>
          <a:bodyPr/>
          <a:lstStyle/>
          <a:p>
            <a:r>
              <a:rPr lang="ru-RU" dirty="0" smtClean="0"/>
              <a:t>Средства федерального правительства и местных органов власти связанные с финансированием расходов не включаемых в бюджет</a:t>
            </a:r>
          </a:p>
          <a:p>
            <a:endParaRPr lang="ru-RU" dirty="0" smtClean="0"/>
          </a:p>
          <a:p>
            <a:r>
              <a:rPr lang="ru-RU" dirty="0" smtClean="0"/>
              <a:t>Строго целевое использование</a:t>
            </a:r>
          </a:p>
          <a:p>
            <a:r>
              <a:rPr lang="ru-RU" dirty="0" smtClean="0"/>
              <a:t>Формируются за счет обязательных отчислений</a:t>
            </a:r>
          </a:p>
          <a:p>
            <a:endParaRPr lang="ru-RU" dirty="0" smtClean="0"/>
          </a:p>
          <a:p>
            <a:r>
              <a:rPr lang="ru-RU" dirty="0" smtClean="0"/>
              <a:t>Социальные внебюджетные фонды</a:t>
            </a:r>
          </a:p>
          <a:p>
            <a:pPr lvl="1"/>
            <a:r>
              <a:rPr lang="ru-RU" dirty="0" smtClean="0"/>
              <a:t>СФР, ФОМС</a:t>
            </a:r>
          </a:p>
          <a:p>
            <a:pPr marL="274320" lvl="1" indent="0">
              <a:buNone/>
            </a:pPr>
            <a:r>
              <a:rPr lang="ru-RU" dirty="0"/>
              <a:t>Социальный фонд России (СФР</a:t>
            </a:r>
            <a:r>
              <a:rPr lang="ru-RU" dirty="0" smtClean="0"/>
              <a:t>) = ПФР+ФСС</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Государственный кредит / долг</a:t>
            </a:r>
            <a:endParaRPr lang="ru-RU" dirty="0"/>
          </a:p>
        </p:txBody>
      </p:sp>
      <p:sp>
        <p:nvSpPr>
          <p:cNvPr id="3" name="Содержимое 2"/>
          <p:cNvSpPr>
            <a:spLocks noGrp="1"/>
          </p:cNvSpPr>
          <p:nvPr>
            <p:ph sz="quarter" idx="1"/>
          </p:nvPr>
        </p:nvSpPr>
        <p:spPr/>
        <p:txBody>
          <a:bodyPr/>
          <a:lstStyle/>
          <a:p>
            <a:r>
              <a:rPr lang="ru-RU" dirty="0" smtClean="0"/>
              <a:t>Государственный кредит позволяет государству мобилизовать временно свободные денежные средства предприятий, организаций, населения для финансирования государственных расходов.</a:t>
            </a:r>
          </a:p>
          <a:p>
            <a:r>
              <a:rPr lang="ru-RU" dirty="0" smtClean="0"/>
              <a:t>Государственный долг – вся сумма выпущенных, но не погашенных государственных займов с начисленными по ним процентами на определенную дату или определенный срок</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Страхование </a:t>
            </a:r>
            <a:endParaRPr lang="ru-RU" dirty="0"/>
          </a:p>
        </p:txBody>
      </p:sp>
      <p:sp>
        <p:nvSpPr>
          <p:cNvPr id="3" name="Содержимое 2"/>
          <p:cNvSpPr>
            <a:spLocks noGrp="1"/>
          </p:cNvSpPr>
          <p:nvPr>
            <p:ph sz="quarter" idx="1"/>
          </p:nvPr>
        </p:nvSpPr>
        <p:spPr/>
        <p:txBody>
          <a:bodyPr>
            <a:normAutofit lnSpcReduction="10000"/>
          </a:bodyPr>
          <a:lstStyle/>
          <a:p>
            <a:pPr marL="0" indent="0" algn="ctr">
              <a:buNone/>
            </a:pPr>
            <a:r>
              <a:rPr lang="ru-RU" dirty="0" smtClean="0">
                <a:solidFill>
                  <a:srgbClr val="303030"/>
                </a:solidFill>
                <a:latin typeface="PT Sans"/>
              </a:rPr>
              <a:t>это </a:t>
            </a:r>
            <a:r>
              <a:rPr lang="ru-RU" dirty="0">
                <a:solidFill>
                  <a:srgbClr val="303030"/>
                </a:solidFill>
                <a:latin typeface="PT Sans"/>
              </a:rPr>
              <a:t>система взаимоотношений между страховщиками и </a:t>
            </a:r>
            <a:r>
              <a:rPr lang="ru-RU" dirty="0" smtClean="0">
                <a:solidFill>
                  <a:srgbClr val="303030"/>
                </a:solidFill>
                <a:latin typeface="PT Sans"/>
              </a:rPr>
              <a:t>страхователями</a:t>
            </a:r>
            <a:r>
              <a:rPr lang="ru-RU" dirty="0">
                <a:solidFill>
                  <a:srgbClr val="303030"/>
                </a:solidFill>
                <a:latin typeface="PT Sans"/>
              </a:rPr>
              <a:t>, которая позволяет снизить </a:t>
            </a:r>
            <a:r>
              <a:rPr lang="ru-RU" dirty="0" smtClean="0">
                <a:solidFill>
                  <a:srgbClr val="303030"/>
                </a:solidFill>
                <a:latin typeface="PT Sans"/>
              </a:rPr>
              <a:t>риски</a:t>
            </a:r>
            <a:r>
              <a:rPr lang="ru-RU" dirty="0">
                <a:solidFill>
                  <a:srgbClr val="303030"/>
                </a:solidFill>
                <a:latin typeface="PT Sans"/>
              </a:rPr>
              <a:t>, застраховав от возможных неблагоприятных событий</a:t>
            </a:r>
            <a:endParaRPr lang="ru-RU" dirty="0" smtClean="0"/>
          </a:p>
          <a:p>
            <a:endParaRPr lang="ru-RU" dirty="0" smtClean="0"/>
          </a:p>
          <a:p>
            <a:r>
              <a:rPr lang="ru-RU" dirty="0" smtClean="0"/>
              <a:t>Денежные перераспределительные отношения при страховании обусловлены наличием вероятности наступления внезапных, непредвиденных и непреодолимых событий, т.е. страховых случаев, влекущих за собой возможность нанесения материального или иного ущерба.</a:t>
            </a:r>
          </a:p>
          <a:p>
            <a:r>
              <a:rPr lang="ru-RU" dirty="0" smtClean="0"/>
              <a:t>Имущества, ответственности, личное, перестрахование, социальное</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Финансы хозяйствующих субъектов </a:t>
            </a:r>
            <a:endParaRPr lang="ru-RU" dirty="0"/>
          </a:p>
        </p:txBody>
      </p:sp>
      <p:sp>
        <p:nvSpPr>
          <p:cNvPr id="3" name="Объект 2"/>
          <p:cNvSpPr>
            <a:spLocks noGrp="1"/>
          </p:cNvSpPr>
          <p:nvPr>
            <p:ph sz="quarter" idx="1"/>
          </p:nvPr>
        </p:nvSpPr>
        <p:spPr/>
        <p:txBody>
          <a:bodyPr/>
          <a:lstStyle/>
          <a:p>
            <a:r>
              <a:rPr lang="ru-RU" dirty="0" smtClean="0"/>
              <a:t>Финансы коммерческих организаций</a:t>
            </a:r>
          </a:p>
          <a:p>
            <a:r>
              <a:rPr lang="ru-RU" dirty="0" smtClean="0"/>
              <a:t>Финансы некоммерческих организаций</a:t>
            </a:r>
          </a:p>
          <a:p>
            <a:r>
              <a:rPr lang="ru-RU" dirty="0" smtClean="0"/>
              <a:t>Финансы государственных и муниципальных учреждений</a:t>
            </a:r>
          </a:p>
          <a:p>
            <a:r>
              <a:rPr lang="ru-RU" dirty="0" smtClean="0"/>
              <a:t>Финансы </a:t>
            </a:r>
            <a:r>
              <a:rPr lang="ru-RU" u="sng" dirty="0" smtClean="0"/>
              <a:t>финансовых посредников</a:t>
            </a:r>
          </a:p>
          <a:p>
            <a:pPr marL="0" indent="0" algn="r">
              <a:buNone/>
            </a:pPr>
            <a:r>
              <a:rPr lang="ru-RU" dirty="0" smtClean="0"/>
              <a:t>Корпоративные финансы – сфера системы финансов, которая обслуживает совокупность финансовых отношений, возникающих в процессе движения финансовых ресурсов в </a:t>
            </a:r>
            <a:r>
              <a:rPr lang="ru-RU" dirty="0" err="1" smtClean="0"/>
              <a:t>частно</a:t>
            </a:r>
            <a:r>
              <a:rPr lang="ru-RU" dirty="0" smtClean="0"/>
              <a:t>-правовой форме, образования и использования доходов организаций в сфере производства, обмена и потребления товаров, распределения финансовых результатов и функционирования финансового рынка</a:t>
            </a:r>
            <a:endParaRPr lang="ru-RU" dirty="0"/>
          </a:p>
        </p:txBody>
      </p:sp>
    </p:spTree>
    <p:extLst>
      <p:ext uri="{BB962C8B-B14F-4D97-AF65-F5344CB8AC3E}">
        <p14:creationId xmlns:p14="http://schemas.microsoft.com/office/powerpoint/2010/main" val="33558280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Финансовые посредники</a:t>
            </a:r>
            <a:endParaRPr lang="ru-RU" dirty="0"/>
          </a:p>
        </p:txBody>
      </p:sp>
      <p:sp>
        <p:nvSpPr>
          <p:cNvPr id="3" name="Объект 2"/>
          <p:cNvSpPr>
            <a:spLocks noGrp="1"/>
          </p:cNvSpPr>
          <p:nvPr>
            <p:ph sz="quarter" idx="1"/>
          </p:nvPr>
        </p:nvSpPr>
        <p:spPr/>
        <p:txBody>
          <a:bodyPr>
            <a:normAutofit fontScale="92500" lnSpcReduction="20000"/>
          </a:bodyPr>
          <a:lstStyle/>
          <a:p>
            <a:r>
              <a:rPr lang="ru-RU" dirty="0" smtClean="0"/>
              <a:t>организация</a:t>
            </a:r>
            <a:r>
              <a:rPr lang="ru-RU" dirty="0"/>
              <a:t>, определённый финансовый институт, основной функцией которого является аккумулирование свободных денежных средств разных экономических субъектов и предоставление их от своего имени на определённых условиях другим субъектам, нуждающимся в этих </a:t>
            </a:r>
            <a:r>
              <a:rPr lang="ru-RU" dirty="0" smtClean="0"/>
              <a:t>средствах.</a:t>
            </a:r>
          </a:p>
          <a:p>
            <a:endParaRPr lang="ru-RU" dirty="0"/>
          </a:p>
          <a:p>
            <a:r>
              <a:rPr lang="ru-RU" dirty="0" smtClean="0"/>
              <a:t>Финансовые </a:t>
            </a:r>
            <a:r>
              <a:rPr lang="ru-RU" dirty="0"/>
              <a:t>посредники обеспечивают рыночное соответствие интересов между продавцами и покупателями или кредиторами и заемщиками финансовых ресурсов и финансовых инструментов. Наличие финансовых посредников облегчает возможность получения недостающих денежных средств для нуждающихся в них и расширяет возможности размещения временно свободных денежных средств для лиц, обладающих избытком денежных средств.</a:t>
            </a:r>
          </a:p>
        </p:txBody>
      </p:sp>
    </p:spTree>
    <p:extLst>
      <p:ext uri="{BB962C8B-B14F-4D97-AF65-F5344CB8AC3E}">
        <p14:creationId xmlns:p14="http://schemas.microsoft.com/office/powerpoint/2010/main" val="3711878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Финансовые </a:t>
            </a:r>
            <a:r>
              <a:rPr lang="ru-RU" dirty="0" smtClean="0"/>
              <a:t>посредники (типы)</a:t>
            </a:r>
            <a:endParaRPr lang="ru-RU" dirty="0"/>
          </a:p>
        </p:txBody>
      </p:sp>
      <p:sp>
        <p:nvSpPr>
          <p:cNvPr id="3" name="Объект 2"/>
          <p:cNvSpPr>
            <a:spLocks noGrp="1"/>
          </p:cNvSpPr>
          <p:nvPr>
            <p:ph sz="quarter" idx="1"/>
          </p:nvPr>
        </p:nvSpPr>
        <p:spPr/>
        <p:txBody>
          <a:bodyPr>
            <a:normAutofit fontScale="77500" lnSpcReduction="20000"/>
          </a:bodyPr>
          <a:lstStyle/>
          <a:p>
            <a:r>
              <a:rPr lang="ru-RU" dirty="0" smtClean="0"/>
              <a:t>Финансовые </a:t>
            </a:r>
            <a:r>
              <a:rPr lang="ru-RU" dirty="0"/>
              <a:t>учреждения депозитно-кредитного типа (коммерческие банки, ссудо-сберегательные ассоциации, взаимные сберегательные банки, почтово-сберегательные учреждения, небанковские кредитные организации, </a:t>
            </a:r>
            <a:r>
              <a:rPr lang="ru-RU" dirty="0" err="1"/>
              <a:t>микрофинансовые</a:t>
            </a:r>
            <a:r>
              <a:rPr lang="ru-RU" dirty="0"/>
              <a:t> организации, строительные общества, кредитные союзы и </a:t>
            </a:r>
            <a:r>
              <a:rPr lang="ru-RU" dirty="0" smtClean="0"/>
              <a:t>кооперативы).</a:t>
            </a:r>
            <a:endParaRPr lang="ru-RU" dirty="0"/>
          </a:p>
          <a:p>
            <a:r>
              <a:rPr lang="ru-RU" dirty="0"/>
              <a:t>Договорные </a:t>
            </a:r>
            <a:r>
              <a:rPr lang="ru-RU" dirty="0" smtClean="0"/>
              <a:t>(контрактные) сберегательные учреждения (</a:t>
            </a:r>
            <a:r>
              <a:rPr lang="ru-RU" dirty="0"/>
              <a:t>страховые компании и пенсионные </a:t>
            </a:r>
            <a:r>
              <a:rPr lang="ru-RU" dirty="0" smtClean="0"/>
              <a:t>фонды).</a:t>
            </a:r>
            <a:endParaRPr lang="ru-RU" dirty="0"/>
          </a:p>
          <a:p>
            <a:r>
              <a:rPr lang="ru-RU" dirty="0"/>
              <a:t>Инвестиционные </a:t>
            </a:r>
            <a:r>
              <a:rPr lang="ru-RU" dirty="0" smtClean="0"/>
              <a:t>фонды (</a:t>
            </a:r>
            <a:r>
              <a:rPr lang="ru-RU" dirty="0"/>
              <a:t>финансовые компании, паевые инвестиционные фонды, хеджевые фонды, общие фонды банковского управления (ОФБУ), ипотечные банки и кредитные </a:t>
            </a:r>
            <a:r>
              <a:rPr lang="ru-RU" dirty="0" smtClean="0"/>
              <a:t>брокеры).</a:t>
            </a:r>
            <a:endParaRPr lang="ru-RU" dirty="0"/>
          </a:p>
          <a:p>
            <a:r>
              <a:rPr lang="ru-RU" dirty="0"/>
              <a:t>Иные финансовые </a:t>
            </a:r>
            <a:r>
              <a:rPr lang="ru-RU" dirty="0" smtClean="0"/>
              <a:t>организации (</a:t>
            </a:r>
            <a:r>
              <a:rPr lang="ru-RU" dirty="0"/>
              <a:t>профессиональные участники рынка ценных бумаг (брокеры, дилеры, депозитарии, доверительные управляющие и пр.), </a:t>
            </a:r>
            <a:r>
              <a:rPr lang="ru-RU" dirty="0" err="1"/>
              <a:t>факторинговые</a:t>
            </a:r>
            <a:r>
              <a:rPr lang="ru-RU" dirty="0"/>
              <a:t> и </a:t>
            </a:r>
            <a:r>
              <a:rPr lang="ru-RU" dirty="0" err="1"/>
              <a:t>форфейтинговые</a:t>
            </a:r>
            <a:r>
              <a:rPr lang="ru-RU" dirty="0"/>
              <a:t> компании, лизинговые компании, </a:t>
            </a:r>
            <a:r>
              <a:rPr lang="ru-RU" dirty="0" smtClean="0"/>
              <a:t>фондов</a:t>
            </a:r>
            <a:r>
              <a:rPr lang="ru-RU" dirty="0"/>
              <a:t>ые и валютные биржи).</a:t>
            </a:r>
          </a:p>
          <a:p>
            <a:endParaRPr lang="ru-RU" dirty="0" smtClean="0"/>
          </a:p>
          <a:p>
            <a:pPr marL="0" indent="0">
              <a:buNone/>
            </a:pPr>
            <a:r>
              <a:rPr lang="ru-RU" i="1" dirty="0"/>
              <a:t>Преобладание на национальных финансовых рынках того или иного типа финансовых посредников определяет специфику проводимых на них операций. </a:t>
            </a:r>
            <a:endParaRPr lang="ru-RU" i="1" dirty="0"/>
          </a:p>
        </p:txBody>
      </p:sp>
    </p:spTree>
    <p:extLst>
      <p:ext uri="{BB962C8B-B14F-4D97-AF65-F5344CB8AC3E}">
        <p14:creationId xmlns:p14="http://schemas.microsoft.com/office/powerpoint/2010/main" val="2406897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финансовых систем</a:t>
            </a:r>
            <a:endParaRPr lang="ru-RU" dirty="0"/>
          </a:p>
        </p:txBody>
      </p:sp>
      <p:sp>
        <p:nvSpPr>
          <p:cNvPr id="3" name="Содержимое 2"/>
          <p:cNvSpPr>
            <a:spLocks noGrp="1"/>
          </p:cNvSpPr>
          <p:nvPr>
            <p:ph sz="quarter" idx="1"/>
          </p:nvPr>
        </p:nvSpPr>
        <p:spPr/>
        <p:txBody>
          <a:bodyPr/>
          <a:lstStyle/>
          <a:p>
            <a:pPr indent="252095" algn="just">
              <a:spcAft>
                <a:spcPts val="0"/>
              </a:spcAft>
            </a:pPr>
            <a:r>
              <a:rPr lang="ru-RU" sz="2800" b="1" u="sng" dirty="0" smtClean="0">
                <a:latin typeface="Times New Roman" panose="02020603050405020304" pitchFamily="18" charset="0"/>
                <a:ea typeface="Times New Roman" panose="02020603050405020304" pitchFamily="18" charset="0"/>
              </a:rPr>
              <a:t>Банковский тип</a:t>
            </a:r>
            <a:r>
              <a:rPr lang="ru-RU" sz="2800" b="1" dirty="0" smtClean="0">
                <a:latin typeface="Times New Roman" panose="02020603050405020304" pitchFamily="18" charset="0"/>
                <a:ea typeface="Times New Roman" panose="02020603050405020304" pitchFamily="18" charset="0"/>
              </a:rPr>
              <a:t> </a:t>
            </a:r>
            <a:r>
              <a:rPr lang="ru-RU" sz="2800" dirty="0" smtClean="0">
                <a:latin typeface="Times New Roman" panose="02020603050405020304" pitchFamily="18" charset="0"/>
                <a:ea typeface="Times New Roman" panose="02020603050405020304" pitchFamily="18" charset="0"/>
              </a:rPr>
              <a:t>– в процессе перераспределения национального дохода ведущую роль играют коммерческие банки и другие ссудосберегательные учреждения (Германия, Франция, Япония).</a:t>
            </a:r>
          </a:p>
          <a:p>
            <a:pPr indent="252095" algn="just">
              <a:spcAft>
                <a:spcPts val="0"/>
              </a:spcAft>
            </a:pPr>
            <a:r>
              <a:rPr lang="ru-RU" sz="2800" b="1" u="sng" dirty="0" smtClean="0">
                <a:latin typeface="Times New Roman" panose="02020603050405020304" pitchFamily="18" charset="0"/>
                <a:ea typeface="Times New Roman" panose="02020603050405020304" pitchFamily="18" charset="0"/>
              </a:rPr>
              <a:t>Рыночный тип</a:t>
            </a:r>
            <a:r>
              <a:rPr lang="ru-RU" sz="2800" b="1" dirty="0" smtClean="0">
                <a:latin typeface="Times New Roman" panose="02020603050405020304" pitchFamily="18" charset="0"/>
                <a:ea typeface="Times New Roman" panose="02020603050405020304" pitchFamily="18" charset="0"/>
              </a:rPr>
              <a:t> </a:t>
            </a:r>
            <a:r>
              <a:rPr lang="ru-RU" sz="2800" dirty="0" smtClean="0">
                <a:latin typeface="Times New Roman" panose="02020603050405020304" pitchFamily="18" charset="0"/>
                <a:ea typeface="Times New Roman" panose="02020603050405020304" pitchFamily="18" charset="0"/>
              </a:rPr>
              <a:t>– в процессе перераспределения национального дохода ведущую роль играют предприятия, способные к эмиссии, т.е. фирмы, концерны, корпорации, в ценные бумаги которых вкладывает свободные финансовые ресурсы значительная часть физических и юридических лиц (США, Великобритания, Канада и многие др. страны).</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Фондовый // финансовый рынок</a:t>
            </a:r>
            <a:endParaRPr lang="ru-RU" dirty="0"/>
          </a:p>
        </p:txBody>
      </p:sp>
      <p:sp>
        <p:nvSpPr>
          <p:cNvPr id="3" name="Содержимое 2"/>
          <p:cNvSpPr>
            <a:spLocks noGrp="1"/>
          </p:cNvSpPr>
          <p:nvPr>
            <p:ph sz="quarter" idx="1"/>
          </p:nvPr>
        </p:nvSpPr>
        <p:spPr/>
        <p:txBody>
          <a:bodyPr/>
          <a:lstStyle/>
          <a:p>
            <a:r>
              <a:rPr lang="ru-RU" dirty="0" smtClean="0"/>
              <a:t>Особый вид финансовых отношений, возникающих в результате купли-продажи специфических финансовых активов</a:t>
            </a:r>
          </a:p>
          <a:p>
            <a:endParaRPr lang="ru-RU" dirty="0" smtClean="0"/>
          </a:p>
          <a:p>
            <a:r>
              <a:rPr lang="ru-RU" dirty="0" smtClean="0"/>
              <a:t>Задача – обеспечение перелива капитала в отрасли с высоким уровнем дохода</a:t>
            </a: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Кредитная система</a:t>
            </a:r>
            <a:endParaRPr lang="ru-RU" dirty="0"/>
          </a:p>
        </p:txBody>
      </p:sp>
      <p:sp>
        <p:nvSpPr>
          <p:cNvPr id="3" name="Содержимое 2"/>
          <p:cNvSpPr>
            <a:spLocks noGrp="1"/>
          </p:cNvSpPr>
          <p:nvPr>
            <p:ph sz="quarter" idx="1"/>
          </p:nvPr>
        </p:nvSpPr>
        <p:spPr/>
        <p:txBody>
          <a:bodyPr/>
          <a:lstStyle/>
          <a:p>
            <a:pPr indent="252095" algn="just">
              <a:spcAft>
                <a:spcPts val="0"/>
              </a:spcAft>
            </a:pPr>
            <a:r>
              <a:rPr lang="ru-RU" sz="2800" dirty="0" smtClean="0">
                <a:latin typeface="Times New Roman" panose="02020603050405020304" pitchFamily="18" charset="0"/>
                <a:ea typeface="Times New Roman" panose="02020603050405020304" pitchFamily="18" charset="0"/>
              </a:rPr>
              <a:t>Совокупность кредитных отношений, форм, методов </a:t>
            </a:r>
            <a:r>
              <a:rPr lang="ru-RU" sz="2800" dirty="0" smtClean="0">
                <a:latin typeface="Times New Roman" panose="02020603050405020304" pitchFamily="18" charset="0"/>
                <a:ea typeface="Times New Roman" panose="02020603050405020304" pitchFamily="18" charset="0"/>
              </a:rPr>
              <a:t>кредитования (функциональный подход)</a:t>
            </a:r>
            <a:endParaRPr lang="ru-RU" sz="2800" dirty="0" smtClean="0">
              <a:latin typeface="Times New Roman" panose="02020603050405020304" pitchFamily="18" charset="0"/>
              <a:ea typeface="Times New Roman" panose="02020603050405020304" pitchFamily="18" charset="0"/>
            </a:endParaRPr>
          </a:p>
          <a:p>
            <a:pPr indent="252095" algn="just">
              <a:spcAft>
                <a:spcPts val="0"/>
              </a:spcAft>
            </a:pPr>
            <a:endParaRPr lang="ru-RU" sz="2800" dirty="0" smtClean="0">
              <a:latin typeface="Times New Roman" panose="02020603050405020304" pitchFamily="18" charset="0"/>
              <a:ea typeface="Times New Roman" panose="02020603050405020304" pitchFamily="18" charset="0"/>
            </a:endParaRPr>
          </a:p>
          <a:p>
            <a:pPr indent="252095" algn="just">
              <a:spcAft>
                <a:spcPts val="0"/>
              </a:spcAft>
            </a:pPr>
            <a:r>
              <a:rPr lang="ru-RU" sz="2800" dirty="0" smtClean="0">
                <a:latin typeface="Times New Roman" panose="02020603050405020304" pitchFamily="18" charset="0"/>
                <a:ea typeface="Times New Roman" panose="02020603050405020304" pitchFamily="18" charset="0"/>
              </a:rPr>
              <a:t>Совокупность кредитно-финансовых учреждений, аккумулирующих свободные денежные средства и предоставляющие их в </a:t>
            </a:r>
            <a:r>
              <a:rPr lang="ru-RU" sz="2800" dirty="0" smtClean="0">
                <a:latin typeface="Times New Roman" panose="02020603050405020304" pitchFamily="18" charset="0"/>
                <a:ea typeface="Times New Roman" panose="02020603050405020304" pitchFamily="18" charset="0"/>
              </a:rPr>
              <a:t>ссуду (институциональный подход)</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Банковская система</a:t>
            </a:r>
            <a:endParaRPr lang="ru-RU" dirty="0"/>
          </a:p>
        </p:txBody>
      </p:sp>
      <p:sp>
        <p:nvSpPr>
          <p:cNvPr id="3" name="Содержимое 2"/>
          <p:cNvSpPr>
            <a:spLocks noGrp="1"/>
          </p:cNvSpPr>
          <p:nvPr>
            <p:ph sz="quarter" idx="1"/>
          </p:nvPr>
        </p:nvSpPr>
        <p:spPr/>
        <p:txBody>
          <a:bodyPr>
            <a:normAutofit lnSpcReduction="10000"/>
          </a:bodyPr>
          <a:lstStyle/>
          <a:p>
            <a:pPr indent="252095" algn="just">
              <a:spcAft>
                <a:spcPts val="0"/>
              </a:spcAft>
            </a:pPr>
            <a:r>
              <a:rPr lang="ru-RU" sz="2800" dirty="0" smtClean="0">
                <a:latin typeface="Times New Roman" panose="02020603050405020304" pitchFamily="18" charset="0"/>
                <a:ea typeface="Times New Roman" panose="02020603050405020304" pitchFamily="18" charset="0"/>
              </a:rPr>
              <a:t>1 уровень – Центральный банк России; </a:t>
            </a:r>
          </a:p>
          <a:p>
            <a:pPr indent="252095">
              <a:spcAft>
                <a:spcPts val="0"/>
              </a:spcAft>
            </a:pPr>
            <a:r>
              <a:rPr lang="ru-RU" sz="2800" dirty="0" smtClean="0">
                <a:latin typeface="Times New Roman" panose="02020603050405020304" pitchFamily="18" charset="0"/>
                <a:ea typeface="Times New Roman" panose="02020603050405020304" pitchFamily="18" charset="0"/>
              </a:rPr>
              <a:t>2 уровень – коммерческие банки и другие финансово-кредитные учреждения, осуществляющие отдельные банковские операции.</a:t>
            </a:r>
          </a:p>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Банк – это организация, созданная для привлечения денежных средств и размещения их от своего имени на условиях возвратности, платности и срочности. </a:t>
            </a:r>
          </a:p>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Основное назначение банка – посредничество в перемещении денежных средств от кредитора к заемщикам и от продавца к покупателям. </a:t>
            </a:r>
          </a:p>
          <a:p>
            <a:pPr indent="252095">
              <a:spcAft>
                <a:spcPts val="0"/>
              </a:spcAft>
              <a:buNone/>
            </a:pPr>
            <a:r>
              <a:rPr lang="ru-RU" sz="2800" dirty="0" smtClean="0">
                <a:latin typeface="Times New Roman" panose="02020603050405020304" pitchFamily="18" charset="0"/>
                <a:ea typeface="Times New Roman" panose="02020603050405020304" pitchFamily="18"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Личные финансы</a:t>
            </a:r>
            <a:endParaRPr lang="ru-RU" dirty="0"/>
          </a:p>
        </p:txBody>
      </p:sp>
      <p:sp>
        <p:nvSpPr>
          <p:cNvPr id="3" name="Объект 2"/>
          <p:cNvSpPr>
            <a:spLocks noGrp="1"/>
          </p:cNvSpPr>
          <p:nvPr>
            <p:ph sz="quarter" idx="1"/>
          </p:nvPr>
        </p:nvSpPr>
        <p:spPr/>
        <p:txBody>
          <a:bodyPr/>
          <a:lstStyle/>
          <a:p>
            <a:r>
              <a:rPr lang="ru-RU" dirty="0" smtClean="0"/>
              <a:t>Финансы граждан, населения, домохозяйств</a:t>
            </a:r>
          </a:p>
          <a:p>
            <a:endParaRPr lang="ru-RU" dirty="0"/>
          </a:p>
          <a:p>
            <a:r>
              <a:rPr lang="ru-RU" dirty="0" smtClean="0"/>
              <a:t>Сфера системы финансов, которая обслуживает совокупность финансовых отношений, возникающих в процессе движения финансовых ресурсов в </a:t>
            </a:r>
            <a:r>
              <a:rPr lang="ru-RU" dirty="0" err="1" smtClean="0"/>
              <a:t>частно</a:t>
            </a:r>
            <a:r>
              <a:rPr lang="ru-RU" dirty="0" smtClean="0"/>
              <a:t>-правовой форме, образования и использования доходов домашних хозяйств, в том числе функционирующих на коммерческой основе</a:t>
            </a:r>
          </a:p>
          <a:p>
            <a:endParaRPr lang="ru-RU" dirty="0"/>
          </a:p>
        </p:txBody>
      </p:sp>
    </p:spTree>
    <p:extLst>
      <p:ext uri="{BB962C8B-B14F-4D97-AF65-F5344CB8AC3E}">
        <p14:creationId xmlns:p14="http://schemas.microsoft.com/office/powerpoint/2010/main" val="129500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Международные финансы</a:t>
            </a:r>
            <a:endParaRPr lang="ru-RU" dirty="0"/>
          </a:p>
        </p:txBody>
      </p:sp>
      <p:sp>
        <p:nvSpPr>
          <p:cNvPr id="3" name="Объект 2"/>
          <p:cNvSpPr>
            <a:spLocks noGrp="1"/>
          </p:cNvSpPr>
          <p:nvPr>
            <p:ph sz="quarter" idx="1"/>
          </p:nvPr>
        </p:nvSpPr>
        <p:spPr/>
        <p:txBody>
          <a:bodyPr/>
          <a:lstStyle/>
          <a:p>
            <a:r>
              <a:rPr lang="ru-RU" dirty="0" smtClean="0"/>
              <a:t>Совокупность финансовых отношений между резидентами и нерезидентами, т.е. между физическими лицами, предприятиями финансового и нефинансового секторов национальных экономик (юридическими лицами), государственными и международными организациями и их структурными единицами</a:t>
            </a:r>
            <a:endParaRPr lang="ru-RU" dirty="0"/>
          </a:p>
        </p:txBody>
      </p:sp>
    </p:spTree>
    <p:extLst>
      <p:ext uri="{BB962C8B-B14F-4D97-AF65-F5344CB8AC3E}">
        <p14:creationId xmlns:p14="http://schemas.microsoft.com/office/powerpoint/2010/main" val="28020182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Институциональная структура финансовой системы</a:t>
            </a:r>
            <a:endParaRPr lang="ru-RU" dirty="0"/>
          </a:p>
        </p:txBody>
      </p:sp>
      <p:pic>
        <p:nvPicPr>
          <p:cNvPr id="4" name="Объект 3"/>
          <p:cNvPicPr>
            <a:picLocks noGrp="1" noChangeAspect="1"/>
          </p:cNvPicPr>
          <p:nvPr>
            <p:ph sz="quarter" idx="1"/>
          </p:nvPr>
        </p:nvPicPr>
        <p:blipFill>
          <a:blip r:embed="rId2"/>
          <a:stretch>
            <a:fillRect/>
          </a:stretch>
        </p:blipFill>
        <p:spPr>
          <a:xfrm>
            <a:off x="2279353" y="987552"/>
            <a:ext cx="7625165" cy="5477669"/>
          </a:xfrm>
          <a:prstGeom prst="rect">
            <a:avLst/>
          </a:prstGeom>
        </p:spPr>
      </p:pic>
    </p:spTree>
    <p:extLst>
      <p:ext uri="{BB962C8B-B14F-4D97-AF65-F5344CB8AC3E}">
        <p14:creationId xmlns:p14="http://schemas.microsoft.com/office/powerpoint/2010/main" val="23400364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2336" y="311728"/>
            <a:ext cx="11379200" cy="758952"/>
          </a:xfrm>
        </p:spPr>
        <p:txBody>
          <a:bodyPr>
            <a:normAutofit fontScale="90000"/>
          </a:bodyPr>
          <a:lstStyle/>
          <a:p>
            <a:r>
              <a:rPr lang="ru-RU" dirty="0" smtClean="0"/>
              <a:t>Субъекты финансовой системы </a:t>
            </a:r>
            <a:br>
              <a:rPr lang="ru-RU" dirty="0" smtClean="0"/>
            </a:br>
            <a:r>
              <a:rPr lang="ru-RU" dirty="0" smtClean="0"/>
              <a:t>(учреждения и финансовые институты)</a:t>
            </a:r>
            <a:endParaRPr lang="ru-RU" dirty="0"/>
          </a:p>
        </p:txBody>
      </p:sp>
      <p:sp>
        <p:nvSpPr>
          <p:cNvPr id="3" name="Объект 2"/>
          <p:cNvSpPr>
            <a:spLocks noGrp="1"/>
          </p:cNvSpPr>
          <p:nvPr>
            <p:ph sz="quarter" idx="1"/>
          </p:nvPr>
        </p:nvSpPr>
        <p:spPr/>
        <p:txBody>
          <a:bodyPr>
            <a:normAutofit lnSpcReduction="10000"/>
          </a:bodyPr>
          <a:lstStyle/>
          <a:p>
            <a:r>
              <a:rPr lang="ru-RU" dirty="0" smtClean="0"/>
              <a:t>Министерство финансов РФ (Антон </a:t>
            </a:r>
            <a:r>
              <a:rPr lang="ru-RU" dirty="0" err="1" smtClean="0"/>
              <a:t>Силуанов</a:t>
            </a:r>
            <a:r>
              <a:rPr lang="ru-RU" dirty="0" smtClean="0"/>
              <a:t>)</a:t>
            </a:r>
          </a:p>
          <a:p>
            <a:r>
              <a:rPr lang="ru-RU" dirty="0" smtClean="0"/>
              <a:t>Министерство экономического развития РФ (Максим Решетников)</a:t>
            </a:r>
          </a:p>
          <a:p>
            <a:r>
              <a:rPr lang="ru-RU" dirty="0" smtClean="0"/>
              <a:t>Банк России  (Эльвира </a:t>
            </a:r>
            <a:r>
              <a:rPr lang="ru-RU" dirty="0" err="1" smtClean="0"/>
              <a:t>Набиуллина</a:t>
            </a:r>
            <a:r>
              <a:rPr lang="ru-RU" dirty="0" smtClean="0"/>
              <a:t>)</a:t>
            </a:r>
          </a:p>
          <a:p>
            <a:r>
              <a:rPr lang="ru-RU" dirty="0" smtClean="0"/>
              <a:t>Счетная палата РФ (Алексей Кудрин)</a:t>
            </a:r>
          </a:p>
          <a:p>
            <a:r>
              <a:rPr lang="ru-RU" dirty="0" smtClean="0"/>
              <a:t>Федеральное собрание (Валентина Матвиенко и Вячеслав Володин)</a:t>
            </a:r>
          </a:p>
          <a:p>
            <a:r>
              <a:rPr lang="ru-RU" dirty="0" smtClean="0"/>
              <a:t>Правительство РФ (Михаил </a:t>
            </a:r>
            <a:r>
              <a:rPr lang="ru-RU" dirty="0" err="1" smtClean="0"/>
              <a:t>Мишустин</a:t>
            </a:r>
            <a:r>
              <a:rPr lang="ru-RU" dirty="0" smtClean="0"/>
              <a:t>)</a:t>
            </a:r>
          </a:p>
          <a:p>
            <a:r>
              <a:rPr lang="ru-RU" dirty="0" smtClean="0"/>
              <a:t>Федеральная налоговая служба (Даниил Егоров)</a:t>
            </a:r>
          </a:p>
          <a:p>
            <a:r>
              <a:rPr lang="ru-RU" dirty="0" smtClean="0"/>
              <a:t>Федеральное казначейство (Роман </a:t>
            </a:r>
            <a:r>
              <a:rPr lang="ru-RU" dirty="0" err="1" smtClean="0"/>
              <a:t>Артюхин</a:t>
            </a:r>
            <a:r>
              <a:rPr lang="ru-RU" dirty="0" smtClean="0"/>
              <a:t>)</a:t>
            </a:r>
          </a:p>
          <a:p>
            <a:r>
              <a:rPr lang="ru-RU" dirty="0" smtClean="0"/>
              <a:t>Московская биржа (Юрий Денисов)</a:t>
            </a:r>
          </a:p>
          <a:p>
            <a:endParaRPr lang="ru-RU" dirty="0" smtClean="0"/>
          </a:p>
          <a:p>
            <a:pPr marL="0" indent="0">
              <a:buNone/>
            </a:pPr>
            <a:endParaRPr lang="ru-RU" dirty="0"/>
          </a:p>
        </p:txBody>
      </p:sp>
    </p:spTree>
    <p:extLst>
      <p:ext uri="{BB962C8B-B14F-4D97-AF65-F5344CB8AC3E}">
        <p14:creationId xmlns:p14="http://schemas.microsoft.com/office/powerpoint/2010/main" val="1458423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Органы управления финансами</a:t>
            </a:r>
            <a:endParaRPr lang="ru-RU" dirty="0"/>
          </a:p>
        </p:txBody>
      </p:sp>
      <p:sp>
        <p:nvSpPr>
          <p:cNvPr id="3" name="Содержимое 2"/>
          <p:cNvSpPr>
            <a:spLocks noGrp="1"/>
          </p:cNvSpPr>
          <p:nvPr>
            <p:ph sz="quarter" idx="1"/>
          </p:nvPr>
        </p:nvSpPr>
        <p:spPr/>
        <p:txBody>
          <a:bodyPr/>
          <a:lstStyle/>
          <a:p>
            <a:r>
              <a:rPr lang="ru-RU" sz="2800" dirty="0" smtClean="0">
                <a:latin typeface="Times New Roman" panose="02020603050405020304" pitchFamily="18" charset="0"/>
                <a:ea typeface="Times New Roman" panose="02020603050405020304" pitchFamily="18" charset="0"/>
              </a:rPr>
              <a:t>Управление финансами в Российской Федерации осуществляется на законодательном и исполнительном уровнях</a:t>
            </a:r>
          </a:p>
          <a:p>
            <a:pPr>
              <a:buNone/>
            </a:pPr>
            <a:r>
              <a:rPr lang="ru-RU" sz="2800" dirty="0" smtClean="0">
                <a:latin typeface="Times New Roman" panose="02020603050405020304" pitchFamily="18" charset="0"/>
                <a:ea typeface="Times New Roman" panose="02020603050405020304" pitchFamily="18" charset="0"/>
              </a:rPr>
              <a:t>На законодательном уровне органом управления финансами является Федеральное Собрание, состоящее из двух палат – Государственной Думы  и Совета Федерации</a:t>
            </a:r>
          </a:p>
          <a:p>
            <a:pPr>
              <a:buNone/>
            </a:pPr>
            <a:r>
              <a:rPr lang="ru-RU" sz="2800" dirty="0" smtClean="0">
                <a:latin typeface="Times New Roman" panose="02020603050405020304" pitchFamily="18" charset="0"/>
                <a:ea typeface="Times New Roman" panose="02020603050405020304" pitchFamily="18" charset="0"/>
              </a:rPr>
              <a:t>Важнейшим органом, осуществляющим управление финансами РФ на исполнительном уровне, выступает Министерство финансов РФ и его органы на </a:t>
            </a:r>
            <a:r>
              <a:rPr lang="ru-RU" sz="2800" dirty="0" smtClean="0">
                <a:latin typeface="Times New Roman" panose="02020603050405020304" pitchFamily="18" charset="0"/>
                <a:ea typeface="Times New Roman" panose="02020603050405020304" pitchFamily="18" charset="0"/>
              </a:rPr>
              <a:t>местах, а также Банк России.</a:t>
            </a:r>
            <a:endParaRPr lang="ru-RU" sz="2800" dirty="0" smtClean="0">
              <a:latin typeface="Times New Roman" panose="02020603050405020304" pitchFamily="18" charset="0"/>
              <a:ea typeface="Times New Roman" panose="02020603050405020304" pitchFamily="18" charset="0"/>
            </a:endParaRPr>
          </a:p>
          <a:p>
            <a:pPr>
              <a:buNone/>
            </a:pPr>
            <a:endParaRPr lang="ru-RU"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0884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09263" y="290945"/>
            <a:ext cx="11379200" cy="758952"/>
          </a:xfrm>
        </p:spPr>
        <p:txBody>
          <a:bodyPr>
            <a:noAutofit/>
          </a:bodyPr>
          <a:lstStyle/>
          <a:p>
            <a:r>
              <a:rPr lang="ru-RU" sz="4800" dirty="0" smtClean="0"/>
              <a:t>УПРАВЛЕНИЕ </a:t>
            </a:r>
            <a:endParaRPr lang="ru-RU" sz="4800" dirty="0"/>
          </a:p>
        </p:txBody>
      </p:sp>
      <p:sp>
        <p:nvSpPr>
          <p:cNvPr id="4" name="Содержимое 3"/>
          <p:cNvSpPr>
            <a:spLocks noGrp="1"/>
          </p:cNvSpPr>
          <p:nvPr>
            <p:ph sz="quarter" idx="1"/>
          </p:nvPr>
        </p:nvSpPr>
        <p:spPr/>
        <p:txBody>
          <a:bodyPr/>
          <a:lstStyle/>
          <a:p>
            <a:r>
              <a:rPr lang="ru-RU" dirty="0" smtClean="0"/>
              <a:t>это деятельность субъекта по изменению объекта для достижения некоторой цели</a:t>
            </a:r>
          </a:p>
          <a:p>
            <a:r>
              <a:rPr lang="ru-RU" dirty="0" smtClean="0"/>
              <a:t>это целенаправленный и постоянный процесс воздействия субъекта управления на объект управления</a:t>
            </a:r>
          </a:p>
          <a:p>
            <a:r>
              <a:rPr lang="ru-RU" dirty="0" smtClean="0"/>
              <a:t>это процесс планирования, организации, мотивации и контроля, необходимый для того, чтобы сформулировать и достичь целей организации</a:t>
            </a:r>
          </a:p>
          <a:p>
            <a:r>
              <a:rPr lang="ru-RU" i="1" dirty="0" smtClean="0"/>
              <a:t>элементы: </a:t>
            </a:r>
            <a:r>
              <a:rPr lang="ru-RU" dirty="0" smtClean="0"/>
              <a:t>прогнозирование, планирование</a:t>
            </a:r>
            <a:r>
              <a:rPr lang="ru-RU" smtClean="0"/>
              <a:t>, регулирование </a:t>
            </a:r>
            <a:r>
              <a:rPr lang="ru-RU" dirty="0" smtClean="0"/>
              <a:t>и контроль</a:t>
            </a:r>
            <a:endParaRPr lang="ru-RU" dirty="0"/>
          </a:p>
        </p:txBody>
      </p:sp>
    </p:spTree>
    <p:extLst>
      <p:ext uri="{BB962C8B-B14F-4D97-AF65-F5344CB8AC3E}">
        <p14:creationId xmlns:p14="http://schemas.microsoft.com/office/powerpoint/2010/main" val="35035798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400" dirty="0" smtClean="0"/>
              <a:t>ПРОЦЕСС     УПРАВЛЕНИЯ</a:t>
            </a:r>
            <a:endParaRPr lang="ru-RU" sz="4400" dirty="0"/>
          </a:p>
        </p:txBody>
      </p:sp>
      <p:graphicFrame>
        <p:nvGraphicFramePr>
          <p:cNvPr id="4" name="Содержимое 3"/>
          <p:cNvGraphicFramePr>
            <a:graphicFrameLocks noGrp="1"/>
          </p:cNvGraphicFramePr>
          <p:nvPr>
            <p:ph sz="quarter" idx="1"/>
          </p:nvPr>
        </p:nvGraphicFramePr>
        <p:xfrm>
          <a:off x="401638" y="1527175"/>
          <a:ext cx="11339512"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09040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400" dirty="0" smtClean="0"/>
              <a:t>ПРОЦЕСС     УПРАВЛЕНИЯ</a:t>
            </a:r>
            <a:endParaRPr lang="ru-RU" sz="4400" dirty="0"/>
          </a:p>
        </p:txBody>
      </p:sp>
      <p:graphicFrame>
        <p:nvGraphicFramePr>
          <p:cNvPr id="4" name="Содержимое 3"/>
          <p:cNvGraphicFramePr>
            <a:graphicFrameLocks noGrp="1"/>
          </p:cNvGraphicFramePr>
          <p:nvPr>
            <p:ph sz="quarter" idx="1"/>
          </p:nvPr>
        </p:nvGraphicFramePr>
        <p:xfrm>
          <a:off x="401638" y="1527175"/>
          <a:ext cx="11339512"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66359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dirty="0" smtClean="0"/>
              <a:t>МЕХАНИЗМ</a:t>
            </a:r>
            <a:endParaRPr lang="ru-RU" sz="4800" dirty="0"/>
          </a:p>
        </p:txBody>
      </p:sp>
      <p:sp>
        <p:nvSpPr>
          <p:cNvPr id="3" name="Содержимое 2"/>
          <p:cNvSpPr>
            <a:spLocks noGrp="1"/>
          </p:cNvSpPr>
          <p:nvPr>
            <p:ph sz="quarter" idx="1"/>
          </p:nvPr>
        </p:nvSpPr>
        <p:spPr/>
        <p:txBody>
          <a:bodyPr/>
          <a:lstStyle/>
          <a:p>
            <a:r>
              <a:rPr lang="ru-RU" dirty="0" smtClean="0"/>
              <a:t>Способ передачи управляющего воздействия от субъекта к объекту</a:t>
            </a:r>
            <a:endParaRPr lang="ru-RU" dirty="0"/>
          </a:p>
        </p:txBody>
      </p:sp>
    </p:spTree>
    <p:extLst>
      <p:ext uri="{BB962C8B-B14F-4D97-AF65-F5344CB8AC3E}">
        <p14:creationId xmlns:p14="http://schemas.microsoft.com/office/powerpoint/2010/main" val="41346968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dirty="0" smtClean="0"/>
              <a:t>МЕХАНИЗМ</a:t>
            </a:r>
            <a:endParaRPr lang="ru-RU" sz="4800" dirty="0"/>
          </a:p>
        </p:txBody>
      </p:sp>
      <p:pic>
        <p:nvPicPr>
          <p:cNvPr id="1026" name="Picture 2" descr="C:\Users\Tanya\Desktop\финансы\393505_shesterenka-mehanizm.jpg"/>
          <p:cNvPicPr>
            <a:picLocks noGrp="1" noChangeAspect="1" noChangeArrowheads="1"/>
          </p:cNvPicPr>
          <p:nvPr>
            <p:ph sz="quarter" idx="1"/>
          </p:nvPr>
        </p:nvPicPr>
        <p:blipFill>
          <a:blip r:embed="rId2"/>
          <a:srcRect/>
          <a:stretch>
            <a:fillRect/>
          </a:stretch>
        </p:blipFill>
        <p:spPr bwMode="auto">
          <a:xfrm>
            <a:off x="3694176" y="1609343"/>
            <a:ext cx="4974336" cy="4572001"/>
          </a:xfrm>
          <a:prstGeom prst="rect">
            <a:avLst/>
          </a:prstGeom>
          <a:noFill/>
        </p:spPr>
      </p:pic>
    </p:spTree>
    <p:extLst>
      <p:ext uri="{BB962C8B-B14F-4D97-AF65-F5344CB8AC3E}">
        <p14:creationId xmlns:p14="http://schemas.microsoft.com/office/powerpoint/2010/main" val="39089363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anya\Desktop\финансы\ФИН МЕХ 4.png"/>
          <p:cNvPicPr>
            <a:picLocks noGrp="1" noChangeAspect="1" noChangeArrowheads="1"/>
          </p:cNvPicPr>
          <p:nvPr>
            <p:ph sz="quarter" idx="4294967295"/>
          </p:nvPr>
        </p:nvPicPr>
        <p:blipFill>
          <a:blip r:embed="rId2"/>
          <a:srcRect/>
          <a:stretch>
            <a:fillRect/>
          </a:stretch>
        </p:blipFill>
        <p:spPr bwMode="auto">
          <a:xfrm>
            <a:off x="2743200" y="268304"/>
            <a:ext cx="6380018" cy="6265871"/>
          </a:xfrm>
          <a:prstGeom prst="rect">
            <a:avLst/>
          </a:prstGeom>
          <a:noFill/>
        </p:spPr>
      </p:pic>
    </p:spTree>
    <p:extLst>
      <p:ext uri="{BB962C8B-B14F-4D97-AF65-F5344CB8AC3E}">
        <p14:creationId xmlns:p14="http://schemas.microsoft.com/office/powerpoint/2010/main" val="1745257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xenoid.ru/materials/finance/image007.gif"/>
          <p:cNvPicPr>
            <a:picLocks noChangeAspect="1" noChangeArrowheads="1"/>
          </p:cNvPicPr>
          <p:nvPr/>
        </p:nvPicPr>
        <p:blipFill>
          <a:blip r:embed="rId2"/>
          <a:srcRect/>
          <a:stretch>
            <a:fillRect/>
          </a:stretch>
        </p:blipFill>
        <p:spPr bwMode="auto">
          <a:xfrm>
            <a:off x="985752" y="624839"/>
            <a:ext cx="10093727" cy="5153895"/>
          </a:xfrm>
          <a:prstGeom prst="rect">
            <a:avLst/>
          </a:prstGeom>
          <a:noFill/>
        </p:spPr>
      </p:pic>
    </p:spTree>
    <p:extLst>
      <p:ext uri="{BB962C8B-B14F-4D97-AF65-F5344CB8AC3E}">
        <p14:creationId xmlns:p14="http://schemas.microsoft.com/office/powerpoint/2010/main" val="12516546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ФИНАНСОВЫЙ МЕХАНИЗМ</a:t>
            </a:r>
            <a:endParaRPr lang="ru-RU" dirty="0"/>
          </a:p>
        </p:txBody>
      </p:sp>
      <p:sp>
        <p:nvSpPr>
          <p:cNvPr id="3" name="Содержимое 2"/>
          <p:cNvSpPr>
            <a:spLocks noGrp="1"/>
          </p:cNvSpPr>
          <p:nvPr>
            <p:ph sz="quarter" idx="1"/>
          </p:nvPr>
        </p:nvSpPr>
        <p:spPr/>
        <p:txBody>
          <a:bodyPr/>
          <a:lstStyle/>
          <a:p>
            <a:r>
              <a:rPr lang="ru-RU" dirty="0" smtClean="0"/>
              <a:t>это система видов, форм, методов и рычагов организации финансовых отношений, их правовое, нормативное и информационное обеспечение, применяемых в обществе в целях формирования и использования финансовых ресурсов для обеспечения благоприятных условий экономического и социального развития общества.</a:t>
            </a:r>
            <a:endParaRPr lang="ru-RU" dirty="0"/>
          </a:p>
        </p:txBody>
      </p:sp>
    </p:spTree>
    <p:extLst>
      <p:ext uri="{BB962C8B-B14F-4D97-AF65-F5344CB8AC3E}">
        <p14:creationId xmlns:p14="http://schemas.microsoft.com/office/powerpoint/2010/main" val="24832992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Финансовые рычаги</a:t>
            </a:r>
            <a:endParaRPr lang="ru-RU" dirty="0"/>
          </a:p>
        </p:txBody>
      </p:sp>
      <p:sp>
        <p:nvSpPr>
          <p:cNvPr id="3" name="Содержимое 2"/>
          <p:cNvSpPr>
            <a:spLocks noGrp="1"/>
          </p:cNvSpPr>
          <p:nvPr>
            <p:ph sz="quarter" idx="1"/>
          </p:nvPr>
        </p:nvSpPr>
        <p:spPr/>
        <p:txBody>
          <a:bodyPr>
            <a:normAutofit fontScale="92500" lnSpcReduction="20000"/>
          </a:bodyPr>
          <a:lstStyle/>
          <a:p>
            <a:r>
              <a:rPr lang="ru-RU" dirty="0" smtClean="0"/>
              <a:t>Финансовые рычаги представляют собой инструменты. Под </a:t>
            </a:r>
            <a:r>
              <a:rPr lang="ru-RU" u="sng" dirty="0" smtClean="0"/>
              <a:t>финансовым инструментом</a:t>
            </a:r>
            <a:r>
              <a:rPr lang="ru-RU" dirty="0" smtClean="0"/>
              <a:t> в самом общем виде понимается любой контракт, по которому происходит одновременное увеличение финансовых активов одного предприятия и финансовых обязательств другого. </a:t>
            </a:r>
            <a:br>
              <a:rPr lang="ru-RU" dirty="0" smtClean="0"/>
            </a:br>
            <a:r>
              <a:rPr lang="ru-RU" dirty="0" smtClean="0"/>
              <a:t/>
            </a:r>
            <a:br>
              <a:rPr lang="ru-RU" dirty="0" smtClean="0"/>
            </a:br>
            <a:r>
              <a:rPr lang="ru-RU" dirty="0" smtClean="0"/>
              <a:t>Финансовые активы включают в себя: денежные средства; контрактное право получить от другого предприятия денежные средства; акции других предприятий. К финансовым обязательствам относятся: контрактное обязательство выплатить денежные средства или предоставить какой-то иной вид финансовых активов другому предприятию. Таким образом, финансовые инструменты — документы, имеющие денежную стоимость, с помощью которых осуществляются операции на </a:t>
            </a:r>
            <a:r>
              <a:rPr lang="ru-RU" u="sng" dirty="0" smtClean="0"/>
              <a:t>финансовом рынке</a:t>
            </a:r>
            <a:r>
              <a:rPr lang="ru-RU" dirty="0" smtClean="0"/>
              <a:t>. </a:t>
            </a:r>
            <a:endParaRPr lang="ru-RU" dirty="0"/>
          </a:p>
        </p:txBody>
      </p:sp>
    </p:spTree>
    <p:extLst>
      <p:ext uri="{BB962C8B-B14F-4D97-AF65-F5344CB8AC3E}">
        <p14:creationId xmlns:p14="http://schemas.microsoft.com/office/powerpoint/2010/main" val="9231368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Финансовые методы</a:t>
            </a:r>
            <a:endParaRPr lang="ru-RU" dirty="0"/>
          </a:p>
        </p:txBody>
      </p:sp>
      <p:sp>
        <p:nvSpPr>
          <p:cNvPr id="3" name="Содержимое 2"/>
          <p:cNvSpPr>
            <a:spLocks noGrp="1"/>
          </p:cNvSpPr>
          <p:nvPr>
            <p:ph sz="quarter" idx="1"/>
          </p:nvPr>
        </p:nvSpPr>
        <p:spPr/>
        <p:txBody>
          <a:bodyPr/>
          <a:lstStyle/>
          <a:p>
            <a:r>
              <a:rPr lang="ru-RU" dirty="0" smtClean="0"/>
              <a:t>способы воздействия финансовых отношений на хозяйственный процесс, формирование и использование денежных фондов. </a:t>
            </a:r>
            <a:br>
              <a:rPr lang="ru-RU" dirty="0" smtClean="0"/>
            </a:br>
            <a:r>
              <a:rPr lang="ru-RU" dirty="0" smtClean="0"/>
              <a:t/>
            </a:r>
            <a:br>
              <a:rPr lang="ru-RU" dirty="0" smtClean="0"/>
            </a:br>
            <a:r>
              <a:rPr lang="ru-RU" dirty="0" smtClean="0"/>
              <a:t>К финансовым методам относятся: финансовый учет; анализ; планирование; прогнозирование; финансовый контроль; финансовое регулирование; система расчетов; кредитование; налогообложение; и другие методы.  </a:t>
            </a:r>
            <a:endParaRPr lang="ru-RU" dirty="0"/>
          </a:p>
        </p:txBody>
      </p:sp>
    </p:spTree>
    <p:extLst>
      <p:ext uri="{BB962C8B-B14F-4D97-AF65-F5344CB8AC3E}">
        <p14:creationId xmlns:p14="http://schemas.microsoft.com/office/powerpoint/2010/main" val="37266006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Обеспечивающая подсистема</a:t>
            </a:r>
            <a:endParaRPr lang="ru-RU" dirty="0"/>
          </a:p>
        </p:txBody>
      </p:sp>
      <p:sp>
        <p:nvSpPr>
          <p:cNvPr id="3" name="Содержимое 2"/>
          <p:cNvSpPr>
            <a:spLocks noGrp="1"/>
          </p:cNvSpPr>
          <p:nvPr>
            <p:ph sz="quarter" idx="1"/>
          </p:nvPr>
        </p:nvSpPr>
        <p:spPr/>
        <p:txBody>
          <a:bodyPr>
            <a:normAutofit fontScale="92500" lnSpcReduction="10000"/>
          </a:bodyPr>
          <a:lstStyle/>
          <a:p>
            <a:r>
              <a:rPr lang="ru-RU" dirty="0" smtClean="0"/>
              <a:t>3) </a:t>
            </a:r>
            <a:r>
              <a:rPr lang="ru-RU" u="sng" dirty="0" smtClean="0"/>
              <a:t>Правовое обеспечение</a:t>
            </a:r>
            <a:r>
              <a:rPr lang="ru-RU" dirty="0" smtClean="0"/>
              <a:t>. Правовое обеспечение финансового управления составляет действующее законодательство, регулирующее предпринимательскую деятельность, включает в себя: законы, указы Президента, постановления Правительства и т.д. </a:t>
            </a:r>
            <a:br>
              <a:rPr lang="ru-RU" dirty="0" smtClean="0"/>
            </a:br>
            <a:r>
              <a:rPr lang="ru-RU" dirty="0" smtClean="0"/>
              <a:t/>
            </a:r>
            <a:br>
              <a:rPr lang="ru-RU" dirty="0" smtClean="0"/>
            </a:br>
            <a:r>
              <a:rPr lang="ru-RU" dirty="0" smtClean="0"/>
              <a:t>4) </a:t>
            </a:r>
            <a:r>
              <a:rPr lang="ru-RU" u="sng" dirty="0" smtClean="0"/>
              <a:t>Нормативное обеспечение</a:t>
            </a:r>
            <a:r>
              <a:rPr lang="ru-RU" dirty="0" smtClean="0"/>
              <a:t>: инструкции; нормативы; нормы; тарифные ставки; методические указания и разъяснения и т. п. </a:t>
            </a:r>
            <a:br>
              <a:rPr lang="ru-RU" dirty="0" smtClean="0"/>
            </a:br>
            <a:r>
              <a:rPr lang="ru-RU" dirty="0" smtClean="0"/>
              <a:t/>
            </a:r>
            <a:br>
              <a:rPr lang="ru-RU" dirty="0" smtClean="0"/>
            </a:br>
            <a:r>
              <a:rPr lang="ru-RU" dirty="0" smtClean="0"/>
              <a:t>5) </a:t>
            </a:r>
            <a:r>
              <a:rPr lang="ru-RU" u="sng" dirty="0" smtClean="0"/>
              <a:t>Информационное обеспечение</a:t>
            </a:r>
            <a:r>
              <a:rPr lang="ru-RU" dirty="0" smtClean="0"/>
              <a:t>. представляет собой процесс непрерывного целенаправленного подбора соответствующих информативных показателей, необходимых для осуществления эффективных управленческих решений по всем аспектам финансовой деятельности государства и предприятия. </a:t>
            </a:r>
            <a:endParaRPr lang="ru-RU" dirty="0"/>
          </a:p>
        </p:txBody>
      </p:sp>
    </p:spTree>
    <p:extLst>
      <p:ext uri="{BB962C8B-B14F-4D97-AF65-F5344CB8AC3E}">
        <p14:creationId xmlns:p14="http://schemas.microsoft.com/office/powerpoint/2010/main" val="9655976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Директивный финансовый механизм</a:t>
            </a:r>
            <a:endParaRPr lang="ru-RU" dirty="0"/>
          </a:p>
        </p:txBody>
      </p:sp>
      <p:sp>
        <p:nvSpPr>
          <p:cNvPr id="3" name="Содержимое 2"/>
          <p:cNvSpPr>
            <a:spLocks noGrp="1"/>
          </p:cNvSpPr>
          <p:nvPr>
            <p:ph sz="quarter" idx="1"/>
          </p:nvPr>
        </p:nvSpPr>
        <p:spPr/>
        <p:txBody>
          <a:bodyPr/>
          <a:lstStyle/>
          <a:p>
            <a:r>
              <a:rPr lang="ru-RU" sz="2800" dirty="0" smtClean="0"/>
              <a:t>Разрабатывается для финансовых отношений, в которых непосредственно участвует государство. В его сферу включаются налоги, государственный кредит, расходы бюджета, бюджетное финансирование, организация бюджетного устройства и бюджетного процесса, финансовое планирование.</a:t>
            </a:r>
          </a:p>
          <a:p>
            <a:endParaRPr lang="ru-RU" dirty="0"/>
          </a:p>
        </p:txBody>
      </p:sp>
    </p:spTree>
    <p:extLst>
      <p:ext uri="{BB962C8B-B14F-4D97-AF65-F5344CB8AC3E}">
        <p14:creationId xmlns:p14="http://schemas.microsoft.com/office/powerpoint/2010/main" val="40319091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Регулирующий финансовый механизм</a:t>
            </a:r>
            <a:endParaRPr lang="ru-RU" dirty="0"/>
          </a:p>
        </p:txBody>
      </p:sp>
      <p:sp>
        <p:nvSpPr>
          <p:cNvPr id="3" name="Содержимое 2"/>
          <p:cNvSpPr>
            <a:spLocks noGrp="1"/>
          </p:cNvSpPr>
          <p:nvPr>
            <p:ph sz="quarter" idx="1"/>
          </p:nvPr>
        </p:nvSpPr>
        <p:spPr/>
        <p:txBody>
          <a:bodyPr>
            <a:normAutofit/>
          </a:bodyPr>
          <a:lstStyle/>
          <a:p>
            <a:r>
              <a:rPr lang="ru-RU" sz="2800" dirty="0" smtClean="0"/>
              <a:t>Определяет основные «правила игры» в конкретном сегменте финансов, не затрагивающем прямо интересы государства. Такая разновидность финансового механизма характерна для организации внутрихозяйственных финансовых отношений на частных предприятиях. В этом случае государство устанавливает общий порядок использования финансовых ресурсов, остающихся на предприятии после уплаты налогов и других обязательных платежей, а предприятие самостоятельно разрабатывает формы, виды денежных фондов, направления их использования</a:t>
            </a:r>
            <a:endParaRPr lang="ru-RU" dirty="0"/>
          </a:p>
        </p:txBody>
      </p:sp>
    </p:spTree>
    <p:extLst>
      <p:ext uri="{BB962C8B-B14F-4D97-AF65-F5344CB8AC3E}">
        <p14:creationId xmlns:p14="http://schemas.microsoft.com/office/powerpoint/2010/main" val="19444660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финансового механизма</a:t>
            </a:r>
            <a:endParaRPr lang="ru-RU" dirty="0"/>
          </a:p>
        </p:txBody>
      </p:sp>
      <p:sp>
        <p:nvSpPr>
          <p:cNvPr id="3" name="Объект 2"/>
          <p:cNvSpPr>
            <a:spLocks noGrp="1"/>
          </p:cNvSpPr>
          <p:nvPr>
            <p:ph sz="quarter" idx="1"/>
          </p:nvPr>
        </p:nvSpPr>
        <p:spPr/>
        <p:txBody>
          <a:bodyPr>
            <a:normAutofit lnSpcReduction="10000"/>
          </a:bodyPr>
          <a:lstStyle/>
          <a:p>
            <a:r>
              <a:rPr lang="ru-RU" dirty="0"/>
              <a:t>Финансовый механизм включает множество взаимосвязанных между собой элементов, соответствующих разнообразию финансовых отношений в обществе поэтому, с целью упорядочения и структурирования этих элементов финансовый механизм классифицируют по разным </a:t>
            </a:r>
            <a:r>
              <a:rPr lang="ru-RU" dirty="0" smtClean="0"/>
              <a:t>признакам.</a:t>
            </a:r>
          </a:p>
          <a:p>
            <a:r>
              <a:rPr lang="ru-RU" dirty="0"/>
              <a:t>В зависимости от сфер и звеньев финансовых институтов финансовый механизм подразделяется на финансовый механизм государственных</a:t>
            </a:r>
            <a:r>
              <a:rPr lang="ru-RU" i="1" dirty="0"/>
              <a:t> </a:t>
            </a:r>
            <a:r>
              <a:rPr lang="ru-RU" dirty="0"/>
              <a:t>финансов, финансовый механизм организаций (предприятий</a:t>
            </a:r>
            <a:r>
              <a:rPr lang="ru-RU" dirty="0" smtClean="0"/>
              <a:t>) и т.д. </a:t>
            </a:r>
          </a:p>
          <a:p>
            <a:r>
              <a:rPr lang="ru-RU" dirty="0" smtClean="0"/>
              <a:t>В соответствии с государственным устройством </a:t>
            </a:r>
          </a:p>
          <a:p>
            <a:r>
              <a:rPr lang="ru-RU" dirty="0" smtClean="0"/>
              <a:t>По воздействию на общественное производство</a:t>
            </a:r>
            <a:endParaRPr lang="ru-RU" dirty="0"/>
          </a:p>
        </p:txBody>
      </p:sp>
    </p:spTree>
    <p:extLst>
      <p:ext uri="{BB962C8B-B14F-4D97-AF65-F5344CB8AC3E}">
        <p14:creationId xmlns:p14="http://schemas.microsoft.com/office/powerpoint/2010/main" val="4247311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Количественное воздействие финансового механизма</a:t>
            </a:r>
          </a:p>
        </p:txBody>
      </p:sp>
      <p:sp>
        <p:nvSpPr>
          <p:cNvPr id="3" name="Объект 2"/>
          <p:cNvSpPr>
            <a:spLocks noGrp="1"/>
          </p:cNvSpPr>
          <p:nvPr>
            <p:ph sz="quarter" idx="1"/>
          </p:nvPr>
        </p:nvSpPr>
        <p:spPr/>
        <p:txBody>
          <a:bodyPr>
            <a:normAutofit fontScale="92500" lnSpcReduction="10000"/>
          </a:bodyPr>
          <a:lstStyle/>
          <a:p>
            <a:pPr marL="0" indent="0" algn="ctr">
              <a:buNone/>
            </a:pPr>
            <a:r>
              <a:rPr lang="ru-RU" dirty="0" smtClean="0"/>
              <a:t>выражается </a:t>
            </a:r>
            <a:r>
              <a:rPr lang="ru-RU" dirty="0"/>
              <a:t>через объем и пропорции мобилизации субъектами хозяйствования и органами власти финансовых ресурсов и их распределения между сферами и звеньями финансовой системы государства. </a:t>
            </a:r>
            <a:endParaRPr lang="ru-RU" dirty="0" smtClean="0"/>
          </a:p>
          <a:p>
            <a:pPr marL="0" indent="0">
              <a:buNone/>
            </a:pPr>
            <a:r>
              <a:rPr lang="ru-RU" dirty="0" smtClean="0"/>
              <a:t>В </a:t>
            </a:r>
            <a:r>
              <a:rPr lang="ru-RU" dirty="0"/>
              <a:t>зависимости от изменений: </a:t>
            </a:r>
            <a:endParaRPr lang="ru-RU" dirty="0" smtClean="0"/>
          </a:p>
          <a:p>
            <a:pPr marL="457200" indent="0">
              <a:buNone/>
            </a:pPr>
            <a:r>
              <a:rPr lang="ru-RU" dirty="0" smtClean="0"/>
              <a:t>соотношения </a:t>
            </a:r>
            <a:r>
              <a:rPr lang="ru-RU" dirty="0"/>
              <a:t>объема финансовых ресурсов на макро- и микро- </a:t>
            </a:r>
            <a:r>
              <a:rPr lang="ru-RU" dirty="0" smtClean="0"/>
              <a:t>уровне, величины </a:t>
            </a:r>
            <a:r>
              <a:rPr lang="ru-RU" dirty="0"/>
              <a:t>налоговых поступлений в бюджет соответствующего уровня, размера государственных закупок, объемов финансирования организаций и отраслей </a:t>
            </a:r>
            <a:r>
              <a:rPr lang="ru-RU" dirty="0" smtClean="0"/>
              <a:t>экономики</a:t>
            </a:r>
          </a:p>
          <a:p>
            <a:pPr marL="0" indent="0">
              <a:buNone/>
            </a:pPr>
            <a:r>
              <a:rPr lang="ru-RU" dirty="0" smtClean="0"/>
              <a:t>регулируются </a:t>
            </a:r>
            <a:r>
              <a:rPr lang="ru-RU" dirty="0"/>
              <a:t>развитие экономики и деятельность ее </a:t>
            </a:r>
            <a:r>
              <a:rPr lang="ru-RU" dirty="0" smtClean="0"/>
              <a:t>субъектов, осуществляется </a:t>
            </a:r>
            <a:r>
              <a:rPr lang="ru-RU" dirty="0"/>
              <a:t>воздействие на общественное производство, социально-культурное развитие общества, его научно-технический потенциал.</a:t>
            </a:r>
          </a:p>
        </p:txBody>
      </p:sp>
    </p:spTree>
    <p:extLst>
      <p:ext uri="{BB962C8B-B14F-4D97-AF65-F5344CB8AC3E}">
        <p14:creationId xmlns:p14="http://schemas.microsoft.com/office/powerpoint/2010/main" val="26257854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ФИНАНСАМИ</a:t>
            </a:r>
            <a:endParaRPr lang="ru-RU" dirty="0"/>
          </a:p>
        </p:txBody>
      </p:sp>
      <p:sp>
        <p:nvSpPr>
          <p:cNvPr id="3" name="Содержимое 2"/>
          <p:cNvSpPr>
            <a:spLocks noGrp="1"/>
          </p:cNvSpPr>
          <p:nvPr>
            <p:ph sz="quarter" idx="1"/>
          </p:nvPr>
        </p:nvSpPr>
        <p:spPr/>
        <p:txBody>
          <a:bodyPr>
            <a:normAutofit/>
          </a:bodyPr>
          <a:lstStyle/>
          <a:p>
            <a:r>
              <a:rPr lang="ru-RU" dirty="0" smtClean="0"/>
              <a:t>это сознательное воздействие органов  законодательной и исполнительной власти на финансы страны в целом и ее территорий, хозяйствующих субъектов, а также финансовые процессы, финансовую деятельность в целях достижения и поддержки макроэкономической сбалансированности, финансовой устойчивости экономики, финансового обеспечения решаемых экономических и социальных задач.</a:t>
            </a:r>
          </a:p>
          <a:p>
            <a:r>
              <a:rPr lang="ru-RU" dirty="0" smtClean="0"/>
              <a:t>Управление финансами предполагает целенаправленную деятельность государства, связанную с практическим использованием финансового механизма.</a:t>
            </a:r>
          </a:p>
          <a:p>
            <a:endParaRPr lang="ru-RU" dirty="0"/>
          </a:p>
        </p:txBody>
      </p:sp>
    </p:spTree>
    <p:extLst>
      <p:ext uri="{BB962C8B-B14F-4D97-AF65-F5344CB8AC3E}">
        <p14:creationId xmlns:p14="http://schemas.microsoft.com/office/powerpoint/2010/main" val="24393480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Уровни управления финансами</a:t>
            </a:r>
            <a:endParaRPr lang="ru-RU" dirty="0"/>
          </a:p>
        </p:txBody>
      </p:sp>
      <p:sp>
        <p:nvSpPr>
          <p:cNvPr id="3" name="Объект 2"/>
          <p:cNvSpPr>
            <a:spLocks noGrp="1"/>
          </p:cNvSpPr>
          <p:nvPr>
            <p:ph sz="quarter" idx="1"/>
          </p:nvPr>
        </p:nvSpPr>
        <p:spPr/>
        <p:txBody>
          <a:bodyPr/>
          <a:lstStyle/>
          <a:p>
            <a:pPr marL="0" indent="0">
              <a:buNone/>
            </a:pPr>
            <a:r>
              <a:rPr lang="ru-RU" dirty="0"/>
              <a:t>1. Общегосударственный: </a:t>
            </a:r>
          </a:p>
          <a:p>
            <a:pPr marL="0" indent="0">
              <a:buNone/>
            </a:pPr>
            <a:r>
              <a:rPr lang="ru-RU" dirty="0"/>
              <a:t>а)	федеральный;</a:t>
            </a:r>
          </a:p>
          <a:p>
            <a:pPr marL="0" indent="0">
              <a:buNone/>
            </a:pPr>
            <a:r>
              <a:rPr lang="ru-RU" dirty="0"/>
              <a:t>б)	уровень субъектов федерации;</a:t>
            </a:r>
          </a:p>
          <a:p>
            <a:pPr marL="0" indent="0">
              <a:buNone/>
            </a:pPr>
            <a:r>
              <a:rPr lang="ru-RU" dirty="0"/>
              <a:t>в)	местный (муниципальный) уровень.</a:t>
            </a:r>
          </a:p>
          <a:p>
            <a:pPr marL="0" indent="0">
              <a:buNone/>
            </a:pPr>
            <a:r>
              <a:rPr lang="ru-RU" dirty="0"/>
              <a:t>2. Негосударственный: </a:t>
            </a:r>
          </a:p>
          <a:p>
            <a:pPr marL="0" indent="0">
              <a:buNone/>
            </a:pPr>
            <a:r>
              <a:rPr lang="ru-RU" dirty="0"/>
              <a:t>а)	уровень корпораций;</a:t>
            </a:r>
          </a:p>
          <a:p>
            <a:pPr marL="0" indent="0">
              <a:buNone/>
            </a:pPr>
            <a:r>
              <a:rPr lang="ru-RU" dirty="0"/>
              <a:t>б)	уровень предприятия;</a:t>
            </a:r>
          </a:p>
          <a:p>
            <a:pPr marL="0" indent="0">
              <a:buNone/>
            </a:pPr>
            <a:r>
              <a:rPr lang="ru-RU" dirty="0"/>
              <a:t>в)	внутрихозяйственный уровень.</a:t>
            </a:r>
          </a:p>
          <a:p>
            <a:endParaRPr lang="ru-RU" dirty="0"/>
          </a:p>
        </p:txBody>
      </p:sp>
    </p:spTree>
    <p:extLst>
      <p:ext uri="{BB962C8B-B14F-4D97-AF65-F5344CB8AC3E}">
        <p14:creationId xmlns:p14="http://schemas.microsoft.com/office/powerpoint/2010/main" val="26286112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Объекты управления финансами</a:t>
            </a:r>
            <a:endParaRPr lang="ru-RU" dirty="0"/>
          </a:p>
        </p:txBody>
      </p:sp>
      <p:sp>
        <p:nvSpPr>
          <p:cNvPr id="3" name="Объект 2"/>
          <p:cNvSpPr>
            <a:spLocks noGrp="1"/>
          </p:cNvSpPr>
          <p:nvPr>
            <p:ph sz="quarter" idx="1"/>
          </p:nvPr>
        </p:nvSpPr>
        <p:spPr/>
        <p:txBody>
          <a:bodyPr/>
          <a:lstStyle/>
          <a:p>
            <a:pPr marL="0" indent="0">
              <a:buNone/>
            </a:pPr>
            <a:r>
              <a:rPr lang="ru-RU" dirty="0"/>
              <a:t>1)	финансовое направление деятельности государства на соответствующем уровне;</a:t>
            </a:r>
          </a:p>
          <a:p>
            <a:pPr marL="0" indent="0">
              <a:buNone/>
            </a:pPr>
            <a:r>
              <a:rPr lang="ru-RU" dirty="0"/>
              <a:t>2)	 направления финансовой политики;</a:t>
            </a:r>
          </a:p>
          <a:p>
            <a:pPr marL="0" indent="0">
              <a:buNone/>
            </a:pPr>
            <a:r>
              <a:rPr lang="ru-RU" dirty="0"/>
              <a:t>3)	укрупненные финансовые категории и результаты деятельности (оборотные и основные средства, затраты, прибыль, инвестиции, обязательства, риски и т.п.);</a:t>
            </a:r>
          </a:p>
          <a:p>
            <a:pPr marL="0" indent="0">
              <a:buNone/>
            </a:pPr>
            <a:r>
              <a:rPr lang="ru-RU" dirty="0"/>
              <a:t>4) конкретные финансовые показатели;</a:t>
            </a:r>
          </a:p>
          <a:p>
            <a:pPr marL="0" indent="0">
              <a:buNone/>
            </a:pPr>
            <a:r>
              <a:rPr lang="ru-RU" dirty="0"/>
              <a:t>5)	органы (службы) управления финансами и непосредственно их персонал.</a:t>
            </a:r>
          </a:p>
          <a:p>
            <a:pPr marL="0" indent="0">
              <a:buNone/>
            </a:pPr>
            <a:endParaRPr lang="ru-RU" dirty="0"/>
          </a:p>
        </p:txBody>
      </p:sp>
    </p:spTree>
    <p:extLst>
      <p:ext uri="{BB962C8B-B14F-4D97-AF65-F5344CB8AC3E}">
        <p14:creationId xmlns:p14="http://schemas.microsoft.com/office/powerpoint/2010/main" val="1585360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Принципы управления финансами</a:t>
            </a:r>
          </a:p>
        </p:txBody>
      </p:sp>
      <p:sp>
        <p:nvSpPr>
          <p:cNvPr id="3" name="Объект 2"/>
          <p:cNvSpPr>
            <a:spLocks noGrp="1"/>
          </p:cNvSpPr>
          <p:nvPr>
            <p:ph sz="quarter" idx="1"/>
          </p:nvPr>
        </p:nvSpPr>
        <p:spPr/>
        <p:txBody>
          <a:bodyPr/>
          <a:lstStyle/>
          <a:p>
            <a:pPr marL="0" indent="0">
              <a:buNone/>
            </a:pPr>
            <a:r>
              <a:rPr lang="ru-RU" dirty="0"/>
              <a:t>1)	комплексный характер финансовой политики в целом и ее элементов</a:t>
            </a:r>
          </a:p>
          <a:p>
            <a:pPr marL="0" indent="0">
              <a:buNone/>
            </a:pPr>
            <a:r>
              <a:rPr lang="ru-RU" dirty="0"/>
              <a:t>2)	сбалансированность доходов и расходов в рамках финансовой системы</a:t>
            </a:r>
          </a:p>
          <a:p>
            <a:pPr marL="0" indent="0">
              <a:buNone/>
            </a:pPr>
            <a:r>
              <a:rPr lang="ru-RU" dirty="0"/>
              <a:t>3)	приоритетная ориентация не на минимизацию или максимизацию финансовых показателей, а на их оптимизацию </a:t>
            </a:r>
          </a:p>
          <a:p>
            <a:pPr marL="0" indent="0">
              <a:buNone/>
            </a:pPr>
            <a:endParaRPr lang="ru-RU" dirty="0"/>
          </a:p>
        </p:txBody>
      </p:sp>
    </p:spTree>
    <p:extLst>
      <p:ext uri="{BB962C8B-B14F-4D97-AF65-F5344CB8AC3E}">
        <p14:creationId xmlns:p14="http://schemas.microsoft.com/office/powerpoint/2010/main" val="25560233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solidFill>
                  <a:schemeClr val="bg2">
                    <a:lumMod val="50000"/>
                  </a:schemeClr>
                </a:solidFill>
                <a:latin typeface="Times New Roman" panose="02020603050405020304" pitchFamily="18" charset="0"/>
                <a:ea typeface="Times New Roman" panose="02020603050405020304" pitchFamily="18" charset="0"/>
              </a:rPr>
              <a:t>Финансовая политика</a:t>
            </a:r>
            <a:endParaRPr lang="ru-RU" dirty="0">
              <a:solidFill>
                <a:schemeClr val="bg2">
                  <a:lumMod val="50000"/>
                </a:schemeClr>
              </a:solidFill>
            </a:endParaRPr>
          </a:p>
        </p:txBody>
      </p:sp>
      <p:sp>
        <p:nvSpPr>
          <p:cNvPr id="3" name="Содержимое 2"/>
          <p:cNvSpPr>
            <a:spLocks noGrp="1"/>
          </p:cNvSpPr>
          <p:nvPr>
            <p:ph sz="quarter" idx="1"/>
          </p:nvPr>
        </p:nvSpPr>
        <p:spPr/>
        <p:txBody>
          <a:bodyPr/>
          <a:lstStyle/>
          <a:p>
            <a:pPr indent="252095" algn="just">
              <a:spcAft>
                <a:spcPts val="0"/>
              </a:spcAft>
            </a:pPr>
            <a:r>
              <a:rPr lang="ru-RU" sz="2400" dirty="0" smtClean="0">
                <a:latin typeface="Times New Roman" panose="02020603050405020304" pitchFamily="18" charset="0"/>
                <a:ea typeface="Times New Roman" panose="02020603050405020304" pitchFamily="18" charset="0"/>
              </a:rPr>
              <a:t>Совокупность государственных мероприятий по использованию финансовых отношений для выполнения государством своих функций представляет собой финансовую политику.</a:t>
            </a:r>
          </a:p>
          <a:p>
            <a:pPr indent="252095" algn="just">
              <a:spcAft>
                <a:spcPts val="0"/>
              </a:spcAft>
            </a:pPr>
            <a:r>
              <a:rPr lang="ru-RU" sz="2400" dirty="0" smtClean="0">
                <a:latin typeface="Times New Roman" panose="02020603050405020304" pitchFamily="18" charset="0"/>
                <a:ea typeface="Times New Roman" panose="02020603050405020304" pitchFamily="18" charset="0"/>
              </a:rPr>
              <a:t>Содержание финансовой политики достаточно сложное, так как охватывает широкий комплекс мероприятий:</a:t>
            </a:r>
          </a:p>
          <a:p>
            <a:pPr indent="252095" algn="just">
              <a:spcAft>
                <a:spcPts val="0"/>
              </a:spcAft>
              <a:buNone/>
            </a:pPr>
            <a:r>
              <a:rPr lang="ru-RU" sz="2400" dirty="0" smtClean="0">
                <a:latin typeface="Times New Roman" panose="02020603050405020304" pitchFamily="18" charset="0"/>
                <a:ea typeface="Times New Roman" panose="02020603050405020304" pitchFamily="18" charset="0"/>
              </a:rPr>
              <a:t>1)	разработку общей концепции финансовой политики, определение ее основных направлений, целей, главных задач;</a:t>
            </a:r>
          </a:p>
          <a:p>
            <a:pPr indent="252095" algn="just">
              <a:spcAft>
                <a:spcPts val="0"/>
              </a:spcAft>
              <a:buNone/>
            </a:pPr>
            <a:r>
              <a:rPr lang="ru-RU" sz="2400" dirty="0" smtClean="0">
                <a:latin typeface="Times New Roman" panose="02020603050405020304" pitchFamily="18" charset="0"/>
                <a:ea typeface="Times New Roman" panose="02020603050405020304" pitchFamily="18" charset="0"/>
              </a:rPr>
              <a:t>2)	создание адекватного финансового механизма;</a:t>
            </a:r>
          </a:p>
          <a:p>
            <a:pPr indent="252095" algn="just">
              <a:spcAft>
                <a:spcPts val="0"/>
              </a:spcAft>
              <a:buNone/>
            </a:pPr>
            <a:r>
              <a:rPr lang="ru-RU" sz="2400" dirty="0" smtClean="0">
                <a:latin typeface="Times New Roman" panose="02020603050405020304" pitchFamily="18" charset="0"/>
                <a:ea typeface="Times New Roman" panose="02020603050405020304" pitchFamily="18" charset="0"/>
              </a:rPr>
              <a:t>3)	управление финансовой деятельностью государства и других субъектов экономики.</a:t>
            </a:r>
          </a:p>
          <a:p>
            <a:endParaRPr lang="ru-RU" dirty="0"/>
          </a:p>
        </p:txBody>
      </p:sp>
    </p:spTree>
    <p:extLst>
      <p:ext uri="{BB962C8B-B14F-4D97-AF65-F5344CB8AC3E}">
        <p14:creationId xmlns:p14="http://schemas.microsoft.com/office/powerpoint/2010/main" val="261400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Классификация финансовой политики </a:t>
            </a:r>
            <a:endParaRPr lang="ru-RU" dirty="0"/>
          </a:p>
        </p:txBody>
      </p:sp>
      <p:sp>
        <p:nvSpPr>
          <p:cNvPr id="3" name="Содержимое 2"/>
          <p:cNvSpPr>
            <a:spLocks noGrp="1"/>
          </p:cNvSpPr>
          <p:nvPr>
            <p:ph sz="quarter" idx="1"/>
          </p:nvPr>
        </p:nvSpPr>
        <p:spPr/>
        <p:txBody>
          <a:bodyPr/>
          <a:lstStyle/>
          <a:p>
            <a:r>
              <a:rPr lang="ru-RU" dirty="0" smtClean="0"/>
              <a:t>По территориальному признаку </a:t>
            </a:r>
          </a:p>
          <a:p>
            <a:r>
              <a:rPr lang="ru-RU" dirty="0" smtClean="0"/>
              <a:t>В зависимости от длительности периода и характера решаемых задач</a:t>
            </a:r>
          </a:p>
          <a:p>
            <a:r>
              <a:rPr lang="ru-RU" dirty="0" smtClean="0"/>
              <a:t>В зависимости от того, в какой сфере финансовой системы используются финансы</a:t>
            </a:r>
          </a:p>
          <a:p>
            <a:r>
              <a:rPr lang="ru-RU" dirty="0" smtClean="0"/>
              <a:t>С точки зрения отдельных элементов финансовой политики (денежно-кредитная, налоговая, бюджетная)</a:t>
            </a:r>
            <a:endParaRPr lang="ru-RU" dirty="0"/>
          </a:p>
        </p:txBody>
      </p:sp>
    </p:spTree>
    <p:extLst>
      <p:ext uri="{BB962C8B-B14F-4D97-AF65-F5344CB8AC3E}">
        <p14:creationId xmlns:p14="http://schemas.microsoft.com/office/powerpoint/2010/main" val="34616493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Требования к формированию финансовой политики</a:t>
            </a:r>
            <a:endParaRPr lang="ru-RU" dirty="0"/>
          </a:p>
        </p:txBody>
      </p:sp>
      <p:sp>
        <p:nvSpPr>
          <p:cNvPr id="3" name="Содержимое 2"/>
          <p:cNvSpPr>
            <a:spLocks noGrp="1"/>
          </p:cNvSpPr>
          <p:nvPr>
            <p:ph sz="quarter" idx="1"/>
          </p:nvPr>
        </p:nvSpPr>
        <p:spPr>
          <a:xfrm>
            <a:off x="402336" y="1527047"/>
            <a:ext cx="11338560" cy="4749061"/>
          </a:xfrm>
        </p:spPr>
        <p:txBody>
          <a:bodyPr>
            <a:normAutofit fontScale="77500" lnSpcReduction="20000"/>
          </a:bodyPr>
          <a:lstStyle/>
          <a:p>
            <a:pPr>
              <a:buNone/>
            </a:pPr>
            <a:r>
              <a:rPr lang="ru-RU" sz="2800" dirty="0" smtClean="0"/>
              <a:t>1.  Учёт конкретных исторических условий и особенностей момента. Это означает, что финансовая политика должна исходить из потребностей развития общества на данном этапе, учитывать особенности внешней и внутренней обстановки, учитывать возможности государства. </a:t>
            </a:r>
          </a:p>
          <a:p>
            <a:pPr>
              <a:buNone/>
            </a:pPr>
            <a:r>
              <a:rPr lang="ru-RU" sz="2800" dirty="0" smtClean="0"/>
              <a:t>2.  Научный подход к выработке финансовой политики. Знание и учёт всех факторов, влияющих на общественное развитие, соответствие объективным законам экономики, знание и учёт выводов теории финансов и т.п. </a:t>
            </a:r>
          </a:p>
          <a:p>
            <a:pPr>
              <a:buNone/>
            </a:pPr>
            <a:r>
              <a:rPr lang="ru-RU" sz="2800" dirty="0" smtClean="0"/>
              <a:t>3.  Комплексный подход к выработке и проведению финансовой политики. С одной стороны это согласование мероприятий финансовой политики во всех звеньях финансовой системы, с другой стороны – обеспечение тесной взаимосвязи между функциональными частями финансовой политики (денежно-кредитной политики, ценовой политики, инвестиционной политики, таможенной, экспортной). </a:t>
            </a:r>
          </a:p>
          <a:p>
            <a:pPr>
              <a:buNone/>
            </a:pPr>
            <a:r>
              <a:rPr lang="ru-RU" sz="2800" dirty="0" smtClean="0"/>
              <a:t>4.  Результативность финансовой политики. Реализация мероприятий финансовой политики должна предусматривать финансовую отдачу и её постоянный рост.</a:t>
            </a:r>
            <a:endParaRPr lang="ru-RU" dirty="0"/>
          </a:p>
        </p:txBody>
      </p:sp>
    </p:spTree>
    <p:extLst>
      <p:ext uri="{BB962C8B-B14F-4D97-AF65-F5344CB8AC3E}">
        <p14:creationId xmlns:p14="http://schemas.microsoft.com/office/powerpoint/2010/main" val="3397960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финансовой политики</a:t>
            </a:r>
            <a:endParaRPr lang="ru-RU" dirty="0"/>
          </a:p>
        </p:txBody>
      </p:sp>
      <p:sp>
        <p:nvSpPr>
          <p:cNvPr id="3" name="Содержимое 2"/>
          <p:cNvSpPr>
            <a:spLocks noGrp="1"/>
          </p:cNvSpPr>
          <p:nvPr>
            <p:ph sz="quarter" idx="1"/>
          </p:nvPr>
        </p:nvSpPr>
        <p:spPr/>
        <p:txBody>
          <a:bodyPr/>
          <a:lstStyle/>
          <a:p>
            <a:pPr>
              <a:buNone/>
            </a:pPr>
            <a:r>
              <a:rPr lang="ru-RU" sz="2800" dirty="0" smtClean="0"/>
              <a:t>На современном этапе финансовая политика является составной частью общей экономической политики, и её цели исходят из целей общеэкономических.</a:t>
            </a:r>
          </a:p>
          <a:p>
            <a:pPr>
              <a:buNone/>
            </a:pPr>
            <a:r>
              <a:rPr lang="ru-RU" sz="2800" dirty="0" smtClean="0"/>
              <a:t>Общеэкономические цели: </a:t>
            </a:r>
          </a:p>
          <a:p>
            <a:pPr>
              <a:buNone/>
            </a:pPr>
            <a:r>
              <a:rPr lang="ru-RU" sz="2800" dirty="0" smtClean="0"/>
              <a:t>−  преодоление спада материального производства; </a:t>
            </a:r>
          </a:p>
          <a:p>
            <a:pPr>
              <a:buNone/>
            </a:pPr>
            <a:r>
              <a:rPr lang="ru-RU" sz="2800" dirty="0" smtClean="0"/>
              <a:t>−  обеспечение прогрессивного научно-технического развития во всех областях; </a:t>
            </a:r>
          </a:p>
          <a:p>
            <a:pPr>
              <a:buNone/>
            </a:pPr>
            <a:r>
              <a:rPr lang="ru-RU" sz="2800" dirty="0" smtClean="0"/>
              <a:t>−  повышение социальной защищенности граждан, подъём уровня благосостояния</a:t>
            </a:r>
            <a:endParaRPr lang="ru-RU" dirty="0"/>
          </a:p>
        </p:txBody>
      </p:sp>
    </p:spTree>
    <p:extLst>
      <p:ext uri="{BB962C8B-B14F-4D97-AF65-F5344CB8AC3E}">
        <p14:creationId xmlns:p14="http://schemas.microsoft.com/office/powerpoint/2010/main" val="17213717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финансовой политики</a:t>
            </a:r>
            <a:endParaRPr lang="ru-RU" dirty="0"/>
          </a:p>
        </p:txBody>
      </p:sp>
      <p:sp>
        <p:nvSpPr>
          <p:cNvPr id="3" name="Содержимое 2"/>
          <p:cNvSpPr>
            <a:spLocks noGrp="1"/>
          </p:cNvSpPr>
          <p:nvPr>
            <p:ph sz="quarter" idx="1"/>
          </p:nvPr>
        </p:nvSpPr>
        <p:spPr>
          <a:xfrm>
            <a:off x="402336" y="1527048"/>
            <a:ext cx="11338560" cy="4624370"/>
          </a:xfrm>
        </p:spPr>
        <p:txBody>
          <a:bodyPr>
            <a:normAutofit fontScale="77500" lnSpcReduction="20000"/>
          </a:bodyPr>
          <a:lstStyle/>
          <a:p>
            <a:pPr>
              <a:buNone/>
            </a:pPr>
            <a:r>
              <a:rPr lang="ru-RU" sz="2800" dirty="0" smtClean="0"/>
              <a:t>Исходя из общегосударственных целей, цели финансовой политики следующие: </a:t>
            </a:r>
          </a:p>
          <a:p>
            <a:pPr>
              <a:buNone/>
            </a:pPr>
            <a:r>
              <a:rPr lang="ru-RU" sz="2800" dirty="0" smtClean="0"/>
              <a:t>1.  Финансовая поддержка предпринимательства, ограничение монополизма. </a:t>
            </a:r>
          </a:p>
          <a:p>
            <a:pPr>
              <a:buNone/>
            </a:pPr>
            <a:r>
              <a:rPr lang="ru-RU" sz="2800" dirty="0" smtClean="0"/>
              <a:t>2.  Усиление влияния финансов на структурную перестройку экономики. </a:t>
            </a:r>
          </a:p>
          <a:p>
            <a:pPr>
              <a:buNone/>
            </a:pPr>
            <a:r>
              <a:rPr lang="ru-RU" sz="2800" dirty="0" smtClean="0"/>
              <a:t>3.  Стабилизация кредитно-денежной системы. </a:t>
            </a:r>
          </a:p>
          <a:p>
            <a:pPr>
              <a:buNone/>
            </a:pPr>
            <a:r>
              <a:rPr lang="ru-RU" sz="2800" dirty="0" smtClean="0"/>
              <a:t>4.  Сокращение нерациональных государственных расходов, прежде всего дотаций и льгот. </a:t>
            </a:r>
          </a:p>
          <a:p>
            <a:pPr>
              <a:buNone/>
            </a:pPr>
            <a:r>
              <a:rPr lang="ru-RU" sz="2800" dirty="0" smtClean="0"/>
              <a:t>5.  Увеличение поступлений в бюджеты за счёт собираемости налогов, за счёт ликвидации неоправданных налоговых льгот, за счёт перекрытия </a:t>
            </a:r>
            <a:r>
              <a:rPr lang="ru-RU" sz="2800" dirty="0" err="1" smtClean="0"/>
              <a:t>внетаможенного</a:t>
            </a:r>
            <a:r>
              <a:rPr lang="ru-RU" sz="2800" dirty="0" smtClean="0"/>
              <a:t> ввоза товаров. </a:t>
            </a:r>
          </a:p>
          <a:p>
            <a:pPr>
              <a:buNone/>
            </a:pPr>
            <a:r>
              <a:rPr lang="ru-RU" sz="2800" dirty="0" smtClean="0"/>
              <a:t>6.  Активное развитие финансового и страхового рынка. </a:t>
            </a:r>
          </a:p>
          <a:p>
            <a:pPr>
              <a:buNone/>
            </a:pPr>
            <a:r>
              <a:rPr lang="ru-RU" sz="2800" dirty="0" smtClean="0"/>
              <a:t>7.  Проведение жёсткого контроля за целевым расходованием средств бюджета. </a:t>
            </a:r>
          </a:p>
          <a:p>
            <a:pPr>
              <a:buNone/>
            </a:pPr>
            <a:r>
              <a:rPr lang="ru-RU" sz="2800" dirty="0" smtClean="0"/>
              <a:t>8.  Привлечение иностранных инвестиций.</a:t>
            </a:r>
          </a:p>
        </p:txBody>
      </p:sp>
    </p:spTree>
    <p:extLst>
      <p:ext uri="{BB962C8B-B14F-4D97-AF65-F5344CB8AC3E}">
        <p14:creationId xmlns:p14="http://schemas.microsoft.com/office/powerpoint/2010/main" val="19705371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финансовой политики</a:t>
            </a:r>
            <a:endParaRPr lang="ru-RU" dirty="0"/>
          </a:p>
        </p:txBody>
      </p:sp>
      <p:sp>
        <p:nvSpPr>
          <p:cNvPr id="3" name="Содержимое 2"/>
          <p:cNvSpPr>
            <a:spLocks noGrp="1"/>
          </p:cNvSpPr>
          <p:nvPr>
            <p:ph sz="quarter" idx="1"/>
          </p:nvPr>
        </p:nvSpPr>
        <p:spPr/>
        <p:txBody>
          <a:bodyPr>
            <a:normAutofit/>
          </a:bodyPr>
          <a:lstStyle/>
          <a:p>
            <a:pPr lvl="0">
              <a:buNone/>
            </a:pPr>
            <a:r>
              <a:rPr lang="ru-RU" sz="3200" b="1" dirty="0" smtClean="0"/>
              <a:t>- </a:t>
            </a:r>
            <a:r>
              <a:rPr lang="ru-RU" sz="3200" dirty="0" smtClean="0"/>
              <a:t>классическая;</a:t>
            </a:r>
          </a:p>
          <a:p>
            <a:pPr lvl="0">
              <a:buNone/>
            </a:pPr>
            <a:r>
              <a:rPr lang="ru-RU" sz="3200" dirty="0" smtClean="0"/>
              <a:t>- регулирующая;</a:t>
            </a:r>
            <a:endParaRPr lang="ru-RU" sz="3200" i="1" dirty="0" smtClean="0"/>
          </a:p>
          <a:p>
            <a:pPr lvl="0">
              <a:buNone/>
            </a:pPr>
            <a:r>
              <a:rPr lang="ru-RU" sz="3200" dirty="0" smtClean="0"/>
              <a:t>- планово-директивная</a:t>
            </a:r>
            <a:endParaRPr lang="ru-RU" sz="3200" dirty="0"/>
          </a:p>
        </p:txBody>
      </p:sp>
    </p:spTree>
    <p:extLst>
      <p:ext uri="{BB962C8B-B14F-4D97-AF65-F5344CB8AC3E}">
        <p14:creationId xmlns:p14="http://schemas.microsoft.com/office/powerpoint/2010/main" val="38160236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Классическая  финансовая политика</a:t>
            </a:r>
            <a:endParaRPr lang="ru-RU" dirty="0"/>
          </a:p>
        </p:txBody>
      </p:sp>
      <p:sp>
        <p:nvSpPr>
          <p:cNvPr id="3" name="Содержимое 2"/>
          <p:cNvSpPr>
            <a:spLocks noGrp="1"/>
          </p:cNvSpPr>
          <p:nvPr>
            <p:ph sz="quarter" idx="1"/>
          </p:nvPr>
        </p:nvSpPr>
        <p:spPr/>
        <p:txBody>
          <a:bodyPr/>
          <a:lstStyle/>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Классическая финансовая политики была основана на трудах классиков политэкономии А. Смита и Д. </a:t>
            </a:r>
            <a:r>
              <a:rPr lang="ru-RU" sz="2800" dirty="0" err="1" smtClean="0">
                <a:latin typeface="Times New Roman" panose="02020603050405020304" pitchFamily="18" charset="0"/>
                <a:ea typeface="Times New Roman" panose="02020603050405020304" pitchFamily="18" charset="0"/>
              </a:rPr>
              <a:t>Рикардо</a:t>
            </a:r>
            <a:r>
              <a:rPr lang="ru-RU" sz="2800" dirty="0" smtClean="0">
                <a:latin typeface="Times New Roman" panose="02020603050405020304" pitchFamily="18" charset="0"/>
                <a:ea typeface="Times New Roman" panose="02020603050405020304" pitchFamily="18" charset="0"/>
              </a:rPr>
              <a:t> и их последователей. </a:t>
            </a:r>
          </a:p>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Основное ее направление — невмешательство государства в экономику, сохранение свободной  конкуренции, использование рыночного механизма как главного регулятора хозяйственных процессов. </a:t>
            </a:r>
          </a:p>
          <a:p>
            <a:pPr indent="252095" algn="just">
              <a:spcAft>
                <a:spcPts val="0"/>
              </a:spcAft>
              <a:buNone/>
            </a:pPr>
            <a:endParaRPr lang="ru-RU" sz="2800" dirty="0" smtClean="0">
              <a:latin typeface="Times New Roman" panose="02020603050405020304" pitchFamily="18" charset="0"/>
              <a:ea typeface="Times New Roman" panose="02020603050405020304" pitchFamily="18" charset="0"/>
            </a:endParaRPr>
          </a:p>
          <a:p>
            <a:pPr indent="252095" algn="just">
              <a:buNone/>
            </a:pPr>
            <a:r>
              <a:rPr lang="ru-RU" sz="2800" dirty="0" smtClean="0">
                <a:latin typeface="Times New Roman" panose="02020603050405020304" pitchFamily="18" charset="0"/>
                <a:ea typeface="Times New Roman" panose="02020603050405020304" pitchFamily="18" charset="0"/>
              </a:rPr>
              <a:t>Финансовый механизм строился исходя из этих целей финансовой политики. </a:t>
            </a:r>
          </a:p>
          <a:p>
            <a:pPr>
              <a:buNone/>
            </a:pPr>
            <a:endParaRPr lang="ru-RU" dirty="0"/>
          </a:p>
        </p:txBody>
      </p:sp>
    </p:spTree>
    <p:extLst>
      <p:ext uri="{BB962C8B-B14F-4D97-AF65-F5344CB8AC3E}">
        <p14:creationId xmlns:p14="http://schemas.microsoft.com/office/powerpoint/2010/main" val="28618583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Регулирующая финансовая политика</a:t>
            </a:r>
            <a:endParaRPr lang="ru-RU" dirty="0"/>
          </a:p>
        </p:txBody>
      </p:sp>
      <p:sp>
        <p:nvSpPr>
          <p:cNvPr id="3" name="Содержимое 2"/>
          <p:cNvSpPr>
            <a:spLocks noGrp="1"/>
          </p:cNvSpPr>
          <p:nvPr>
            <p:ph sz="quarter" idx="1"/>
          </p:nvPr>
        </p:nvSpPr>
        <p:spPr/>
        <p:txBody>
          <a:bodyPr>
            <a:normAutofit/>
          </a:bodyPr>
          <a:lstStyle/>
          <a:p>
            <a:pPr>
              <a:buNone/>
            </a:pPr>
            <a:r>
              <a:rPr lang="ru-RU" sz="2800" dirty="0" smtClean="0">
                <a:latin typeface="Times New Roman" panose="02020603050405020304" pitchFamily="18" charset="0"/>
                <a:ea typeface="Times New Roman" panose="02020603050405020304" pitchFamily="18" charset="0"/>
              </a:rPr>
              <a:t>В  основу регулирующей финансовой политики вначале были положены экономическая теория английского экономиста Дж. </a:t>
            </a:r>
            <a:r>
              <a:rPr lang="ru-RU" sz="2800" dirty="0" err="1" smtClean="0">
                <a:latin typeface="Times New Roman" panose="02020603050405020304" pitchFamily="18" charset="0"/>
                <a:ea typeface="Times New Roman" panose="02020603050405020304" pitchFamily="18" charset="0"/>
              </a:rPr>
              <a:t>Кейнса</a:t>
            </a:r>
            <a:r>
              <a:rPr lang="ru-RU" sz="2800" dirty="0" smtClean="0">
                <a:latin typeface="Times New Roman" panose="02020603050405020304" pitchFamily="18" charset="0"/>
                <a:ea typeface="Times New Roman" panose="02020603050405020304" pitchFamily="18" charset="0"/>
              </a:rPr>
              <a:t> и его последователей. </a:t>
            </a:r>
          </a:p>
          <a:p>
            <a:pPr>
              <a:buNone/>
            </a:pPr>
            <a:r>
              <a:rPr lang="ru-RU" sz="2800" dirty="0" smtClean="0">
                <a:latin typeface="Times New Roman" panose="02020603050405020304" pitchFamily="18" charset="0"/>
                <a:ea typeface="Times New Roman" panose="02020603050405020304" pitchFamily="18" charset="0"/>
              </a:rPr>
              <a:t>Они исходили из необходимости вмешательства и регулирования государством циклического развития экономики. Финансовая политика наряду с ее традиционными задачами стала преследовать цель использовать финансовый механизм для регулирования экономики и социальных отношений в целях обеспечения полной занятости населения</a:t>
            </a:r>
            <a:endParaRPr lang="ru-RU" sz="2800" dirty="0"/>
          </a:p>
        </p:txBody>
      </p:sp>
    </p:spTree>
    <p:extLst>
      <p:ext uri="{BB962C8B-B14F-4D97-AF65-F5344CB8AC3E}">
        <p14:creationId xmlns:p14="http://schemas.microsoft.com/office/powerpoint/2010/main" val="3385870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Регулирующая финансовая политика</a:t>
            </a:r>
            <a:endParaRPr lang="ru-RU" dirty="0"/>
          </a:p>
        </p:txBody>
      </p:sp>
      <p:sp>
        <p:nvSpPr>
          <p:cNvPr id="3" name="Содержимое 2"/>
          <p:cNvSpPr>
            <a:spLocks noGrp="1"/>
          </p:cNvSpPr>
          <p:nvPr>
            <p:ph sz="quarter" idx="1"/>
          </p:nvPr>
        </p:nvSpPr>
        <p:spPr/>
        <p:txBody>
          <a:bodyPr>
            <a:normAutofit fontScale="85000" lnSpcReduction="20000"/>
          </a:bodyPr>
          <a:lstStyle/>
          <a:p>
            <a:pPr>
              <a:buNone/>
            </a:pPr>
            <a:r>
              <a:rPr lang="ru-RU" sz="2800" dirty="0" smtClean="0"/>
              <a:t>Система налогов в условиях </a:t>
            </a:r>
            <a:r>
              <a:rPr lang="ru-RU" sz="2800" u="sng" dirty="0" smtClean="0"/>
              <a:t>регулирующей финансовой политики </a:t>
            </a:r>
            <a:r>
              <a:rPr lang="ru-RU" sz="2800" dirty="0" smtClean="0"/>
              <a:t>кардинально изменяется. Главным механизмом регулирования становится подоходный налог, использующий прогрессивные ставки. </a:t>
            </a:r>
          </a:p>
          <a:p>
            <a:pPr>
              <a:buNone/>
            </a:pPr>
            <a:r>
              <a:rPr lang="ru-RU" sz="2800" dirty="0" smtClean="0"/>
              <a:t>Большое внимание в финансовом механизме уделяется системе государственного кредита, на основе которого проводится политика дефицитного финансирования. </a:t>
            </a:r>
          </a:p>
          <a:p>
            <a:pPr>
              <a:buNone/>
            </a:pPr>
            <a:r>
              <a:rPr lang="ru-RU" sz="2800" dirty="0" smtClean="0"/>
              <a:t>Изменяется система управления финансами. Вместо единого органа управления возникает несколько самостоятельных специализированных органов. </a:t>
            </a:r>
          </a:p>
          <a:p>
            <a:pPr>
              <a:buNone/>
            </a:pPr>
            <a:r>
              <a:rPr lang="ru-RU" sz="2800" dirty="0" smtClean="0"/>
              <a:t>В целом </a:t>
            </a:r>
            <a:r>
              <a:rPr lang="ru-RU" sz="2800" dirty="0" err="1" smtClean="0"/>
              <a:t>кейнсианская</a:t>
            </a:r>
            <a:r>
              <a:rPr lang="ru-RU" sz="2800" dirty="0" smtClean="0"/>
              <a:t> регулирующая финансовая политика показала свою сравнительную эффективность в западных странах. Она обеспечила в 30 — 60-х годах стабильный экономический рост, высокий уровень занятости и эффективную систему финансирования социальных нужд в большинстве этих стран.</a:t>
            </a:r>
          </a:p>
          <a:p>
            <a:endParaRPr lang="ru-RU" dirty="0"/>
          </a:p>
        </p:txBody>
      </p:sp>
    </p:spTree>
    <p:extLst>
      <p:ext uri="{BB962C8B-B14F-4D97-AF65-F5344CB8AC3E}">
        <p14:creationId xmlns:p14="http://schemas.microsoft.com/office/powerpoint/2010/main" val="10240480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Планово-директивная финансовая политика</a:t>
            </a:r>
            <a:endParaRPr lang="ru-RU" dirty="0"/>
          </a:p>
        </p:txBody>
      </p:sp>
      <p:sp>
        <p:nvSpPr>
          <p:cNvPr id="3" name="Содержимое 2"/>
          <p:cNvSpPr>
            <a:spLocks noGrp="1"/>
          </p:cNvSpPr>
          <p:nvPr>
            <p:ph sz="quarter" idx="1"/>
          </p:nvPr>
        </p:nvSpPr>
        <p:spPr/>
        <p:txBody>
          <a:bodyPr>
            <a:normAutofit fontScale="77500" lnSpcReduction="20000"/>
          </a:bodyPr>
          <a:lstStyle/>
          <a:p>
            <a:pPr indent="252095" algn="just">
              <a:spcAft>
                <a:spcPts val="0"/>
              </a:spcAft>
              <a:buNone/>
            </a:pPr>
            <a:r>
              <a:rPr lang="ru-RU" sz="2800" i="1" u="sng" dirty="0" smtClean="0">
                <a:latin typeface="Times New Roman" panose="02020603050405020304" pitchFamily="18" charset="0"/>
                <a:ea typeface="Times New Roman" panose="02020603050405020304" pitchFamily="18" charset="0"/>
              </a:rPr>
              <a:t>Планово-директивная</a:t>
            </a:r>
            <a:r>
              <a:rPr lang="ru-RU" sz="2800" i="1" dirty="0" smtClean="0">
                <a:latin typeface="Times New Roman" panose="02020603050405020304" pitchFamily="18" charset="0"/>
                <a:ea typeface="Times New Roman" panose="02020603050405020304" pitchFamily="18" charset="0"/>
              </a:rPr>
              <a:t> финансовая политика</a:t>
            </a:r>
            <a:r>
              <a:rPr lang="ru-RU" sz="2800" dirty="0" smtClean="0">
                <a:latin typeface="Times New Roman" panose="02020603050405020304" pitchFamily="18" charset="0"/>
                <a:ea typeface="Times New Roman" panose="02020603050405020304" pitchFamily="18" charset="0"/>
              </a:rPr>
              <a:t> применяется в странах, использующих административно-командную систему управления экономикой. Основанная на государственной собственности на средства производства плановая система управления позволяет осуществлять прямое директивное руководство всеми сферами экономики и социальной жизни, в том числе и финансами. </a:t>
            </a:r>
          </a:p>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Цель финансовой политики в этих условиях - обеспечение максимальной концентрации финансовых ресурсов у государства (в первую очередь у центральных органов власти и управления) для их последующего перераспределения в соответствии с основ­ными направлениями государственного плана.</a:t>
            </a:r>
          </a:p>
          <a:p>
            <a:pPr indent="252095" algn="just">
              <a:spcAft>
                <a:spcPts val="0"/>
              </a:spcAft>
              <a:buNone/>
            </a:pPr>
            <a:r>
              <a:rPr lang="ru-RU" sz="2800" dirty="0" smtClean="0">
                <a:latin typeface="Times New Roman" panose="02020603050405020304" pitchFamily="18" charset="0"/>
                <a:ea typeface="Times New Roman" panose="02020603050405020304" pitchFamily="18" charset="0"/>
              </a:rPr>
              <a:t>Адекватно цели финансовой политики СССР строился и финансовый механизм. Основной задачей финансового механизма было создание инструментов, при помощи которых производится изъятие всех неиспользуемых в соответствии с государственным планом финансовых ресурсов. Изъятие средств производилось у государственных предприятий, населения и органов местной власти.</a:t>
            </a:r>
          </a:p>
          <a:p>
            <a:endParaRPr lang="ru-RU" dirty="0"/>
          </a:p>
        </p:txBody>
      </p:sp>
    </p:spTree>
    <p:extLst>
      <p:ext uri="{BB962C8B-B14F-4D97-AF65-F5344CB8AC3E}">
        <p14:creationId xmlns:p14="http://schemas.microsoft.com/office/powerpoint/2010/main" val="19846832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Планово-директивная финансовая политика</a:t>
            </a:r>
            <a:endParaRPr lang="ru-RU" dirty="0"/>
          </a:p>
        </p:txBody>
      </p:sp>
      <p:sp>
        <p:nvSpPr>
          <p:cNvPr id="3" name="Содержимое 2"/>
          <p:cNvSpPr>
            <a:spLocks noGrp="1"/>
          </p:cNvSpPr>
          <p:nvPr>
            <p:ph sz="quarter" idx="1"/>
          </p:nvPr>
        </p:nvSpPr>
        <p:spPr/>
        <p:txBody>
          <a:bodyPr/>
          <a:lstStyle/>
          <a:p>
            <a:pPr>
              <a:buNone/>
            </a:pPr>
            <a:r>
              <a:rPr lang="ru-RU" sz="2800" dirty="0" smtClean="0">
                <a:latin typeface="Times New Roman" panose="02020603050405020304" pitchFamily="18" charset="0"/>
                <a:ea typeface="Times New Roman" panose="02020603050405020304" pitchFamily="18" charset="0"/>
              </a:rPr>
              <a:t>Расходы бюджетов определялись исходя из приоритетов, установленных государственным планом. Средства выделялись на затраты, как правило, без их увязки с возможным получаемым эффектом. В связи с этим значительные ресурсы использовались непроизводительно: на финансирование оборонных отраслей народного хозяйства, "долгостроя", военных расходов и т.п. В то же время покрытие расходов на социальные нужды осуществлялось остаточным методом по минимальным нормам, что отрицательно сказывалось на развитии отраслей социальной сферы.</a:t>
            </a:r>
          </a:p>
          <a:p>
            <a:endParaRPr lang="ru-RU" dirty="0"/>
          </a:p>
        </p:txBody>
      </p:sp>
    </p:spTree>
    <p:extLst>
      <p:ext uri="{BB962C8B-B14F-4D97-AF65-F5344CB8AC3E}">
        <p14:creationId xmlns:p14="http://schemas.microsoft.com/office/powerpoint/2010/main" val="11061657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Денежно-кредитная политика</a:t>
            </a:r>
            <a:endParaRPr lang="ru-RU" dirty="0"/>
          </a:p>
        </p:txBody>
      </p:sp>
      <p:sp>
        <p:nvSpPr>
          <p:cNvPr id="3" name="Содержимое 2"/>
          <p:cNvSpPr>
            <a:spLocks noGrp="1"/>
          </p:cNvSpPr>
          <p:nvPr>
            <p:ph sz="quarter" idx="1"/>
          </p:nvPr>
        </p:nvSpPr>
        <p:spPr/>
        <p:txBody>
          <a:bodyPr/>
          <a:lstStyle/>
          <a:p>
            <a:pPr marL="0" indent="0" algn="ctr">
              <a:buNone/>
            </a:pPr>
            <a:r>
              <a:rPr lang="ru-RU" dirty="0"/>
              <a:t>(</a:t>
            </a:r>
            <a:r>
              <a:rPr lang="ru-RU" dirty="0" smtClean="0"/>
              <a:t>монетарная </a:t>
            </a:r>
            <a:r>
              <a:rPr lang="ru-RU" dirty="0"/>
              <a:t>или кредитно-денежная) </a:t>
            </a:r>
            <a:endParaRPr lang="ru-RU" b="1" dirty="0" smtClean="0"/>
          </a:p>
          <a:p>
            <a:r>
              <a:rPr lang="ru-RU" dirty="0"/>
              <a:t>это макроэкономическая политика денежных властей, комплекс мер, направленных на управление совокупным спросом через условия денежного рынка (краткосрочная процентная ставка, номинальный валютный курс или уровень текущей ликвидности банковского сектора) для достижения комбинации конечных целей, в которые могут входить ценовая стабильность, сохранение устойчивого валютного курса, финансовая стабильность и содействие сбалансированному экономическому росту.</a:t>
            </a:r>
          </a:p>
        </p:txBody>
      </p:sp>
    </p:spTree>
    <p:extLst>
      <p:ext uri="{BB962C8B-B14F-4D97-AF65-F5344CB8AC3E}">
        <p14:creationId xmlns:p14="http://schemas.microsoft.com/office/powerpoint/2010/main" val="31229329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Бюджетно-налоговая политика</a:t>
            </a:r>
            <a:endParaRPr lang="ru-RU" dirty="0"/>
          </a:p>
        </p:txBody>
      </p:sp>
      <p:sp>
        <p:nvSpPr>
          <p:cNvPr id="3" name="Содержимое 2"/>
          <p:cNvSpPr>
            <a:spLocks noGrp="1"/>
          </p:cNvSpPr>
          <p:nvPr>
            <p:ph sz="quarter" idx="1"/>
          </p:nvPr>
        </p:nvSpPr>
        <p:spPr/>
        <p:txBody>
          <a:bodyPr/>
          <a:lstStyle/>
          <a:p>
            <a:pPr marL="0" indent="0" algn="ctr">
              <a:buNone/>
            </a:pPr>
            <a:r>
              <a:rPr lang="ru-RU" dirty="0" smtClean="0"/>
              <a:t>фискальная </a:t>
            </a:r>
            <a:r>
              <a:rPr lang="ru-RU" dirty="0"/>
              <a:t>(</a:t>
            </a:r>
            <a:r>
              <a:rPr lang="ru-RU" dirty="0" smtClean="0"/>
              <a:t>налогово-бюджетная</a:t>
            </a:r>
            <a:r>
              <a:rPr lang="ru-RU" dirty="0"/>
              <a:t>) </a:t>
            </a:r>
            <a:endParaRPr lang="ru-RU" dirty="0" smtClean="0"/>
          </a:p>
          <a:p>
            <a:r>
              <a:rPr lang="ru-RU" dirty="0" smtClean="0"/>
              <a:t>один </a:t>
            </a:r>
            <a:r>
              <a:rPr lang="ru-RU" dirty="0"/>
              <a:t>из основных методов вмешательства государства в экономику с целью уменьшения колебаний бизнес-циклов и обеспечения стабильной экономической системы в краткосрочной </a:t>
            </a:r>
            <a:r>
              <a:rPr lang="ru-RU" dirty="0" smtClean="0"/>
              <a:t>перспективе. </a:t>
            </a:r>
            <a:r>
              <a:rPr lang="ru-RU" dirty="0"/>
              <a:t>Основными инструментами фискальной политики являются доходы и расходы государственного бюджета, то есть: налоги, трансферты и государственные закупки товаров и услуг.</a:t>
            </a:r>
          </a:p>
        </p:txBody>
      </p:sp>
    </p:spTree>
    <p:extLst>
      <p:ext uri="{BB962C8B-B14F-4D97-AF65-F5344CB8AC3E}">
        <p14:creationId xmlns:p14="http://schemas.microsoft.com/office/powerpoint/2010/main" val="6439503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dba9ceedab26447e198a7bcd380db41ecdd1ee"/>
  <p:tag name="ISPRING_RESOURCE_PATHS_HASH_PRESENTER" val="5e52d8d817eef169acff46efb09347e935cbd44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2008</TotalTime>
  <Words>2632</Words>
  <Application>Microsoft Office PowerPoint</Application>
  <PresentationFormat>Широкоэкранный</PresentationFormat>
  <Paragraphs>254</Paragraphs>
  <Slides>58</Slides>
  <Notes>7</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58</vt:i4>
      </vt:variant>
    </vt:vector>
  </HeadingPairs>
  <TitlesOfParts>
    <vt:vector size="65" baseType="lpstr">
      <vt:lpstr>Calibri</vt:lpstr>
      <vt:lpstr>Georgia</vt:lpstr>
      <vt:lpstr>PT Sans</vt:lpstr>
      <vt:lpstr>Times New Roman</vt:lpstr>
      <vt:lpstr>Wingdings</vt:lpstr>
      <vt:lpstr>Wingdings 2</vt:lpstr>
      <vt:lpstr>Официальная</vt:lpstr>
      <vt:lpstr>финансы</vt:lpstr>
      <vt:lpstr>Презентация PowerPoint</vt:lpstr>
      <vt:lpstr>Разделы лекции </vt:lpstr>
      <vt:lpstr>Финансовая система – это</vt:lpstr>
      <vt:lpstr>Финансовая система - </vt:lpstr>
      <vt:lpstr>Свойства систем</vt:lpstr>
      <vt:lpstr>Финансовая система</vt:lpstr>
      <vt:lpstr>Финансовая система</vt:lpstr>
      <vt:lpstr>Централизованные и децентрализованные финансы</vt:lpstr>
      <vt:lpstr>Взаимосвязь сфер финансовой системы</vt:lpstr>
      <vt:lpstr>Бюджетная система </vt:lpstr>
      <vt:lpstr>Внебюджетные фонды</vt:lpstr>
      <vt:lpstr>Государственный кредит / долг</vt:lpstr>
      <vt:lpstr>Страхование </vt:lpstr>
      <vt:lpstr>Финансы хозяйствующих субъектов </vt:lpstr>
      <vt:lpstr>Финансовые посредники</vt:lpstr>
      <vt:lpstr>Финансовые посредники (типы)</vt:lpstr>
      <vt:lpstr>Типы финансовых систем</vt:lpstr>
      <vt:lpstr>Фондовый // финансовый рынок</vt:lpstr>
      <vt:lpstr>Кредитная система</vt:lpstr>
      <vt:lpstr>Банковская система</vt:lpstr>
      <vt:lpstr>Личные финансы</vt:lpstr>
      <vt:lpstr>Международные финансы</vt:lpstr>
      <vt:lpstr>Институциональная структура финансовой системы</vt:lpstr>
      <vt:lpstr>Субъекты финансовой системы  (учреждения и финансовые институты)</vt:lpstr>
      <vt:lpstr>Органы управления финансами</vt:lpstr>
      <vt:lpstr>УПРАВЛЕНИЕ </vt:lpstr>
      <vt:lpstr>ПРОЦЕСС     УПРАВЛЕНИЯ</vt:lpstr>
      <vt:lpstr>ПРОЦЕСС     УПРАВЛЕНИЯ</vt:lpstr>
      <vt:lpstr>МЕХАНИЗМ</vt:lpstr>
      <vt:lpstr>МЕХАНИЗМ</vt:lpstr>
      <vt:lpstr>Презентация PowerPoint</vt:lpstr>
      <vt:lpstr>Презентация PowerPoint</vt:lpstr>
      <vt:lpstr>ФИНАНСОВЫЙ МЕХАНИЗМ</vt:lpstr>
      <vt:lpstr>Финансовые рычаги</vt:lpstr>
      <vt:lpstr>Финансовые методы</vt:lpstr>
      <vt:lpstr>Обеспечивающая подсистема</vt:lpstr>
      <vt:lpstr>Директивный финансовый механизм</vt:lpstr>
      <vt:lpstr>Регулирующий финансовый механизм</vt:lpstr>
      <vt:lpstr>Виды финансового механизма</vt:lpstr>
      <vt:lpstr>Количественное воздействие финансового механизма</vt:lpstr>
      <vt:lpstr>УПРАВЛЕНИЕ ФИНАНСАМИ</vt:lpstr>
      <vt:lpstr>Уровни управления финансами</vt:lpstr>
      <vt:lpstr>Объекты управления финансами</vt:lpstr>
      <vt:lpstr>Принципы управления финансами</vt:lpstr>
      <vt:lpstr>Финансовая политика</vt:lpstr>
      <vt:lpstr>Классификация финансовой политики </vt:lpstr>
      <vt:lpstr>Требования к формированию финансовой политики</vt:lpstr>
      <vt:lpstr>Цели финансовой политики</vt:lpstr>
      <vt:lpstr>Цели финансовой политики</vt:lpstr>
      <vt:lpstr>Типы финансовой политики</vt:lpstr>
      <vt:lpstr>Классическая  финансовая политика</vt:lpstr>
      <vt:lpstr>Регулирующая финансовая политика</vt:lpstr>
      <vt:lpstr>Регулирующая финансовая политика</vt:lpstr>
      <vt:lpstr>Планово-директивная финансовая политика</vt:lpstr>
      <vt:lpstr>Планово-директивная финансовая политика</vt:lpstr>
      <vt:lpstr>Денежно-кредитная политика</vt:lpstr>
      <vt:lpstr>Бюджетно-налоговая политика</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Даниловских Татьяна</cp:lastModifiedBy>
  <cp:revision>248</cp:revision>
  <dcterms:created xsi:type="dcterms:W3CDTF">2014-01-06T06:23:34Z</dcterms:created>
  <dcterms:modified xsi:type="dcterms:W3CDTF">2023-09-20T03:07:21Z</dcterms:modified>
</cp:coreProperties>
</file>