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7" r:id="rId4"/>
    <p:sldId id="314" r:id="rId5"/>
    <p:sldId id="315" r:id="rId6"/>
    <p:sldId id="316" r:id="rId7"/>
    <p:sldId id="317" r:id="rId8"/>
    <p:sldId id="318" r:id="rId9"/>
    <p:sldId id="319" r:id="rId10"/>
    <p:sldId id="320" r:id="rId11"/>
    <p:sldId id="321" r:id="rId12"/>
    <p:sldId id="322" r:id="rId13"/>
    <p:sldId id="323" r:id="rId14"/>
    <p:sldId id="324" r:id="rId15"/>
    <p:sldId id="325" r:id="rId16"/>
    <p:sldId id="326" r:id="rId17"/>
    <p:sldId id="327" r:id="rId18"/>
    <p:sldId id="328" r:id="rId19"/>
    <p:sldId id="329" r:id="rId20"/>
    <p:sldId id="330" r:id="rId21"/>
    <p:sldId id="331" r:id="rId22"/>
    <p:sldId id="332" r:id="rId23"/>
    <p:sldId id="333" r:id="rId24"/>
    <p:sldId id="334" r:id="rId25"/>
    <p:sldId id="335" r:id="rId26"/>
    <p:sldId id="336" r:id="rId27"/>
    <p:sldId id="337" r:id="rId28"/>
    <p:sldId id="338" r:id="rId29"/>
    <p:sldId id="339" r:id="rId30"/>
    <p:sldId id="340" r:id="rId31"/>
    <p:sldId id="342" r:id="rId32"/>
    <p:sldId id="341" r:id="rId33"/>
    <p:sldId id="343" r:id="rId34"/>
    <p:sldId id="344" r:id="rId35"/>
    <p:sldId id="268" r:id="rId36"/>
    <p:sldId id="269" r:id="rId37"/>
    <p:sldId id="265" r:id="rId38"/>
    <p:sldId id="345" r:id="rId39"/>
  </p:sldIdLst>
  <p:sldSz cx="12192000" cy="6858000"/>
  <p:notesSz cx="6858000" cy="9144000"/>
  <p:custDataLst>
    <p:tags r:id="rId4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862" autoAdjust="0"/>
    <p:restoredTop sz="94660"/>
  </p:normalViewPr>
  <p:slideViewPr>
    <p:cSldViewPr snapToGrid="0">
      <p:cViewPr varScale="1">
        <p:scale>
          <a:sx n="52" d="100"/>
          <a:sy n="52" d="100"/>
        </p:scale>
        <p:origin x="-96" y="-4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pPr/>
              <a:t>18.12.2017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308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pPr/>
              <a:t>18.12.2017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541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pPr/>
              <a:t>18.12.2017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263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pPr/>
              <a:t>18.12.2017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909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pPr/>
              <a:t>18.12.2017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930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pPr/>
              <a:t>18.12.2017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282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pPr/>
              <a:t>18.12.2017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106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pPr/>
              <a:t>18.12.2017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488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pPr/>
              <a:t>18.12.2017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871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pPr/>
              <a:t>18.12.2017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838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pPr/>
              <a:t>18.12.2017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138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99E06-CEFA-4C61-9540-5C5367BE866B}" type="datetimeFigureOut">
              <a:rPr lang="ru-RU" smtClean="0"/>
              <a:pPr/>
              <a:t>18.12.2017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7E8351-5408-455F-AAD3-9A181A55A6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994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067538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sz="5400" b="1" dirty="0" smtClean="0">
                <a:latin typeface="+mn-lt"/>
              </a:rPr>
              <a:t>Бюджетное планирование </a:t>
            </a:r>
            <a:br>
              <a:rPr lang="ru-RU" sz="5400" b="1" dirty="0" smtClean="0">
                <a:latin typeface="+mn-lt"/>
              </a:rPr>
            </a:br>
            <a:r>
              <a:rPr lang="ru-RU" sz="5400" b="1" dirty="0" smtClean="0">
                <a:latin typeface="+mn-lt"/>
              </a:rPr>
              <a:t>и прогнозирование</a:t>
            </a:r>
            <a:endParaRPr lang="ru-RU" sz="5400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929051"/>
            <a:ext cx="10515600" cy="1247912"/>
          </a:xfrm>
        </p:spPr>
        <p:txBody>
          <a:bodyPr/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/>
              <a:t>Уксуменко Алёна Анатольевна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/>
              <a:t>к</a:t>
            </a:r>
            <a:r>
              <a:rPr lang="ru-RU" dirty="0" smtClean="0"/>
              <a:t>анд. </a:t>
            </a:r>
            <a:r>
              <a:rPr lang="ru-RU" dirty="0" err="1" smtClean="0"/>
              <a:t>экон</a:t>
            </a:r>
            <a:r>
              <a:rPr lang="ru-RU" dirty="0" smtClean="0"/>
              <a:t>. наук, доцент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701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6518" y="365125"/>
            <a:ext cx="11456894" cy="4063440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/>
              <a:t>Планирование и прогнозирование в организации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sz="4400" dirty="0" smtClean="0"/>
              <a:t>Цели и задачи финансового планирования и прогнозирования</a:t>
            </a:r>
          </a:p>
          <a:p>
            <a:pPr marL="514350" indent="-514350">
              <a:buAutoNum type="arabicPeriod"/>
            </a:pPr>
            <a:r>
              <a:rPr lang="ru-RU" sz="4400" dirty="0" smtClean="0"/>
              <a:t>Бюджетирование в системе финансового планирования</a:t>
            </a:r>
          </a:p>
          <a:p>
            <a:pPr marL="514350" indent="-514350">
              <a:buAutoNum type="arabicPeriod"/>
            </a:pPr>
            <a:r>
              <a:rPr lang="ru-RU" sz="4400" dirty="0" smtClean="0"/>
              <a:t>Виды, структура и состав бюджетов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1354" y="745588"/>
            <a:ext cx="11535508" cy="562707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600" dirty="0" smtClean="0"/>
              <a:t>      В условиях рыночной экономики повышается значимость и актуальность финансового планирования и прогнозирования. В развитых странах финансовое планирование выступает одним из важнейших инструментов регулирования деятельности компании. Рынок еще более требователен к качеству финансового планирования, так как при рыночных отношениях за все неблагоприятные последствия своей деятельности, в том числе и за просчеты в финансовом планировании и прогнозировании, ответственность несет непосредственно организация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4461" y="201529"/>
            <a:ext cx="107805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1. Цели и задачи финансового планирования и прогнозирования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2031" y="506438"/>
            <a:ext cx="11380763" cy="60209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      Эффективность функционирования предприятия, его финансовая устойчивость, жизнеспособность в условиях рыночной экономики во многом зависят от того, насколько точно оно сможет предвидеть перспективы своего развития, то есть от уровня обоснованности принятой к использованию системы прогнозирования и планирования. Поэтому функции финансового прогнозирования и планирования составляют основу механизма управления финансами предприятия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5760" y="844062"/>
            <a:ext cx="11338560" cy="533290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      Финансовое планирование и прогнозирование охватывает важнейшие стороны финансово-хозяйственной деятельности предприятия, обеспечивает необходимый предварительный контроль за образованием и использованием материальных, трудовых и финансовых ресурсов, создает условия для укрепления финансового состояния предприятия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57" y="576775"/>
            <a:ext cx="11030243" cy="560018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    </a:t>
            </a:r>
            <a:r>
              <a:rPr lang="ru-RU" sz="3600" dirty="0" smtClean="0"/>
              <a:t>В процессе финансового планирования и прогнозирования одновременно обосновываются рациональные отношения, стоимостные пропорции, движение финансовых ресурсов и на этой основе определяются финансовые показатели на плановый период. Их особенностью является синтетический характер и обязательно стоимостное выражение. Этими основополагающими факторами определяются роль финансового планирования и прогнозирования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7625" y="450166"/>
            <a:ext cx="11549575" cy="604910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b="1" i="1" dirty="0" smtClean="0"/>
              <a:t>         Цель финансового прогнозирования </a:t>
            </a:r>
            <a:r>
              <a:rPr lang="ru-RU" i="1" dirty="0" smtClean="0"/>
              <a:t>— оценка перспектив воздействия внешней среды и внутренних условий на будущее состояние финансовых ресурсов предприятия.</a:t>
            </a:r>
            <a:endParaRPr lang="ru-RU" dirty="0" smtClean="0"/>
          </a:p>
          <a:p>
            <a:pPr>
              <a:lnSpc>
                <a:spcPct val="110000"/>
              </a:lnSpc>
              <a:buNone/>
            </a:pPr>
            <a:r>
              <a:rPr lang="ru-RU" b="1" i="1" dirty="0" smtClean="0"/>
              <a:t>         Задачами финансового прогнозирования являются</a:t>
            </a:r>
            <a:r>
              <a:rPr lang="ru-RU" dirty="0" smtClean="0"/>
              <a:t>: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ru-RU" dirty="0" smtClean="0"/>
              <a:t> определение предполагаемого объема финансовых ресурсов в прогнозируемом периоде;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ru-RU" dirty="0" smtClean="0"/>
              <a:t> поиск источников их формирования и направлений наиболее эффективного использования на основе анализа складывающихся тенденций и с учетом воздействия на них различных факторов;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ru-RU" dirty="0" smtClean="0"/>
              <a:t> оценка финансового состояния предприятия в прогнозируемом периоде в зависимости от возможных вариантов его финансово-хозяйственной деятельности;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ru-RU" dirty="0" smtClean="0"/>
              <a:t> формирование рекомендаций относительно выбора рациональной финансовой стратегии и тактики, обеспечивающих достижение предприятием стабильного положения на рынке и прочной финансовой устойчивости.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5083" y="239151"/>
            <a:ext cx="11966917" cy="631639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 smtClean="0"/>
              <a:t>         Необходимость финансового прогнозирования обусловлена общими условиями хозяйствования. С помощью прогнозирования сводят к минимуму неопределенность рыночной среды и ее негативные последствия для предприятия, устраняют излишние транзакционные издержки. Компания не в состоянии полностью устранить предпринимательский и финансовый риски, но может снизить их негативное влияние и последствия с помощью умелого прогнозирования показателей.</a:t>
            </a:r>
          </a:p>
          <a:p>
            <a:pPr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 smtClean="0"/>
              <a:t>      Цели финансового планирования на предприятии зависят от выбранных критериев принятия финансовых решений, к которым относятся: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dirty="0" smtClean="0"/>
              <a:t> максимизация продаж;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dirty="0" smtClean="0"/>
              <a:t> максимизация прибыли;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dirty="0" smtClean="0"/>
              <a:t> максимизация собственности владельцев предприятия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0165" y="576775"/>
            <a:ext cx="11282289" cy="5600188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i="1" dirty="0" smtClean="0"/>
              <a:t>            </a:t>
            </a:r>
            <a:r>
              <a:rPr lang="ru-RU" sz="3600" b="1" dirty="0" smtClean="0"/>
              <a:t>Главной целью финансового планирования на предприятии </a:t>
            </a:r>
            <a:r>
              <a:rPr lang="ru-RU" sz="3600" dirty="0" smtClean="0"/>
              <a:t>является обоснование стратегии развития предприятия с позиции экономического компромисса между доходностью, ликвидностью и риском, а также определении необходимого объема финансовых ресурсов для реализации данной стратегии. Финансовое планирование как функция управления охватывает весь комплекс мероприятий по выработке плановых заданий и претворению их в жизнь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7963" y="407962"/>
            <a:ext cx="11366695" cy="616164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b="1" i="1" dirty="0" smtClean="0"/>
              <a:t>   Финансовое планирование на предприятии решает следующие задачи</a:t>
            </a:r>
            <a:r>
              <a:rPr lang="ru-RU" dirty="0" smtClean="0"/>
              <a:t>:</a:t>
            </a:r>
          </a:p>
          <a:p>
            <a:pPr>
              <a:lnSpc>
                <a:spcPct val="100000"/>
              </a:lnSpc>
              <a:buNone/>
            </a:pPr>
            <a:r>
              <a:rPr lang="ru-RU" dirty="0" smtClean="0"/>
              <a:t>- выявляет резервы увеличения доходов предприятия и способы их мобилизации;</a:t>
            </a:r>
          </a:p>
          <a:p>
            <a:pPr>
              <a:lnSpc>
                <a:spcPct val="100000"/>
              </a:lnSpc>
              <a:buNone/>
            </a:pPr>
            <a:r>
              <a:rPr lang="ru-RU" dirty="0" smtClean="0"/>
              <a:t>- обеспечивает воспроизводственный процесс необходимыми источниками финансирования;</a:t>
            </a:r>
          </a:p>
          <a:p>
            <a:pPr>
              <a:lnSpc>
                <a:spcPct val="100000"/>
              </a:lnSpc>
              <a:buNone/>
            </a:pPr>
            <a:r>
              <a:rPr lang="ru-RU" dirty="0" smtClean="0"/>
              <a:t>- определяет пути наиболее эффективного использования финансовых ресурсов;</a:t>
            </a:r>
          </a:p>
          <a:p>
            <a:pPr>
              <a:lnSpc>
                <a:spcPct val="100000"/>
              </a:lnSpc>
              <a:buNone/>
            </a:pPr>
            <a:r>
              <a:rPr lang="ru-RU" dirty="0" smtClean="0"/>
              <a:t>- управляет денежными потоками;</a:t>
            </a:r>
          </a:p>
          <a:p>
            <a:pPr>
              <a:lnSpc>
                <a:spcPct val="100000"/>
              </a:lnSpc>
              <a:buNone/>
            </a:pPr>
            <a:r>
              <a:rPr lang="ru-RU" dirty="0" smtClean="0"/>
              <a:t>- обеспечивает соблюдение интересов инвесторов, кредиторов, государства;</a:t>
            </a:r>
          </a:p>
          <a:p>
            <a:pPr>
              <a:lnSpc>
                <a:spcPct val="100000"/>
              </a:lnSpc>
              <a:buNone/>
            </a:pPr>
            <a:r>
              <a:rPr lang="ru-RU" dirty="0" smtClean="0"/>
              <a:t>- осуществляет контроль за финансовым состоянием предприятия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266092"/>
            <a:ext cx="10515600" cy="4910871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600" dirty="0" smtClean="0"/>
              <a:t>Финансовое планирование помогает своевременно выполнять обязательства перед бюджетом, различными фондами, банками и другими кредиторами, тем самым защищая компанию от применения к ней штрафных санкций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7285" y="365760"/>
            <a:ext cx="11591779" cy="6274191"/>
          </a:xfrm>
        </p:spPr>
        <p:txBody>
          <a:bodyPr>
            <a:normAutofit fontScale="85000" lnSpcReduction="10000"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000" b="1" dirty="0" smtClean="0"/>
              <a:t>Процесс составления финансовых планов включает в себя следующие этапы:</a:t>
            </a:r>
          </a:p>
          <a:p>
            <a:pPr>
              <a:lnSpc>
                <a:spcPct val="110000"/>
              </a:lnSpc>
              <a:spcBef>
                <a:spcPts val="600"/>
              </a:spcBef>
              <a:buNone/>
            </a:pPr>
            <a:r>
              <a:rPr lang="ru-RU" sz="3000" dirty="0" smtClean="0"/>
              <a:t>1. Анализ инвестиционных возможностей и возможностей финансирования, которыми располагает предприятие.</a:t>
            </a:r>
          </a:p>
          <a:p>
            <a:pPr>
              <a:lnSpc>
                <a:spcPct val="110000"/>
              </a:lnSpc>
              <a:spcBef>
                <a:spcPts val="600"/>
              </a:spcBef>
              <a:buNone/>
            </a:pPr>
            <a:r>
              <a:rPr lang="ru-RU" sz="3000" dirty="0" smtClean="0"/>
              <a:t>2. Прогнозирование последствий текущих решений с целью избежать неожиданностей и понять связи между текущими и будущими решениями.</a:t>
            </a:r>
          </a:p>
          <a:p>
            <a:pPr>
              <a:lnSpc>
                <a:spcPct val="110000"/>
              </a:lnSpc>
              <a:spcBef>
                <a:spcPts val="600"/>
              </a:spcBef>
              <a:buNone/>
            </a:pPr>
            <a:r>
              <a:rPr lang="ru-RU" sz="3000" dirty="0" smtClean="0"/>
              <a:t>3. Обоснование выбранного варианта из всех возможных решений (этот вариант и будет представлен в окончательной редакции плана).</a:t>
            </a:r>
          </a:p>
          <a:p>
            <a:pPr>
              <a:lnSpc>
                <a:spcPct val="110000"/>
              </a:lnSpc>
              <a:spcBef>
                <a:spcPts val="600"/>
              </a:spcBef>
              <a:buNone/>
            </a:pPr>
            <a:r>
              <a:rPr lang="ru-RU" sz="3000" dirty="0" smtClean="0"/>
              <a:t>4. Оценка результатов, достигнутых предприятием, в сравнении с целями, установленными в финансовом плане</a:t>
            </a:r>
            <a:r>
              <a:rPr lang="ru-RU" dirty="0" smtClean="0"/>
              <a:t>.</a:t>
            </a:r>
          </a:p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ru-RU" sz="2600" dirty="0" smtClean="0"/>
              <a:t>Четырехэтапный процесс планирования предполагает принятие решений и осуществление мероприятий, которые на каждой стадии планирования влияют на будущее предприятия. Поскольку никто не в состоянии точно предвидеть будущее, планирование должно быть непрерывным. Необходимо постоянно учитывать на каждом этапе финансового планирования вновь поступающую информацию</a:t>
            </a:r>
            <a:endParaRPr lang="ru-RU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3895" y="844062"/>
            <a:ext cx="11465170" cy="550046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3200" b="1" i="1" dirty="0" smtClean="0"/>
              <a:t>      Значение финансового планирования заключается </a:t>
            </a:r>
            <a:r>
              <a:rPr lang="ru-RU" sz="3200" dirty="0" smtClean="0"/>
              <a:t>в том, что оно:</a:t>
            </a:r>
          </a:p>
          <a:p>
            <a:pPr>
              <a:lnSpc>
                <a:spcPct val="100000"/>
              </a:lnSpc>
              <a:buNone/>
            </a:pPr>
            <a:r>
              <a:rPr lang="ru-RU" sz="3200" dirty="0" smtClean="0"/>
              <a:t>- позволяет сделать выбор наиболее эффективных путей развития из возможных альтернатив;</a:t>
            </a:r>
          </a:p>
          <a:p>
            <a:pPr>
              <a:lnSpc>
                <a:spcPct val="100000"/>
              </a:lnSpc>
              <a:buNone/>
            </a:pPr>
            <a:r>
              <a:rPr lang="ru-RU" sz="3200" dirty="0" smtClean="0"/>
              <a:t>- дает возможность определить в перспективе экономическую эффективность деятельности организации;</a:t>
            </a:r>
          </a:p>
          <a:p>
            <a:pPr>
              <a:lnSpc>
                <a:spcPct val="100000"/>
              </a:lnSpc>
              <a:buNone/>
            </a:pPr>
            <a:r>
              <a:rPr lang="ru-RU" sz="3200" dirty="0" smtClean="0"/>
              <a:t>- способствует постановке конкретных целей, которые служат способом мотивации работ менеджеров и позволяют установить критерий оценки их деятельности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5760" y="773723"/>
            <a:ext cx="11437034" cy="5767754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buNone/>
            </a:pPr>
            <a:r>
              <a:rPr lang="ru-RU" dirty="0" smtClean="0"/>
              <a:t>          </a:t>
            </a:r>
            <a:r>
              <a:rPr lang="ru-RU" sz="3000" dirty="0" smtClean="0"/>
              <a:t>Наряду с осознанием необходимости широкого применения современного финансового планирования в нынешних условиях действуют факторы, ограничивающие его использование в организациях:</a:t>
            </a:r>
          </a:p>
          <a:p>
            <a:pPr>
              <a:lnSpc>
                <a:spcPct val="100000"/>
              </a:lnSpc>
            </a:pPr>
            <a:r>
              <a:rPr lang="ru-RU" sz="3000" dirty="0" smtClean="0"/>
              <a:t> высокая степень неопределенности на российском рынке, связанная с продолжающимися глобальными изменениями во всех сферах общественной жизни</a:t>
            </a:r>
          </a:p>
          <a:p>
            <a:pPr>
              <a:lnSpc>
                <a:spcPct val="100000"/>
              </a:lnSpc>
            </a:pPr>
            <a:r>
              <a:rPr lang="ru-RU" sz="3000" dirty="0" smtClean="0"/>
              <a:t> незначительная доля предприятий, располагающих финансовыми возможностями для осуществления серьезных финансовых разработок;</a:t>
            </a:r>
          </a:p>
          <a:p>
            <a:pPr>
              <a:lnSpc>
                <a:spcPct val="100000"/>
              </a:lnSpc>
            </a:pPr>
            <a:r>
              <a:rPr lang="ru-RU" sz="3000" dirty="0" smtClean="0"/>
              <a:t> отсутствие эффективной нормативно- правовой базы отечественного бизнеса</a:t>
            </a:r>
            <a:endParaRPr lang="ru-RU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54" y="182245"/>
            <a:ext cx="10515600" cy="436733"/>
          </a:xfrm>
        </p:spPr>
        <p:txBody>
          <a:bodyPr>
            <a:normAutofit/>
          </a:bodyPr>
          <a:lstStyle/>
          <a:p>
            <a:r>
              <a:rPr lang="ru-RU" sz="1800" b="1" dirty="0" smtClean="0"/>
              <a:t>2. Бюджетирование в системе финансового планирования</a:t>
            </a: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2880" y="1026942"/>
            <a:ext cx="11633982" cy="545826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600" dirty="0" smtClean="0"/>
              <a:t>          Бюджетирование является неотъемлемой частью системы планирования, а также используется при реализации механизмов контроллинга. Эффективное бюджетирование, является результатом тщательной и детальной разработки и оценки всех аспектов бюджетного процесса, означает ориентацию компании на достижение конкретных поставленных целей, мотивацию персонала, контроль над действиями менеджмента компании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3217" y="365760"/>
            <a:ext cx="11605847" cy="6161649"/>
          </a:xfrm>
        </p:spPr>
        <p:txBody>
          <a:bodyPr>
            <a:normAutofit fontScale="92500"/>
          </a:bodyPr>
          <a:lstStyle/>
          <a:p>
            <a:pPr algn="ctr">
              <a:lnSpc>
                <a:spcPct val="100000"/>
              </a:lnSpc>
              <a:spcBef>
                <a:spcPts val="1200"/>
              </a:spcBef>
              <a:buNone/>
            </a:pPr>
            <a:r>
              <a:rPr lang="ru-RU" b="1" dirty="0" smtClean="0"/>
              <a:t>В разных источниках можно найти различные определения бюджетирования:</a:t>
            </a:r>
          </a:p>
          <a:p>
            <a:pPr>
              <a:lnSpc>
                <a:spcPct val="100000"/>
              </a:lnSpc>
            </a:pPr>
            <a:r>
              <a:rPr lang="ru-RU" i="1" dirty="0" smtClean="0"/>
              <a:t>«Бюджетирование - процесс разработки и формирования плановых бюджетов, объединяющих планы руководства предприятий и в первую очередь производственные, маркетинговые и финансовые планы»;</a:t>
            </a:r>
          </a:p>
          <a:p>
            <a:pPr>
              <a:lnSpc>
                <a:spcPct val="100000"/>
              </a:lnSpc>
            </a:pPr>
            <a:r>
              <a:rPr lang="ru-RU" i="1" dirty="0" smtClean="0"/>
              <a:t>«Бюджетирование - целостная система планирования, учета и контроля на уровне предприятия в рамках принятой финансовой стратегии»;</a:t>
            </a:r>
          </a:p>
          <a:p>
            <a:pPr>
              <a:lnSpc>
                <a:spcPct val="100000"/>
              </a:lnSpc>
            </a:pPr>
            <a:r>
              <a:rPr lang="ru-RU" i="1" dirty="0" smtClean="0"/>
              <a:t>«Бюджетирование - составная часть финансового планирования, т.е. процесса определения будущих действий по формированию и использованию финансовых ресурсов»;</a:t>
            </a:r>
          </a:p>
          <a:p>
            <a:pPr>
              <a:lnSpc>
                <a:spcPct val="100000"/>
              </a:lnSpc>
            </a:pPr>
            <a:r>
              <a:rPr lang="ru-RU" i="1" dirty="0" smtClean="0"/>
              <a:t>«Бюджетирование - форма планирования производства и других видов бизнеса, отражающая, в том числе и денежно – финансовые аспекты деятельности субъекта»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2881" y="548640"/>
            <a:ext cx="11690252" cy="5628323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/>
              <a:t>         </a:t>
            </a:r>
            <a:r>
              <a:rPr lang="ru-RU" sz="3600" dirty="0" smtClean="0"/>
              <a:t>Обобщая вышеизложенное, можно определить </a:t>
            </a:r>
            <a:r>
              <a:rPr lang="ru-RU" sz="3600" b="1" dirty="0" smtClean="0"/>
              <a:t>бюджетирование</a:t>
            </a:r>
            <a:r>
              <a:rPr lang="ru-RU" sz="3600" dirty="0" smtClean="0"/>
              <a:t> как </a:t>
            </a:r>
            <a:r>
              <a:rPr lang="ru-RU" sz="3600" b="1" dirty="0" smtClean="0"/>
              <a:t>инструмент финансового планирования</a:t>
            </a:r>
            <a:r>
              <a:rPr lang="ru-RU" sz="3600" dirty="0" smtClean="0"/>
              <a:t>, в рамках которого на предприятии с определенной периодичностью составляется совокупность бюджетов, количественно отражающих хозяйственную деятельность предприятия, служащий для учета и контроля ресурсов и результатов деятельности организации по центрам ответственности и сегментам бизнеса, позволяющий анализировать прогнозируемые и полученные экономические показатели в целях управления бизнес-процессами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6948" y="295422"/>
            <a:ext cx="11690252" cy="6372664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b="1" dirty="0" smtClean="0"/>
              <a:t>При этом бюджет определяется как:</a:t>
            </a:r>
          </a:p>
          <a:p>
            <a:pPr>
              <a:lnSpc>
                <a:spcPct val="100000"/>
              </a:lnSpc>
              <a:buNone/>
            </a:pPr>
            <a:r>
              <a:rPr lang="ru-RU" dirty="0" smtClean="0"/>
              <a:t>- «инструмент финансового планирования, и контроля за деятельностью компании и ее структурных подразделений»;</a:t>
            </a:r>
          </a:p>
          <a:p>
            <a:pPr>
              <a:lnSpc>
                <a:spcPct val="100000"/>
              </a:lnSpc>
              <a:buNone/>
            </a:pPr>
            <a:r>
              <a:rPr lang="ru-RU" dirty="0" smtClean="0"/>
              <a:t>- «смета доходов и расходов фирмы»;</a:t>
            </a:r>
          </a:p>
          <a:p>
            <a:pPr>
              <a:lnSpc>
                <a:spcPct val="100000"/>
              </a:lnSpc>
              <a:buNone/>
            </a:pPr>
            <a:r>
              <a:rPr lang="ru-RU" dirty="0" smtClean="0"/>
              <a:t>- «план, подробно раскрывающий приток и отток средств в течение определенного планируемого периода времени»;</a:t>
            </a:r>
          </a:p>
          <a:p>
            <a:pPr>
              <a:lnSpc>
                <a:spcPct val="100000"/>
              </a:lnSpc>
              <a:buNone/>
            </a:pPr>
            <a:r>
              <a:rPr lang="ru-RU" dirty="0" smtClean="0"/>
              <a:t>- «годовой план компании в отношении продаж, расходов, объемов и других финансовых действий на предстоящий период»;</a:t>
            </a:r>
          </a:p>
          <a:p>
            <a:pPr>
              <a:lnSpc>
                <a:spcPct val="100000"/>
              </a:lnSpc>
              <a:buNone/>
            </a:pPr>
            <a:r>
              <a:rPr lang="ru-RU" dirty="0" smtClean="0"/>
              <a:t>- «количественный план в денежном выражении, подготовленный и принятый до определенного периода времени, показывающий планируемую величину дохода, которая должна быть достигнута, и расходы, которые должны быть понесены в течение этого периода, и капитал, который необходимо привлечь для достижения данной цели»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1015" y="745588"/>
            <a:ext cx="11535507" cy="543137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3600" dirty="0" smtClean="0"/>
              <a:t>          Основная </a:t>
            </a:r>
            <a:r>
              <a:rPr lang="ru-RU" sz="3600" b="1" i="1" dirty="0" smtClean="0"/>
              <a:t>цель процесса бюджетирования – эффективная организация </a:t>
            </a:r>
            <a:r>
              <a:rPr lang="ru-RU" sz="3600" dirty="0" smtClean="0"/>
              <a:t>процесса управления деятельностью предприятия и его структурных подразделений посредством планирования, контроля статьей доходов и расходов и анализа финансово-экономических показателей, разработка определенной финансовой структуры предприятия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9489" y="225082"/>
            <a:ext cx="11563643" cy="6358597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400" dirty="0" smtClean="0"/>
              <a:t>Наиболее значимые </a:t>
            </a:r>
            <a:r>
              <a:rPr lang="ru-RU" sz="2400" b="1" i="1" dirty="0" smtClean="0"/>
              <a:t>управленческие задачи, решаемые с помощью бюджетирования: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400" dirty="0" smtClean="0"/>
              <a:t> планирование операций, обеспечивающих достижение целей предприятий;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400" dirty="0" smtClean="0"/>
              <a:t> координирование различных бизнесов (как видов хозяйственной деятельности) и структурных подразделений;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400" dirty="0" smtClean="0"/>
              <a:t> оперативное отслеживание отклонений фактических результатов деятельности предприятия и ее структурных подразделений от поставленных целей, выявление и анализ причин этих отклонений, своевременное и аргументированное принятие решений о проведении регулирующих мероприятий;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400" dirty="0" smtClean="0"/>
              <a:t> эффективный контроль за расходованием финансовых и материальных ресурсов, обеспечение плановой дисциплины;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400" dirty="0" smtClean="0"/>
              <a:t> оценка выполнения плана центрами финансовой ответственности и их руководителями;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400" dirty="0" smtClean="0"/>
              <a:t> стимулирование менеджеров центров финансовой ответственности к достижению целей своих подразделений;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400" dirty="0" smtClean="0"/>
              <a:t> согласование интересов работников предприятия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22031"/>
            <a:ext cx="11915335" cy="613351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dirty="0" smtClean="0"/>
              <a:t>           </a:t>
            </a:r>
            <a:r>
              <a:rPr lang="ru-RU" sz="3000" b="1" dirty="0" smtClean="0"/>
              <a:t>Объектами бюджетирования </a:t>
            </a:r>
            <a:r>
              <a:rPr lang="ru-RU" sz="3000" dirty="0" smtClean="0"/>
              <a:t>могут быть обособленные виды деятельности предприятия или денежные потоки предприятия и его структурных подразделений, связанные с производством и реализацией определенных видов продукции (услуг).</a:t>
            </a:r>
          </a:p>
          <a:p>
            <a:pPr>
              <a:lnSpc>
                <a:spcPct val="100000"/>
              </a:lnSpc>
              <a:buNone/>
            </a:pPr>
            <a:r>
              <a:rPr lang="ru-RU" sz="3000" dirty="0" smtClean="0"/>
              <a:t>           </a:t>
            </a:r>
            <a:r>
              <a:rPr lang="ru-RU" sz="3000" b="1" dirty="0" smtClean="0"/>
              <a:t>Субъектами бюджетирования </a:t>
            </a:r>
            <a:r>
              <a:rPr lang="ru-RU" sz="3000" dirty="0" smtClean="0"/>
              <a:t>могут являться бюджетный комитет (комиссия), осуществляющий руководство процессом бюджетирования, отделы, участвующие в подготовке бюджетов, функциональные службы и отделы, отвечающие за подготовку бюджетов предприятия в целом, элементы финансовой структуры, формирующие бюджеты подразделений и отдельных видов бизнеса.</a:t>
            </a:r>
            <a:endParaRPr lang="ru-RU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3600" b="1" dirty="0" smtClean="0"/>
              <a:t>В основе построения системы бюджетирования заложены определенные принципы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" y="478302"/>
            <a:ext cx="11816862" cy="610537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ru-RU" i="1" dirty="0" smtClean="0"/>
              <a:t>            </a:t>
            </a:r>
            <a:r>
              <a:rPr lang="ru-RU" sz="3200" b="1" i="1" dirty="0" smtClean="0"/>
              <a:t>Принцип согласования целей </a:t>
            </a:r>
            <a:r>
              <a:rPr lang="ru-RU" sz="3200" dirty="0" smtClean="0"/>
              <a:t>предусматривает балансирование всех </a:t>
            </a:r>
            <a:r>
              <a:rPr lang="ru-RU" sz="3200" i="1" dirty="0" smtClean="0"/>
              <a:t>фак</a:t>
            </a:r>
            <a:r>
              <a:rPr lang="ru-RU" sz="3200" dirty="0" smtClean="0"/>
              <a:t>торов производства для достижения предприятием намеченных задач. Осуществляется это путем составления бюджетов снизу вверх, так как нижнее звено руководства более реально оценивает ситуацию и может обеспечить выполнение запланированных показателей бюджета. При этом руководство предприятия следит затем, чтобы интересы отдельных структурных подразделений не вступали в конфликт с интересами всего предприятия. Обеспечивается это путем согласования бюджетных планов и их корректировки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67286"/>
            <a:ext cx="11873132" cy="626012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3200" i="1" dirty="0" smtClean="0"/>
              <a:t>           </a:t>
            </a:r>
            <a:r>
              <a:rPr lang="ru-RU" sz="3200" b="1" i="1" dirty="0" smtClean="0"/>
              <a:t>Принцип ответственности </a:t>
            </a:r>
            <a:r>
              <a:rPr lang="ru-RU" sz="3200" dirty="0" smtClean="0"/>
              <a:t>предусматривает передачу ответственности</a:t>
            </a:r>
            <a:r>
              <a:rPr lang="ru-RU" sz="3200" i="1" dirty="0" smtClean="0"/>
              <a:t> </a:t>
            </a:r>
            <a:r>
              <a:rPr lang="ru-RU" sz="3200" dirty="0" smtClean="0"/>
              <a:t>вместе с делегируемыми, полномочными и характеризует роль человеческого фактора в управлении предприятием. Передача ответственности непосредственно увязывается со степенью влияния, которое конкретный руководитель может оказывать на затраты, выручку или другие показатели.</a:t>
            </a:r>
          </a:p>
          <a:p>
            <a:pPr>
              <a:lnSpc>
                <a:spcPct val="100000"/>
              </a:lnSpc>
              <a:buNone/>
            </a:pPr>
            <a:r>
              <a:rPr lang="ru-RU" sz="3200" i="1" dirty="0" smtClean="0"/>
              <a:t>         </a:t>
            </a:r>
            <a:r>
              <a:rPr lang="ru-RU" sz="3200" b="1" i="1" dirty="0" smtClean="0"/>
              <a:t>Принцип гибкости </a:t>
            </a:r>
            <a:r>
              <a:rPr lang="ru-RU" sz="3200" dirty="0" smtClean="0"/>
              <a:t>предусматривает включение в систему не только статичных, но и гибких бюджетов, которые помогают выбрать оптимальный объем продаж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195754"/>
            <a:ext cx="10515600" cy="4981209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600" b="1" dirty="0" smtClean="0"/>
              <a:t>К двум основным, "идеологически" отличным методам построения бюджетов следует отнести бюджеты, построенные по принципу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600" b="1" dirty="0" smtClean="0"/>
              <a:t>"снизу вверх" и "сверху вниз"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09488"/>
            <a:ext cx="11915335" cy="628825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/>
              <a:t>            </a:t>
            </a:r>
            <a:r>
              <a:rPr lang="ru-RU" sz="3000" dirty="0" smtClean="0"/>
              <a:t>Первый вариант предусматривает сбор и фильтрацию бюджетной информации от исполнителей к руководителям нижнего уровня и далее к руководству компании. При таком подходе много сил и времени, как правило, уходит на согласование бюджетов отдельных структурных единиц. Кроме того, довольно часто представленные "снизу" показатели сильно изменяются руководителями в процессе утверждения бюджета, что в случае необоснованности решения или недостаточной аргументации может вызвать негативную реакцию подчиненных. В дальнейшем такая ситуация нередко ведет к снижению доверия и внимания к бюджетному процессу со стороны менеджеров нижнего уровня, что выражается в небрежно подготовленных данных или сознательном завышении цифр в первоначальных версиях бюджета</a:t>
            </a:r>
            <a:endParaRPr lang="ru-RU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" y="590842"/>
            <a:ext cx="11859064" cy="5922499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/>
              <a:t>          </a:t>
            </a:r>
            <a:r>
              <a:rPr lang="ru-RU" sz="3600" dirty="0" smtClean="0"/>
              <a:t>Этот вид бюджетирования широко распространен в России ввиду как неопределенности перспектив развития рынка в целом, так и нежелания руководства заниматься планированием - к сожалению, для большой части российских </a:t>
            </a:r>
            <a:r>
              <a:rPr lang="ru-RU" sz="3600" dirty="0" err="1" smtClean="0"/>
              <a:t>топ-менеджеров</a:t>
            </a:r>
            <a:r>
              <a:rPr lang="ru-RU" sz="3600" dirty="0" smtClean="0"/>
              <a:t> стратегическое планирование до сих пор остается лишь красивым иностранным термином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" y="604910"/>
            <a:ext cx="11830929" cy="586622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600" dirty="0" smtClean="0"/>
              <a:t>            Второй подход требует от руководства компании четкого понимания основных особенностей организации и способности сформировать реалистичный прогноз хотя бы на рассматриваемый период. Бюджетирование "сверху вниз« обеспечивает согласованность бюджетов отдельных подразделений и позволяет задавать контрольные показатели по продажам, расходам и т.п. для оценки эффективности работы центров ответственности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57" y="661182"/>
            <a:ext cx="11479237" cy="5795889"/>
          </a:xfrm>
        </p:spPr>
        <p:txBody>
          <a:bodyPr/>
          <a:lstStyle/>
          <a:p>
            <a:pPr>
              <a:lnSpc>
                <a:spcPct val="100000"/>
              </a:lnSpc>
              <a:buNone/>
            </a:pPr>
            <a:r>
              <a:rPr lang="ru-RU" dirty="0" smtClean="0"/>
              <a:t>            </a:t>
            </a:r>
            <a:r>
              <a:rPr lang="ru-RU" sz="3600" dirty="0" smtClean="0"/>
              <a:t>В целом бюджетирование "сверху вниз" является предпочтительным, однако на практике, как правило, применяются смешанные варианты содержащие в себе черты обоих вариантов. Вопрос лишь в том, какой подход преобладает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53" y="210381"/>
            <a:ext cx="10515600" cy="380463"/>
          </a:xfrm>
        </p:spPr>
        <p:txBody>
          <a:bodyPr>
            <a:normAutofit/>
          </a:bodyPr>
          <a:lstStyle/>
          <a:p>
            <a:r>
              <a:rPr lang="ru-RU" sz="1800" b="1" dirty="0" smtClean="0"/>
              <a:t>3. Виды, структура и состав бюджетов</a:t>
            </a: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7286" y="1434905"/>
            <a:ext cx="11451102" cy="474205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3600" dirty="0" smtClean="0"/>
              <a:t>           Внутрифирменное финансовое планирование предполагает использование различных бюджетов. Разработка бюджетов является составной частью финансового менеджмента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39151" y="407962"/>
            <a:ext cx="11549575" cy="599283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dirty="0" smtClean="0"/>
              <a:t>          </a:t>
            </a:r>
            <a:r>
              <a:rPr lang="ru-RU" sz="3600" dirty="0" smtClean="0"/>
              <a:t>Бюджет предприятия (Главный бюджет или как его еще называют Мастер бюджет) представляет собой систему взаимосвязанных бюджетов и в структурированной форме описывает ожидания менеджеров относительно продаж, расходов и других хозяйственных операций в планируемом периоде. Он включает два основных блока: систему операционных бюджетов (плановые сметы основных бизнес-процессов) и систему финансовых бюджетов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09489"/>
            <a:ext cx="11985673" cy="630232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b="1" i="1" dirty="0" smtClean="0"/>
              <a:t>           Бюджет доходов и расходов (БДР) – </a:t>
            </a:r>
            <a:r>
              <a:rPr lang="ru-RU" dirty="0" smtClean="0"/>
              <a:t>определяет экономическую эффективность деятельности предприятия. Данный бюджет формирует основной финансовый результат деятельности предприятия, т.е. его прибыльность</a:t>
            </a:r>
          </a:p>
          <a:p>
            <a:pPr>
              <a:lnSpc>
                <a:spcPct val="100000"/>
              </a:lnSpc>
              <a:buNone/>
            </a:pPr>
            <a:r>
              <a:rPr lang="ru-RU" b="1" i="1" dirty="0" smtClean="0"/>
              <a:t>         Бюджет движения денежных средств (БДДС) </a:t>
            </a:r>
            <a:r>
              <a:rPr lang="ru-RU" dirty="0" smtClean="0"/>
              <a:t>носит более очевидный характер, он непосредственно планирует и фиксирует реальные потоки денежных средств и сравнительно прост для составления. БДДС определяет “платежеспособность” предприятия как разницу поступлений и “выбытий” денежных средств за период.</a:t>
            </a:r>
          </a:p>
          <a:p>
            <a:pPr>
              <a:lnSpc>
                <a:spcPct val="100000"/>
              </a:lnSpc>
              <a:buNone/>
            </a:pPr>
            <a:r>
              <a:rPr lang="ru-RU" b="1" i="1" dirty="0" smtClean="0"/>
              <a:t>         Бюджет по балансовому листу (ББЛ) - </a:t>
            </a:r>
            <a:r>
              <a:rPr lang="ru-RU" dirty="0" smtClean="0"/>
              <a:t>определяет экономический потенциал и финансовое состояние предприятия. ББЛ является результирующим бюджетом, при корректной модели финансового учета он формируется на основе БДР и БДДС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2880" y="337625"/>
            <a:ext cx="11788726" cy="6302326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b="1" dirty="0" smtClean="0"/>
              <a:t>     </a:t>
            </a:r>
            <a:r>
              <a:rPr lang="ru-RU" sz="3600" b="1" dirty="0" smtClean="0"/>
              <a:t>Процесс  составления бюджета называется бюджетным циклом и включает этапы:</a:t>
            </a:r>
          </a:p>
          <a:p>
            <a:pPr>
              <a:lnSpc>
                <a:spcPct val="100000"/>
              </a:lnSpc>
              <a:buNone/>
            </a:pPr>
            <a:r>
              <a:rPr lang="ru-RU" sz="3600" dirty="0" smtClean="0"/>
              <a:t>- планирование деятельности организации в целом и ее структурных подразделений с помощью сформированной системы оценочных показателей;</a:t>
            </a:r>
          </a:p>
          <a:p>
            <a:pPr>
              <a:lnSpc>
                <a:spcPct val="100000"/>
              </a:lnSpc>
              <a:buNone/>
            </a:pPr>
            <a:r>
              <a:rPr lang="ru-RU" sz="3600" dirty="0" smtClean="0"/>
              <a:t>- обсуждение возможных вариантов планов, связанных с изменением производственной и рыночной ситуации;</a:t>
            </a:r>
          </a:p>
          <a:p>
            <a:pPr>
              <a:lnSpc>
                <a:spcPct val="100000"/>
              </a:lnSpc>
              <a:buNone/>
            </a:pPr>
            <a:r>
              <a:rPr lang="ru-RU" sz="3600" dirty="0" smtClean="0"/>
              <a:t>- корректировка планов с учетом предложенных поправок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57" name="Rectangle 53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47105" name="Group 1"/>
          <p:cNvGrpSpPr>
            <a:grpSpLocks noChangeAspect="1"/>
          </p:cNvGrpSpPr>
          <p:nvPr/>
        </p:nvGrpSpPr>
        <p:grpSpPr bwMode="auto">
          <a:xfrm>
            <a:off x="196947" y="211014"/>
            <a:ext cx="11995053" cy="6646986"/>
            <a:chOff x="1994" y="2870"/>
            <a:chExt cx="10448" cy="7387"/>
          </a:xfrm>
        </p:grpSpPr>
        <p:sp>
          <p:nvSpPr>
            <p:cNvPr id="47156" name="AutoShape 52"/>
            <p:cNvSpPr>
              <a:spLocks noChangeAspect="1" noChangeArrowheads="1" noTextEdit="1"/>
            </p:cNvSpPr>
            <p:nvPr/>
          </p:nvSpPr>
          <p:spPr bwMode="auto">
            <a:xfrm>
              <a:off x="1994" y="2870"/>
              <a:ext cx="10448" cy="7387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155" name="Rectangle 51"/>
            <p:cNvSpPr>
              <a:spLocks noChangeArrowheads="1"/>
            </p:cNvSpPr>
            <p:nvPr/>
          </p:nvSpPr>
          <p:spPr bwMode="auto">
            <a:xfrm>
              <a:off x="4112" y="2870"/>
              <a:ext cx="2118" cy="41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Корпорации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154" name="Rectangle 50"/>
            <p:cNvSpPr>
              <a:spLocks noChangeArrowheads="1"/>
            </p:cNvSpPr>
            <p:nvPr/>
          </p:nvSpPr>
          <p:spPr bwMode="auto">
            <a:xfrm>
              <a:off x="9901" y="2870"/>
              <a:ext cx="2119" cy="41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Унитарные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153" name="Text Box 49"/>
            <p:cNvSpPr txBox="1">
              <a:spLocks noChangeArrowheads="1"/>
            </p:cNvSpPr>
            <p:nvPr/>
          </p:nvSpPr>
          <p:spPr bwMode="auto">
            <a:xfrm>
              <a:off x="2276" y="3428"/>
              <a:ext cx="284" cy="278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Коммерчес</a:t>
              </a:r>
              <a:endPara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кие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152" name="Text Box 48"/>
            <p:cNvSpPr txBox="1">
              <a:spLocks noChangeArrowheads="1"/>
            </p:cNvSpPr>
            <p:nvPr/>
          </p:nvSpPr>
          <p:spPr bwMode="auto">
            <a:xfrm>
              <a:off x="2276" y="7051"/>
              <a:ext cx="282" cy="320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Некоммерческие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151" name="Rectangle 47"/>
            <p:cNvSpPr>
              <a:spLocks noChangeArrowheads="1"/>
            </p:cNvSpPr>
            <p:nvPr/>
          </p:nvSpPr>
          <p:spPr bwMode="auto">
            <a:xfrm>
              <a:off x="5100" y="4542"/>
              <a:ext cx="1553" cy="55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Хозяйственные общества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150" name="Rectangle 46"/>
            <p:cNvSpPr>
              <a:spLocks noChangeArrowheads="1"/>
            </p:cNvSpPr>
            <p:nvPr/>
          </p:nvSpPr>
          <p:spPr bwMode="auto">
            <a:xfrm>
              <a:off x="3406" y="4543"/>
              <a:ext cx="1553" cy="55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Хозяйственные товарищества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149" name="Rectangle 45"/>
            <p:cNvSpPr>
              <a:spLocks noChangeArrowheads="1"/>
            </p:cNvSpPr>
            <p:nvPr/>
          </p:nvSpPr>
          <p:spPr bwMode="auto">
            <a:xfrm>
              <a:off x="2700" y="3846"/>
              <a:ext cx="1553" cy="5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Хозяйственные партнерства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148" name="Rectangle 44"/>
            <p:cNvSpPr>
              <a:spLocks noChangeArrowheads="1"/>
            </p:cNvSpPr>
            <p:nvPr/>
          </p:nvSpPr>
          <p:spPr bwMode="auto">
            <a:xfrm>
              <a:off x="7642" y="3846"/>
              <a:ext cx="1555" cy="55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Производственные кооперативы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147" name="Rectangle 43"/>
            <p:cNvSpPr>
              <a:spLocks noChangeArrowheads="1"/>
            </p:cNvSpPr>
            <p:nvPr/>
          </p:nvSpPr>
          <p:spPr bwMode="auto">
            <a:xfrm>
              <a:off x="6088" y="5240"/>
              <a:ext cx="1555" cy="55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Акционерные общества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146" name="Rectangle 42"/>
            <p:cNvSpPr>
              <a:spLocks noChangeArrowheads="1"/>
            </p:cNvSpPr>
            <p:nvPr/>
          </p:nvSpPr>
          <p:spPr bwMode="auto">
            <a:xfrm>
              <a:off x="6088" y="5936"/>
              <a:ext cx="1555" cy="6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Общества с ограниченной ответственностью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145" name="Rectangle 41"/>
            <p:cNvSpPr>
              <a:spLocks noChangeArrowheads="1"/>
            </p:cNvSpPr>
            <p:nvPr/>
          </p:nvSpPr>
          <p:spPr bwMode="auto">
            <a:xfrm>
              <a:off x="2841" y="7748"/>
              <a:ext cx="1555" cy="55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Потребительские кооперативы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144" name="Rectangle 40"/>
            <p:cNvSpPr>
              <a:spLocks noChangeArrowheads="1"/>
            </p:cNvSpPr>
            <p:nvPr/>
          </p:nvSpPr>
          <p:spPr bwMode="auto">
            <a:xfrm>
              <a:off x="3124" y="8445"/>
              <a:ext cx="1553" cy="55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Общественные организации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143" name="Rectangle 39"/>
            <p:cNvSpPr>
              <a:spLocks noChangeArrowheads="1"/>
            </p:cNvSpPr>
            <p:nvPr/>
          </p:nvSpPr>
          <p:spPr bwMode="auto">
            <a:xfrm>
              <a:off x="3406" y="9142"/>
              <a:ext cx="1553" cy="55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Ассоциации и союзы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142" name="Rectangle 38"/>
            <p:cNvSpPr>
              <a:spLocks noChangeArrowheads="1"/>
            </p:cNvSpPr>
            <p:nvPr/>
          </p:nvSpPr>
          <p:spPr bwMode="auto">
            <a:xfrm>
              <a:off x="5241" y="9002"/>
              <a:ext cx="1553" cy="69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Товарищества собственников недвижимости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141" name="Rectangle 37"/>
            <p:cNvSpPr>
              <a:spLocks noChangeArrowheads="1"/>
            </p:cNvSpPr>
            <p:nvPr/>
          </p:nvSpPr>
          <p:spPr bwMode="auto">
            <a:xfrm>
              <a:off x="5665" y="8584"/>
              <a:ext cx="1553" cy="27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Казачьи общества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140" name="Rectangle 36"/>
            <p:cNvSpPr>
              <a:spLocks noChangeArrowheads="1"/>
            </p:cNvSpPr>
            <p:nvPr/>
          </p:nvSpPr>
          <p:spPr bwMode="auto">
            <a:xfrm>
              <a:off x="5806" y="7748"/>
              <a:ext cx="1552" cy="69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Общины коренных малочисленных народов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139" name="Rectangle 35"/>
            <p:cNvSpPr>
              <a:spLocks noChangeArrowheads="1"/>
            </p:cNvSpPr>
            <p:nvPr/>
          </p:nvSpPr>
          <p:spPr bwMode="auto">
            <a:xfrm>
              <a:off x="10607" y="7748"/>
              <a:ext cx="1554" cy="27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Фонды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138" name="Rectangle 34"/>
            <p:cNvSpPr>
              <a:spLocks noChangeArrowheads="1"/>
            </p:cNvSpPr>
            <p:nvPr/>
          </p:nvSpPr>
          <p:spPr bwMode="auto">
            <a:xfrm>
              <a:off x="10324" y="8306"/>
              <a:ext cx="1556" cy="27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Учреждения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137" name="Rectangle 33"/>
            <p:cNvSpPr>
              <a:spLocks noChangeArrowheads="1"/>
            </p:cNvSpPr>
            <p:nvPr/>
          </p:nvSpPr>
          <p:spPr bwMode="auto">
            <a:xfrm>
              <a:off x="9759" y="8863"/>
              <a:ext cx="1556" cy="69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Автономные некоммерческие организации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136" name="Rectangle 32"/>
            <p:cNvSpPr>
              <a:spLocks noChangeArrowheads="1"/>
            </p:cNvSpPr>
            <p:nvPr/>
          </p:nvSpPr>
          <p:spPr bwMode="auto">
            <a:xfrm>
              <a:off x="7642" y="7888"/>
              <a:ext cx="1555" cy="55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Религиозные организации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135" name="Rectangle 31"/>
            <p:cNvSpPr>
              <a:spLocks noChangeArrowheads="1"/>
            </p:cNvSpPr>
            <p:nvPr/>
          </p:nvSpPr>
          <p:spPr bwMode="auto">
            <a:xfrm>
              <a:off x="7924" y="8724"/>
              <a:ext cx="1555" cy="69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Публично-правовые компании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134" name="Rectangle 30"/>
            <p:cNvSpPr>
              <a:spLocks noChangeArrowheads="1"/>
            </p:cNvSpPr>
            <p:nvPr/>
          </p:nvSpPr>
          <p:spPr bwMode="auto">
            <a:xfrm>
              <a:off x="2841" y="5240"/>
              <a:ext cx="1553" cy="55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Полное товарищество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133" name="Rectangle 29"/>
            <p:cNvSpPr>
              <a:spLocks noChangeArrowheads="1"/>
            </p:cNvSpPr>
            <p:nvPr/>
          </p:nvSpPr>
          <p:spPr bwMode="auto">
            <a:xfrm>
              <a:off x="2841" y="5936"/>
              <a:ext cx="1553" cy="83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Товарищество на вере (коммандитное товарищество)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132" name="Rectangle 28"/>
            <p:cNvSpPr>
              <a:spLocks noChangeArrowheads="1"/>
            </p:cNvSpPr>
            <p:nvPr/>
          </p:nvSpPr>
          <p:spPr bwMode="auto">
            <a:xfrm>
              <a:off x="4112" y="7051"/>
              <a:ext cx="2120" cy="41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Корпорации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131" name="Rectangle 27"/>
            <p:cNvSpPr>
              <a:spLocks noChangeArrowheads="1"/>
            </p:cNvSpPr>
            <p:nvPr/>
          </p:nvSpPr>
          <p:spPr bwMode="auto">
            <a:xfrm>
              <a:off x="9053" y="7051"/>
              <a:ext cx="2119" cy="41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Унитарные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130" name="Line 26"/>
            <p:cNvSpPr>
              <a:spLocks noChangeShapeType="1"/>
            </p:cNvSpPr>
            <p:nvPr/>
          </p:nvSpPr>
          <p:spPr bwMode="auto">
            <a:xfrm flipH="1">
              <a:off x="3406" y="3288"/>
              <a:ext cx="1271" cy="5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129" name="Line 25"/>
            <p:cNvSpPr>
              <a:spLocks noChangeShapeType="1"/>
            </p:cNvSpPr>
            <p:nvPr/>
          </p:nvSpPr>
          <p:spPr bwMode="auto">
            <a:xfrm flipH="1">
              <a:off x="4253" y="3288"/>
              <a:ext cx="847" cy="125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128" name="Line 24"/>
            <p:cNvSpPr>
              <a:spLocks noChangeShapeType="1"/>
            </p:cNvSpPr>
            <p:nvPr/>
          </p:nvSpPr>
          <p:spPr bwMode="auto">
            <a:xfrm>
              <a:off x="5383" y="3288"/>
              <a:ext cx="564" cy="125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127" name="Line 23"/>
            <p:cNvSpPr>
              <a:spLocks noChangeShapeType="1"/>
            </p:cNvSpPr>
            <p:nvPr/>
          </p:nvSpPr>
          <p:spPr bwMode="auto">
            <a:xfrm>
              <a:off x="6230" y="3288"/>
              <a:ext cx="1412" cy="5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126" name="Line 22"/>
            <p:cNvSpPr>
              <a:spLocks noChangeShapeType="1"/>
            </p:cNvSpPr>
            <p:nvPr/>
          </p:nvSpPr>
          <p:spPr bwMode="auto">
            <a:xfrm>
              <a:off x="4677" y="5100"/>
              <a:ext cx="0" cy="125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125" name="Line 21"/>
            <p:cNvSpPr>
              <a:spLocks noChangeShapeType="1"/>
            </p:cNvSpPr>
            <p:nvPr/>
          </p:nvSpPr>
          <p:spPr bwMode="auto">
            <a:xfrm flipH="1">
              <a:off x="4394" y="6354"/>
              <a:ext cx="28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124" name="Line 20"/>
            <p:cNvSpPr>
              <a:spLocks noChangeShapeType="1"/>
            </p:cNvSpPr>
            <p:nvPr/>
          </p:nvSpPr>
          <p:spPr bwMode="auto">
            <a:xfrm flipH="1">
              <a:off x="4394" y="5518"/>
              <a:ext cx="28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123" name="Line 19"/>
            <p:cNvSpPr>
              <a:spLocks noChangeShapeType="1"/>
            </p:cNvSpPr>
            <p:nvPr/>
          </p:nvSpPr>
          <p:spPr bwMode="auto">
            <a:xfrm>
              <a:off x="5806" y="5100"/>
              <a:ext cx="0" cy="125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122" name="Line 18"/>
            <p:cNvSpPr>
              <a:spLocks noChangeShapeType="1"/>
            </p:cNvSpPr>
            <p:nvPr/>
          </p:nvSpPr>
          <p:spPr bwMode="auto">
            <a:xfrm>
              <a:off x="5806" y="6354"/>
              <a:ext cx="28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121" name="Line 17"/>
            <p:cNvSpPr>
              <a:spLocks noChangeShapeType="1"/>
            </p:cNvSpPr>
            <p:nvPr/>
          </p:nvSpPr>
          <p:spPr bwMode="auto">
            <a:xfrm>
              <a:off x="5806" y="5518"/>
              <a:ext cx="28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120" name="Line 16"/>
            <p:cNvSpPr>
              <a:spLocks noChangeShapeType="1"/>
            </p:cNvSpPr>
            <p:nvPr/>
          </p:nvSpPr>
          <p:spPr bwMode="auto">
            <a:xfrm>
              <a:off x="5947" y="3288"/>
              <a:ext cx="2542" cy="19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119" name="Line 15"/>
            <p:cNvSpPr>
              <a:spLocks noChangeShapeType="1"/>
            </p:cNvSpPr>
            <p:nvPr/>
          </p:nvSpPr>
          <p:spPr bwMode="auto">
            <a:xfrm>
              <a:off x="11030" y="3288"/>
              <a:ext cx="1" cy="97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118" name="Line 14"/>
            <p:cNvSpPr>
              <a:spLocks noChangeShapeType="1"/>
            </p:cNvSpPr>
            <p:nvPr/>
          </p:nvSpPr>
          <p:spPr bwMode="auto">
            <a:xfrm flipH="1">
              <a:off x="3829" y="7469"/>
              <a:ext cx="848" cy="2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117" name="Line 13"/>
            <p:cNvSpPr>
              <a:spLocks noChangeShapeType="1"/>
            </p:cNvSpPr>
            <p:nvPr/>
          </p:nvSpPr>
          <p:spPr bwMode="auto">
            <a:xfrm flipH="1">
              <a:off x="4535" y="7469"/>
              <a:ext cx="283" cy="97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116" name="Line 12"/>
            <p:cNvSpPr>
              <a:spLocks noChangeShapeType="1"/>
            </p:cNvSpPr>
            <p:nvPr/>
          </p:nvSpPr>
          <p:spPr bwMode="auto">
            <a:xfrm flipH="1">
              <a:off x="4818" y="7469"/>
              <a:ext cx="282" cy="167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115" name="Line 11"/>
            <p:cNvSpPr>
              <a:spLocks noChangeShapeType="1"/>
            </p:cNvSpPr>
            <p:nvPr/>
          </p:nvSpPr>
          <p:spPr bwMode="auto">
            <a:xfrm>
              <a:off x="5241" y="7469"/>
              <a:ext cx="283" cy="15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114" name="Line 10"/>
            <p:cNvSpPr>
              <a:spLocks noChangeShapeType="1"/>
            </p:cNvSpPr>
            <p:nvPr/>
          </p:nvSpPr>
          <p:spPr bwMode="auto">
            <a:xfrm>
              <a:off x="5383" y="7469"/>
              <a:ext cx="423" cy="1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113" name="Line 9"/>
            <p:cNvSpPr>
              <a:spLocks noChangeShapeType="1"/>
            </p:cNvSpPr>
            <p:nvPr/>
          </p:nvSpPr>
          <p:spPr bwMode="auto">
            <a:xfrm>
              <a:off x="5524" y="7469"/>
              <a:ext cx="706" cy="2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112" name="Line 8"/>
            <p:cNvSpPr>
              <a:spLocks noChangeShapeType="1"/>
            </p:cNvSpPr>
            <p:nvPr/>
          </p:nvSpPr>
          <p:spPr bwMode="auto">
            <a:xfrm flipH="1">
              <a:off x="8489" y="7469"/>
              <a:ext cx="1270" cy="41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111" name="Line 7"/>
            <p:cNvSpPr>
              <a:spLocks noChangeShapeType="1"/>
            </p:cNvSpPr>
            <p:nvPr/>
          </p:nvSpPr>
          <p:spPr bwMode="auto">
            <a:xfrm flipH="1">
              <a:off x="9195" y="7469"/>
              <a:ext cx="706" cy="125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110" name="Line 6"/>
            <p:cNvSpPr>
              <a:spLocks noChangeShapeType="1"/>
            </p:cNvSpPr>
            <p:nvPr/>
          </p:nvSpPr>
          <p:spPr bwMode="auto">
            <a:xfrm>
              <a:off x="10042" y="7469"/>
              <a:ext cx="0" cy="13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109" name="Line 5"/>
            <p:cNvSpPr>
              <a:spLocks noChangeShapeType="1"/>
            </p:cNvSpPr>
            <p:nvPr/>
          </p:nvSpPr>
          <p:spPr bwMode="auto">
            <a:xfrm>
              <a:off x="10183" y="7469"/>
              <a:ext cx="424" cy="8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108" name="Line 4"/>
            <p:cNvSpPr>
              <a:spLocks noChangeShapeType="1"/>
            </p:cNvSpPr>
            <p:nvPr/>
          </p:nvSpPr>
          <p:spPr bwMode="auto">
            <a:xfrm>
              <a:off x="10465" y="7469"/>
              <a:ext cx="989" cy="2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107" name="Rectangle 3"/>
            <p:cNvSpPr>
              <a:spLocks noChangeArrowheads="1"/>
            </p:cNvSpPr>
            <p:nvPr/>
          </p:nvSpPr>
          <p:spPr bwMode="auto">
            <a:xfrm>
              <a:off x="10183" y="4264"/>
              <a:ext cx="1694" cy="83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Государственные и муниципальные унитарные предприятия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106" name="Rectangle 2"/>
            <p:cNvSpPr>
              <a:spLocks noChangeArrowheads="1"/>
            </p:cNvSpPr>
            <p:nvPr/>
          </p:nvSpPr>
          <p:spPr bwMode="auto">
            <a:xfrm>
              <a:off x="7924" y="5239"/>
              <a:ext cx="1695" cy="69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Крестьянские (фермерские) хозяйства</a:t>
              </a:r>
              <a:endPara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53" name="Rectangle 73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46081" name="Group 1"/>
          <p:cNvGrpSpPr>
            <a:grpSpLocks noChangeAspect="1"/>
          </p:cNvGrpSpPr>
          <p:nvPr/>
        </p:nvGrpSpPr>
        <p:grpSpPr bwMode="auto">
          <a:xfrm>
            <a:off x="168812" y="0"/>
            <a:ext cx="11816862" cy="6858405"/>
            <a:chOff x="4535" y="3010"/>
            <a:chExt cx="7909" cy="8361"/>
          </a:xfrm>
        </p:grpSpPr>
        <p:sp>
          <p:nvSpPr>
            <p:cNvPr id="46152" name="AutoShape 72"/>
            <p:cNvSpPr>
              <a:spLocks noChangeAspect="1" noChangeArrowheads="1" noTextEdit="1"/>
            </p:cNvSpPr>
            <p:nvPr/>
          </p:nvSpPr>
          <p:spPr bwMode="auto">
            <a:xfrm>
              <a:off x="4535" y="3010"/>
              <a:ext cx="7909" cy="8361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151" name="Rectangle 71"/>
            <p:cNvSpPr>
              <a:spLocks noChangeArrowheads="1"/>
            </p:cNvSpPr>
            <p:nvPr/>
          </p:nvSpPr>
          <p:spPr bwMode="auto">
            <a:xfrm>
              <a:off x="4535" y="4821"/>
              <a:ext cx="1836" cy="55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Потребительские кооперативы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150" name="Rectangle 70"/>
            <p:cNvSpPr>
              <a:spLocks noChangeArrowheads="1"/>
            </p:cNvSpPr>
            <p:nvPr/>
          </p:nvSpPr>
          <p:spPr bwMode="auto">
            <a:xfrm>
              <a:off x="6653" y="4821"/>
              <a:ext cx="1835" cy="55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Общественные организации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149" name="Rectangle 69"/>
            <p:cNvSpPr>
              <a:spLocks noChangeArrowheads="1"/>
            </p:cNvSpPr>
            <p:nvPr/>
          </p:nvSpPr>
          <p:spPr bwMode="auto">
            <a:xfrm>
              <a:off x="8630" y="4821"/>
              <a:ext cx="1834" cy="279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Ассоциации и союзы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148" name="Rectangle 68"/>
            <p:cNvSpPr>
              <a:spLocks noChangeArrowheads="1"/>
            </p:cNvSpPr>
            <p:nvPr/>
          </p:nvSpPr>
          <p:spPr bwMode="auto">
            <a:xfrm>
              <a:off x="10606" y="4821"/>
              <a:ext cx="1694" cy="693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Товарищества собственников недвижимости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147" name="Rectangle 67"/>
            <p:cNvSpPr>
              <a:spLocks noChangeArrowheads="1"/>
            </p:cNvSpPr>
            <p:nvPr/>
          </p:nvSpPr>
          <p:spPr bwMode="auto">
            <a:xfrm>
              <a:off x="10606" y="4124"/>
              <a:ext cx="1694" cy="41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Казачьи общества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146" name="Rectangle 66"/>
            <p:cNvSpPr>
              <a:spLocks noChangeArrowheads="1"/>
            </p:cNvSpPr>
            <p:nvPr/>
          </p:nvSpPr>
          <p:spPr bwMode="auto">
            <a:xfrm>
              <a:off x="10606" y="3288"/>
              <a:ext cx="1552" cy="69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Общины коренных малочисленных народов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145" name="Rectangle 65"/>
            <p:cNvSpPr>
              <a:spLocks noChangeArrowheads="1"/>
            </p:cNvSpPr>
            <p:nvPr/>
          </p:nvSpPr>
          <p:spPr bwMode="auto">
            <a:xfrm>
              <a:off x="4959" y="3149"/>
              <a:ext cx="2121" cy="557"/>
            </a:xfrm>
            <a:prstGeom prst="rect">
              <a:avLst/>
            </a:prstGeom>
            <a:solidFill>
              <a:srgbClr val="00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Некоммерческие корпорации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144" name="Rectangle 64"/>
            <p:cNvSpPr>
              <a:spLocks noChangeArrowheads="1"/>
            </p:cNvSpPr>
            <p:nvPr/>
          </p:nvSpPr>
          <p:spPr bwMode="auto">
            <a:xfrm>
              <a:off x="4818" y="5657"/>
              <a:ext cx="1835" cy="55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Жилищные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кооперативы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143" name="Rectangle 63"/>
            <p:cNvSpPr>
              <a:spLocks noChangeArrowheads="1"/>
            </p:cNvSpPr>
            <p:nvPr/>
          </p:nvSpPr>
          <p:spPr bwMode="auto">
            <a:xfrm>
              <a:off x="4818" y="6354"/>
              <a:ext cx="1835" cy="44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Жилищно-строительные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кооперативы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142" name="Rectangle 62"/>
            <p:cNvSpPr>
              <a:spLocks noChangeArrowheads="1"/>
            </p:cNvSpPr>
            <p:nvPr/>
          </p:nvSpPr>
          <p:spPr bwMode="auto">
            <a:xfrm>
              <a:off x="4818" y="7057"/>
              <a:ext cx="1835" cy="41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Гаражные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кооперативы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141" name="Rectangle 61"/>
            <p:cNvSpPr>
              <a:spLocks noChangeArrowheads="1"/>
            </p:cNvSpPr>
            <p:nvPr/>
          </p:nvSpPr>
          <p:spPr bwMode="auto">
            <a:xfrm>
              <a:off x="4818" y="7608"/>
              <a:ext cx="1835" cy="53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Садоводческие потребительские кооперативы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140" name="Rectangle 60"/>
            <p:cNvSpPr>
              <a:spLocks noChangeArrowheads="1"/>
            </p:cNvSpPr>
            <p:nvPr/>
          </p:nvSpPr>
          <p:spPr bwMode="auto">
            <a:xfrm>
              <a:off x="4818" y="8273"/>
              <a:ext cx="1835" cy="53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Огороднические потребительские кооперативы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139" name="Rectangle 59"/>
            <p:cNvSpPr>
              <a:spLocks noChangeArrowheads="1"/>
            </p:cNvSpPr>
            <p:nvPr/>
          </p:nvSpPr>
          <p:spPr bwMode="auto">
            <a:xfrm>
              <a:off x="4827" y="8920"/>
              <a:ext cx="1835" cy="43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Дачные потребительские кооперативы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138" name="Rectangle 58"/>
            <p:cNvSpPr>
              <a:spLocks noChangeArrowheads="1"/>
            </p:cNvSpPr>
            <p:nvPr/>
          </p:nvSpPr>
          <p:spPr bwMode="auto">
            <a:xfrm>
              <a:off x="4827" y="9499"/>
              <a:ext cx="1835" cy="35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Общества взаимного страхования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137" name="Rectangle 57"/>
            <p:cNvSpPr>
              <a:spLocks noChangeArrowheads="1"/>
            </p:cNvSpPr>
            <p:nvPr/>
          </p:nvSpPr>
          <p:spPr bwMode="auto">
            <a:xfrm>
              <a:off x="4837" y="9973"/>
              <a:ext cx="1835" cy="34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Кредитные кооперативы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136" name="Rectangle 56"/>
            <p:cNvSpPr>
              <a:spLocks noChangeArrowheads="1"/>
            </p:cNvSpPr>
            <p:nvPr/>
          </p:nvSpPr>
          <p:spPr bwMode="auto">
            <a:xfrm>
              <a:off x="4837" y="10414"/>
              <a:ext cx="1835" cy="2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Фонды проката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135" name="Rectangle 55"/>
            <p:cNvSpPr>
              <a:spLocks noChangeArrowheads="1"/>
            </p:cNvSpPr>
            <p:nvPr/>
          </p:nvSpPr>
          <p:spPr bwMode="auto">
            <a:xfrm>
              <a:off x="4856" y="10808"/>
              <a:ext cx="1835" cy="56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Сельскохозяйственные потребительские кооперативы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134" name="Rectangle 54"/>
            <p:cNvSpPr>
              <a:spLocks noChangeArrowheads="1"/>
            </p:cNvSpPr>
            <p:nvPr/>
          </p:nvSpPr>
          <p:spPr bwMode="auto">
            <a:xfrm>
              <a:off x="6935" y="5657"/>
              <a:ext cx="1694" cy="55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Политические партии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133" name="Rectangle 53"/>
            <p:cNvSpPr>
              <a:spLocks noChangeArrowheads="1"/>
            </p:cNvSpPr>
            <p:nvPr/>
          </p:nvSpPr>
          <p:spPr bwMode="auto">
            <a:xfrm>
              <a:off x="6935" y="6354"/>
              <a:ext cx="1694" cy="55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Профсоюзные организации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132" name="Rectangle 52"/>
            <p:cNvSpPr>
              <a:spLocks noChangeArrowheads="1"/>
            </p:cNvSpPr>
            <p:nvPr/>
          </p:nvSpPr>
          <p:spPr bwMode="auto">
            <a:xfrm>
              <a:off x="6935" y="7051"/>
              <a:ext cx="1694" cy="55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Общественные движения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131" name="Rectangle 51"/>
            <p:cNvSpPr>
              <a:spLocks noChangeArrowheads="1"/>
            </p:cNvSpPr>
            <p:nvPr/>
          </p:nvSpPr>
          <p:spPr bwMode="auto">
            <a:xfrm>
              <a:off x="6935" y="7747"/>
              <a:ext cx="1694" cy="69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Органы общественной самодеятельности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130" name="Rectangle 50"/>
            <p:cNvSpPr>
              <a:spLocks noChangeArrowheads="1"/>
            </p:cNvSpPr>
            <p:nvPr/>
          </p:nvSpPr>
          <p:spPr bwMode="auto">
            <a:xfrm>
              <a:off x="6935" y="8584"/>
              <a:ext cx="1693" cy="83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Территориальные общественные самоуправления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129" name="Rectangle 49"/>
            <p:cNvSpPr>
              <a:spLocks noChangeArrowheads="1"/>
            </p:cNvSpPr>
            <p:nvPr/>
          </p:nvSpPr>
          <p:spPr bwMode="auto">
            <a:xfrm>
              <a:off x="8912" y="5657"/>
              <a:ext cx="1551" cy="55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Некоммерческие партнерства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128" name="Rectangle 48"/>
            <p:cNvSpPr>
              <a:spLocks noChangeArrowheads="1"/>
            </p:cNvSpPr>
            <p:nvPr/>
          </p:nvSpPr>
          <p:spPr bwMode="auto">
            <a:xfrm>
              <a:off x="8912" y="6354"/>
              <a:ext cx="1551" cy="55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Саморегулируемые организации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127" name="Rectangle 47"/>
            <p:cNvSpPr>
              <a:spLocks noChangeArrowheads="1"/>
            </p:cNvSpPr>
            <p:nvPr/>
          </p:nvSpPr>
          <p:spPr bwMode="auto">
            <a:xfrm>
              <a:off x="8912" y="7051"/>
              <a:ext cx="1551" cy="55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Объединения работодателей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126" name="Rectangle 46"/>
            <p:cNvSpPr>
              <a:spLocks noChangeArrowheads="1"/>
            </p:cNvSpPr>
            <p:nvPr/>
          </p:nvSpPr>
          <p:spPr bwMode="auto">
            <a:xfrm>
              <a:off x="8912" y="7747"/>
              <a:ext cx="1551" cy="111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Объединения профсоюзов, кооперативов и общественных организаций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125" name="Rectangle 45"/>
            <p:cNvSpPr>
              <a:spLocks noChangeArrowheads="1"/>
            </p:cNvSpPr>
            <p:nvPr/>
          </p:nvSpPr>
          <p:spPr bwMode="auto">
            <a:xfrm>
              <a:off x="8912" y="9002"/>
              <a:ext cx="1551" cy="69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Торгово-промышленные палаты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124" name="Rectangle 44"/>
            <p:cNvSpPr>
              <a:spLocks noChangeArrowheads="1"/>
            </p:cNvSpPr>
            <p:nvPr/>
          </p:nvSpPr>
          <p:spPr bwMode="auto">
            <a:xfrm>
              <a:off x="8912" y="9838"/>
              <a:ext cx="1551" cy="55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Нотариальные палаты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123" name="Rectangle 43"/>
            <p:cNvSpPr>
              <a:spLocks noChangeArrowheads="1"/>
            </p:cNvSpPr>
            <p:nvPr/>
          </p:nvSpPr>
          <p:spPr bwMode="auto">
            <a:xfrm>
              <a:off x="8912" y="10534"/>
              <a:ext cx="1551" cy="55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Адвокатские палаты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122" name="Rectangle 42"/>
            <p:cNvSpPr>
              <a:spLocks noChangeArrowheads="1"/>
            </p:cNvSpPr>
            <p:nvPr/>
          </p:nvSpPr>
          <p:spPr bwMode="auto">
            <a:xfrm>
              <a:off x="10747" y="5657"/>
              <a:ext cx="1551" cy="69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Товарищества собственников жилья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121" name="Rectangle 41"/>
            <p:cNvSpPr>
              <a:spLocks noChangeArrowheads="1"/>
            </p:cNvSpPr>
            <p:nvPr/>
          </p:nvSpPr>
          <p:spPr bwMode="auto">
            <a:xfrm>
              <a:off x="10747" y="6493"/>
              <a:ext cx="1551" cy="69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Садоводческие некоммерческие товарищества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120" name="Rectangle 40"/>
            <p:cNvSpPr>
              <a:spLocks noChangeArrowheads="1"/>
            </p:cNvSpPr>
            <p:nvPr/>
          </p:nvSpPr>
          <p:spPr bwMode="auto">
            <a:xfrm>
              <a:off x="10747" y="7329"/>
              <a:ext cx="1551" cy="69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Огороднические некоммерческие товарищества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119" name="Rectangle 39"/>
            <p:cNvSpPr>
              <a:spLocks noChangeArrowheads="1"/>
            </p:cNvSpPr>
            <p:nvPr/>
          </p:nvSpPr>
          <p:spPr bwMode="auto">
            <a:xfrm>
              <a:off x="10747" y="8165"/>
              <a:ext cx="1551" cy="69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Дачные некоммерческие товарищества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118" name="Line 38"/>
            <p:cNvSpPr>
              <a:spLocks noChangeShapeType="1"/>
            </p:cNvSpPr>
            <p:nvPr/>
          </p:nvSpPr>
          <p:spPr bwMode="auto">
            <a:xfrm>
              <a:off x="7077" y="3428"/>
              <a:ext cx="3528" cy="9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117" name="Line 37"/>
            <p:cNvSpPr>
              <a:spLocks noChangeShapeType="1"/>
            </p:cNvSpPr>
            <p:nvPr/>
          </p:nvSpPr>
          <p:spPr bwMode="auto">
            <a:xfrm>
              <a:off x="7077" y="3428"/>
              <a:ext cx="3529" cy="1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116" name="Line 36"/>
            <p:cNvSpPr>
              <a:spLocks noChangeShapeType="1"/>
            </p:cNvSpPr>
            <p:nvPr/>
          </p:nvSpPr>
          <p:spPr bwMode="auto">
            <a:xfrm flipH="1">
              <a:off x="5382" y="3706"/>
              <a:ext cx="565" cy="1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115" name="Line 35"/>
            <p:cNvSpPr>
              <a:spLocks noChangeShapeType="1"/>
            </p:cNvSpPr>
            <p:nvPr/>
          </p:nvSpPr>
          <p:spPr bwMode="auto">
            <a:xfrm>
              <a:off x="5947" y="3706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114" name="Line 34"/>
            <p:cNvSpPr>
              <a:spLocks noChangeShapeType="1"/>
            </p:cNvSpPr>
            <p:nvPr/>
          </p:nvSpPr>
          <p:spPr bwMode="auto">
            <a:xfrm>
              <a:off x="5947" y="3706"/>
              <a:ext cx="1694" cy="1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113" name="Line 33"/>
            <p:cNvSpPr>
              <a:spLocks noChangeShapeType="1"/>
            </p:cNvSpPr>
            <p:nvPr/>
          </p:nvSpPr>
          <p:spPr bwMode="auto">
            <a:xfrm>
              <a:off x="5947" y="3706"/>
              <a:ext cx="3671" cy="1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112" name="Line 32"/>
            <p:cNvSpPr>
              <a:spLocks noChangeShapeType="1"/>
            </p:cNvSpPr>
            <p:nvPr/>
          </p:nvSpPr>
          <p:spPr bwMode="auto">
            <a:xfrm>
              <a:off x="5947" y="3706"/>
              <a:ext cx="5506" cy="1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111" name="Line 31"/>
            <p:cNvSpPr>
              <a:spLocks noChangeShapeType="1"/>
            </p:cNvSpPr>
            <p:nvPr/>
          </p:nvSpPr>
          <p:spPr bwMode="auto">
            <a:xfrm>
              <a:off x="4676" y="5379"/>
              <a:ext cx="31" cy="569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110" name="Line 30"/>
            <p:cNvSpPr>
              <a:spLocks noChangeShapeType="1"/>
            </p:cNvSpPr>
            <p:nvPr/>
          </p:nvSpPr>
          <p:spPr bwMode="auto">
            <a:xfrm>
              <a:off x="4695" y="11113"/>
              <a:ext cx="1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109" name="Line 29"/>
            <p:cNvSpPr>
              <a:spLocks noChangeShapeType="1"/>
            </p:cNvSpPr>
            <p:nvPr/>
          </p:nvSpPr>
          <p:spPr bwMode="auto">
            <a:xfrm>
              <a:off x="4685" y="10570"/>
              <a:ext cx="1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108" name="Line 28"/>
            <p:cNvSpPr>
              <a:spLocks noChangeShapeType="1"/>
            </p:cNvSpPr>
            <p:nvPr/>
          </p:nvSpPr>
          <p:spPr bwMode="auto">
            <a:xfrm>
              <a:off x="4695" y="10149"/>
              <a:ext cx="1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107" name="Line 27"/>
            <p:cNvSpPr>
              <a:spLocks noChangeShapeType="1"/>
            </p:cNvSpPr>
            <p:nvPr/>
          </p:nvSpPr>
          <p:spPr bwMode="auto">
            <a:xfrm>
              <a:off x="4685" y="9623"/>
              <a:ext cx="1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106" name="Line 26"/>
            <p:cNvSpPr>
              <a:spLocks noChangeShapeType="1"/>
            </p:cNvSpPr>
            <p:nvPr/>
          </p:nvSpPr>
          <p:spPr bwMode="auto">
            <a:xfrm>
              <a:off x="4667" y="9096"/>
              <a:ext cx="1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105" name="Line 25"/>
            <p:cNvSpPr>
              <a:spLocks noChangeShapeType="1"/>
            </p:cNvSpPr>
            <p:nvPr/>
          </p:nvSpPr>
          <p:spPr bwMode="auto">
            <a:xfrm>
              <a:off x="4676" y="8500"/>
              <a:ext cx="1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104" name="Line 24"/>
            <p:cNvSpPr>
              <a:spLocks noChangeShapeType="1"/>
            </p:cNvSpPr>
            <p:nvPr/>
          </p:nvSpPr>
          <p:spPr bwMode="auto">
            <a:xfrm>
              <a:off x="4685" y="7837"/>
              <a:ext cx="1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103" name="Line 23"/>
            <p:cNvSpPr>
              <a:spLocks noChangeShapeType="1"/>
            </p:cNvSpPr>
            <p:nvPr/>
          </p:nvSpPr>
          <p:spPr bwMode="auto">
            <a:xfrm>
              <a:off x="4685" y="7226"/>
              <a:ext cx="1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102" name="Line 22"/>
            <p:cNvSpPr>
              <a:spLocks noChangeShapeType="1"/>
            </p:cNvSpPr>
            <p:nvPr/>
          </p:nvSpPr>
          <p:spPr bwMode="auto">
            <a:xfrm>
              <a:off x="4676" y="6633"/>
              <a:ext cx="1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101" name="Line 21"/>
            <p:cNvSpPr>
              <a:spLocks noChangeShapeType="1"/>
            </p:cNvSpPr>
            <p:nvPr/>
          </p:nvSpPr>
          <p:spPr bwMode="auto">
            <a:xfrm>
              <a:off x="4676" y="5936"/>
              <a:ext cx="1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100" name="Line 20"/>
            <p:cNvSpPr>
              <a:spLocks noChangeShapeType="1"/>
            </p:cNvSpPr>
            <p:nvPr/>
          </p:nvSpPr>
          <p:spPr bwMode="auto">
            <a:xfrm>
              <a:off x="6794" y="5379"/>
              <a:ext cx="0" cy="36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099" name="Line 19"/>
            <p:cNvSpPr>
              <a:spLocks noChangeShapeType="1"/>
            </p:cNvSpPr>
            <p:nvPr/>
          </p:nvSpPr>
          <p:spPr bwMode="auto">
            <a:xfrm>
              <a:off x="6794" y="900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098" name="Line 18"/>
            <p:cNvSpPr>
              <a:spLocks noChangeShapeType="1"/>
            </p:cNvSpPr>
            <p:nvPr/>
          </p:nvSpPr>
          <p:spPr bwMode="auto">
            <a:xfrm>
              <a:off x="6794" y="8026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097" name="Line 17"/>
            <p:cNvSpPr>
              <a:spLocks noChangeShapeType="1"/>
            </p:cNvSpPr>
            <p:nvPr/>
          </p:nvSpPr>
          <p:spPr bwMode="auto">
            <a:xfrm>
              <a:off x="6794" y="7329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096" name="Line 16"/>
            <p:cNvSpPr>
              <a:spLocks noChangeShapeType="1"/>
            </p:cNvSpPr>
            <p:nvPr/>
          </p:nvSpPr>
          <p:spPr bwMode="auto">
            <a:xfrm>
              <a:off x="6794" y="6633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095" name="Line 15"/>
            <p:cNvSpPr>
              <a:spLocks noChangeShapeType="1"/>
            </p:cNvSpPr>
            <p:nvPr/>
          </p:nvSpPr>
          <p:spPr bwMode="auto">
            <a:xfrm>
              <a:off x="6794" y="5936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094" name="Line 14"/>
            <p:cNvSpPr>
              <a:spLocks noChangeShapeType="1"/>
            </p:cNvSpPr>
            <p:nvPr/>
          </p:nvSpPr>
          <p:spPr bwMode="auto">
            <a:xfrm>
              <a:off x="8771" y="5100"/>
              <a:ext cx="0" cy="57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093" name="Line 13"/>
            <p:cNvSpPr>
              <a:spLocks noChangeShapeType="1"/>
            </p:cNvSpPr>
            <p:nvPr/>
          </p:nvSpPr>
          <p:spPr bwMode="auto">
            <a:xfrm>
              <a:off x="8771" y="10813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092" name="Line 12"/>
            <p:cNvSpPr>
              <a:spLocks noChangeShapeType="1"/>
            </p:cNvSpPr>
            <p:nvPr/>
          </p:nvSpPr>
          <p:spPr bwMode="auto">
            <a:xfrm>
              <a:off x="8771" y="10116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091" name="Line 11"/>
            <p:cNvSpPr>
              <a:spLocks noChangeShapeType="1"/>
            </p:cNvSpPr>
            <p:nvPr/>
          </p:nvSpPr>
          <p:spPr bwMode="auto">
            <a:xfrm>
              <a:off x="8771" y="9420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090" name="Line 10"/>
            <p:cNvSpPr>
              <a:spLocks noChangeShapeType="1"/>
            </p:cNvSpPr>
            <p:nvPr/>
          </p:nvSpPr>
          <p:spPr bwMode="auto">
            <a:xfrm>
              <a:off x="8771" y="8305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089" name="Line 9"/>
            <p:cNvSpPr>
              <a:spLocks noChangeShapeType="1"/>
            </p:cNvSpPr>
            <p:nvPr/>
          </p:nvSpPr>
          <p:spPr bwMode="auto">
            <a:xfrm>
              <a:off x="8771" y="7329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088" name="Line 8"/>
            <p:cNvSpPr>
              <a:spLocks noChangeShapeType="1"/>
            </p:cNvSpPr>
            <p:nvPr/>
          </p:nvSpPr>
          <p:spPr bwMode="auto">
            <a:xfrm>
              <a:off x="8771" y="6633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087" name="Line 7"/>
            <p:cNvSpPr>
              <a:spLocks noChangeShapeType="1"/>
            </p:cNvSpPr>
            <p:nvPr/>
          </p:nvSpPr>
          <p:spPr bwMode="auto">
            <a:xfrm>
              <a:off x="8771" y="5936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086" name="Line 6"/>
            <p:cNvSpPr>
              <a:spLocks noChangeShapeType="1"/>
            </p:cNvSpPr>
            <p:nvPr/>
          </p:nvSpPr>
          <p:spPr bwMode="auto">
            <a:xfrm>
              <a:off x="10606" y="5518"/>
              <a:ext cx="0" cy="306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085" name="Line 5"/>
            <p:cNvSpPr>
              <a:spLocks noChangeShapeType="1"/>
            </p:cNvSpPr>
            <p:nvPr/>
          </p:nvSpPr>
          <p:spPr bwMode="auto">
            <a:xfrm>
              <a:off x="10606" y="8584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084" name="Line 4"/>
            <p:cNvSpPr>
              <a:spLocks noChangeShapeType="1"/>
            </p:cNvSpPr>
            <p:nvPr/>
          </p:nvSpPr>
          <p:spPr bwMode="auto">
            <a:xfrm>
              <a:off x="10606" y="7608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083" name="Line 3"/>
            <p:cNvSpPr>
              <a:spLocks noChangeShapeType="1"/>
            </p:cNvSpPr>
            <p:nvPr/>
          </p:nvSpPr>
          <p:spPr bwMode="auto">
            <a:xfrm>
              <a:off x="10606" y="677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082" name="Line 2"/>
            <p:cNvSpPr>
              <a:spLocks noChangeShapeType="1"/>
            </p:cNvSpPr>
            <p:nvPr/>
          </p:nvSpPr>
          <p:spPr bwMode="auto">
            <a:xfrm>
              <a:off x="10606" y="5936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2268" y="194070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+mn-lt"/>
              </a:rPr>
              <a:t>Спасибо за внимание!</a:t>
            </a:r>
            <a:endParaRPr lang="ru-RU" sz="54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Какие задачи решает финансовое планирование на предприятии?</a:t>
            </a:r>
          </a:p>
          <a:p>
            <a:pPr marL="514350" indent="-514350">
              <a:buAutoNum type="arabicPeriod"/>
            </a:pPr>
            <a:r>
              <a:rPr lang="ru-RU" dirty="0" smtClean="0"/>
              <a:t>Перечислите этапы планирования </a:t>
            </a:r>
            <a:r>
              <a:rPr lang="ru-RU" smtClean="0"/>
              <a:t>на предприятии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096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7cfb161c81944e74936a628d27a29dae5b3c284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C0C0C0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629</TotalTime>
  <Words>2169</Words>
  <Application>Microsoft Office PowerPoint</Application>
  <PresentationFormat>Произвольный</PresentationFormat>
  <Paragraphs>157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Тема Office</vt:lpstr>
      <vt:lpstr>Бюджетное планирование  и прогнозирование</vt:lpstr>
      <vt:lpstr>Планирование и прогнозирование в организации</vt:lpstr>
      <vt:lpstr>Вопросы: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2. Бюджетирование в системе финансового планирования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3. Виды, структура и состав бюджетов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  <vt:lpstr>Вопросы:</vt:lpstr>
    </vt:vector>
  </TitlesOfParts>
  <Company>VVSU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Тренинг по организации и ведению бизнеса в условиях особых экономических зон</dc:title>
  <dc:creator>Уксуменко Алёна</dc:creator>
  <cp:lastModifiedBy>Татьяна</cp:lastModifiedBy>
  <cp:revision>55</cp:revision>
  <dcterms:created xsi:type="dcterms:W3CDTF">2017-10-10T05:28:43Z</dcterms:created>
  <dcterms:modified xsi:type="dcterms:W3CDTF">2017-12-18T01:17:27Z</dcterms:modified>
</cp:coreProperties>
</file>