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handoutMasterIdLst>
    <p:handoutMasterId r:id="rId25"/>
  </p:handoutMasterIdLst>
  <p:sldIdLst>
    <p:sldId id="258" r:id="rId2"/>
    <p:sldId id="257" r:id="rId3"/>
    <p:sldId id="261" r:id="rId4"/>
    <p:sldId id="262" r:id="rId5"/>
    <p:sldId id="263" r:id="rId6"/>
    <p:sldId id="264" r:id="rId7"/>
    <p:sldId id="265" r:id="rId8"/>
    <p:sldId id="332" r:id="rId9"/>
    <p:sldId id="333" r:id="rId10"/>
    <p:sldId id="295" r:id="rId11"/>
    <p:sldId id="296" r:id="rId12"/>
    <p:sldId id="297" r:id="rId13"/>
    <p:sldId id="298" r:id="rId14"/>
    <p:sldId id="299" r:id="rId15"/>
    <p:sldId id="300" r:id="rId16"/>
    <p:sldId id="309" r:id="rId17"/>
    <p:sldId id="310" r:id="rId18"/>
    <p:sldId id="311" r:id="rId19"/>
    <p:sldId id="312" r:id="rId20"/>
    <p:sldId id="313" r:id="rId21"/>
    <p:sldId id="329" r:id="rId22"/>
    <p:sldId id="330" r:id="rId23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4BB128-B70B-4EC5-9A4D-301B39F73F8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99A25F-CA8D-43EF-92A2-EDF8DE4C36F0}">
      <dgm:prSet phldrT="[Текст]"/>
      <dgm:spPr/>
      <dgm:t>
        <a:bodyPr/>
        <a:lstStyle/>
        <a:p>
          <a:r>
            <a:rPr lang="ru-RU" dirty="0" smtClean="0"/>
            <a:t>Виды систем исполнения бюджета</a:t>
          </a:r>
          <a:endParaRPr lang="ru-RU" dirty="0"/>
        </a:p>
      </dgm:t>
    </dgm:pt>
    <dgm:pt modelId="{E5C281B4-941E-4ADA-90F5-7654B4A1B3EF}" type="parTrans" cxnId="{4645A890-E5F5-47B5-8087-1D6D0F4661F5}">
      <dgm:prSet/>
      <dgm:spPr/>
      <dgm:t>
        <a:bodyPr/>
        <a:lstStyle/>
        <a:p>
          <a:endParaRPr lang="ru-RU"/>
        </a:p>
      </dgm:t>
    </dgm:pt>
    <dgm:pt modelId="{632C8C81-6916-4055-BB06-3E81B80506A2}" type="sibTrans" cxnId="{4645A890-E5F5-47B5-8087-1D6D0F4661F5}">
      <dgm:prSet/>
      <dgm:spPr/>
      <dgm:t>
        <a:bodyPr/>
        <a:lstStyle/>
        <a:p>
          <a:endParaRPr lang="ru-RU"/>
        </a:p>
      </dgm:t>
    </dgm:pt>
    <dgm:pt modelId="{905FFFAF-AC0D-44E2-97C9-6F395786E35E}">
      <dgm:prSet phldrT="[Текст]"/>
      <dgm:spPr/>
      <dgm:t>
        <a:bodyPr/>
        <a:lstStyle/>
        <a:p>
          <a:r>
            <a:rPr lang="ru-RU" dirty="0" smtClean="0"/>
            <a:t>Казначейская</a:t>
          </a:r>
          <a:endParaRPr lang="ru-RU" dirty="0"/>
        </a:p>
      </dgm:t>
    </dgm:pt>
    <dgm:pt modelId="{6DEDC63D-CC03-477C-ACB0-CF863F7F7842}" type="parTrans" cxnId="{5FA26E61-A225-4E4B-8853-4184D2F1877A}">
      <dgm:prSet/>
      <dgm:spPr/>
      <dgm:t>
        <a:bodyPr/>
        <a:lstStyle/>
        <a:p>
          <a:endParaRPr lang="ru-RU"/>
        </a:p>
      </dgm:t>
    </dgm:pt>
    <dgm:pt modelId="{AA4CB66C-AAA6-46A5-989A-94BD554FCD01}" type="sibTrans" cxnId="{5FA26E61-A225-4E4B-8853-4184D2F1877A}">
      <dgm:prSet/>
      <dgm:spPr/>
      <dgm:t>
        <a:bodyPr/>
        <a:lstStyle/>
        <a:p>
          <a:endParaRPr lang="ru-RU"/>
        </a:p>
      </dgm:t>
    </dgm:pt>
    <dgm:pt modelId="{DDF2D222-8E51-4484-BECB-E83E103E10B7}">
      <dgm:prSet phldrT="[Текст]"/>
      <dgm:spPr/>
      <dgm:t>
        <a:bodyPr/>
        <a:lstStyle/>
        <a:p>
          <a:r>
            <a:rPr lang="ru-RU" dirty="0" smtClean="0"/>
            <a:t>Банковская</a:t>
          </a:r>
          <a:endParaRPr lang="ru-RU" dirty="0"/>
        </a:p>
      </dgm:t>
    </dgm:pt>
    <dgm:pt modelId="{CC9A309E-5309-4BFC-A6D5-11D36F999F02}" type="parTrans" cxnId="{1B1E0D9B-243A-459F-9A79-C17112852C5E}">
      <dgm:prSet/>
      <dgm:spPr/>
      <dgm:t>
        <a:bodyPr/>
        <a:lstStyle/>
        <a:p>
          <a:endParaRPr lang="ru-RU"/>
        </a:p>
      </dgm:t>
    </dgm:pt>
    <dgm:pt modelId="{1B3FE6C8-6F7F-4526-88E4-C9876DD504C4}" type="sibTrans" cxnId="{1B1E0D9B-243A-459F-9A79-C17112852C5E}">
      <dgm:prSet/>
      <dgm:spPr/>
      <dgm:t>
        <a:bodyPr/>
        <a:lstStyle/>
        <a:p>
          <a:endParaRPr lang="ru-RU"/>
        </a:p>
      </dgm:t>
    </dgm:pt>
    <dgm:pt modelId="{7CF2F48A-D9B8-4D8B-90C4-4F4165BB58DC}">
      <dgm:prSet phldrT="[Текст]"/>
      <dgm:spPr/>
      <dgm:t>
        <a:bodyPr/>
        <a:lstStyle/>
        <a:p>
          <a:r>
            <a:rPr lang="ru-RU" dirty="0" smtClean="0"/>
            <a:t>Смешанная</a:t>
          </a:r>
          <a:endParaRPr lang="ru-RU" dirty="0"/>
        </a:p>
      </dgm:t>
    </dgm:pt>
    <dgm:pt modelId="{E8EE7A65-2FC4-4883-AADD-96DE0757D0BE}" type="parTrans" cxnId="{C1AC1C86-3503-48F2-B17E-FE951D20A1D5}">
      <dgm:prSet/>
      <dgm:spPr/>
      <dgm:t>
        <a:bodyPr/>
        <a:lstStyle/>
        <a:p>
          <a:endParaRPr lang="ru-RU"/>
        </a:p>
      </dgm:t>
    </dgm:pt>
    <dgm:pt modelId="{17AE851C-B397-468B-9E53-31EB2E45AAD6}" type="sibTrans" cxnId="{C1AC1C86-3503-48F2-B17E-FE951D20A1D5}">
      <dgm:prSet/>
      <dgm:spPr/>
      <dgm:t>
        <a:bodyPr/>
        <a:lstStyle/>
        <a:p>
          <a:endParaRPr lang="ru-RU"/>
        </a:p>
      </dgm:t>
    </dgm:pt>
    <dgm:pt modelId="{7A365983-6ADC-4C48-9A91-A81E3C69BBC9}" type="pres">
      <dgm:prSet presAssocID="{5C4BB128-B70B-4EC5-9A4D-301B39F73F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21EA981-014B-4ACF-9FC5-AC695ADF8064}" type="pres">
      <dgm:prSet presAssocID="{6F99A25F-CA8D-43EF-92A2-EDF8DE4C36F0}" presName="hierRoot1" presStyleCnt="0"/>
      <dgm:spPr/>
    </dgm:pt>
    <dgm:pt modelId="{B03DF66C-7E2F-433B-9B59-A3DB35AC1E0D}" type="pres">
      <dgm:prSet presAssocID="{6F99A25F-CA8D-43EF-92A2-EDF8DE4C36F0}" presName="composite" presStyleCnt="0"/>
      <dgm:spPr/>
    </dgm:pt>
    <dgm:pt modelId="{D38F11F2-0D6E-48B8-9A6F-74B971D131EB}" type="pres">
      <dgm:prSet presAssocID="{6F99A25F-CA8D-43EF-92A2-EDF8DE4C36F0}" presName="background" presStyleLbl="node0" presStyleIdx="0" presStyleCnt="1"/>
      <dgm:spPr/>
    </dgm:pt>
    <dgm:pt modelId="{86C473DF-5F5F-452D-98D7-80AC15DFFF54}" type="pres">
      <dgm:prSet presAssocID="{6F99A25F-CA8D-43EF-92A2-EDF8DE4C36F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8D4FC4-B15A-4ACF-B844-E92BFEE11270}" type="pres">
      <dgm:prSet presAssocID="{6F99A25F-CA8D-43EF-92A2-EDF8DE4C36F0}" presName="hierChild2" presStyleCnt="0"/>
      <dgm:spPr/>
    </dgm:pt>
    <dgm:pt modelId="{226CAD77-C26F-4403-88C7-EC624D447B33}" type="pres">
      <dgm:prSet presAssocID="{6DEDC63D-CC03-477C-ACB0-CF863F7F7842}" presName="Name10" presStyleLbl="parChTrans1D2" presStyleIdx="0" presStyleCnt="3"/>
      <dgm:spPr/>
      <dgm:t>
        <a:bodyPr/>
        <a:lstStyle/>
        <a:p>
          <a:endParaRPr lang="ru-RU"/>
        </a:p>
      </dgm:t>
    </dgm:pt>
    <dgm:pt modelId="{E14A900F-34F0-49EA-B95D-90609BF160DA}" type="pres">
      <dgm:prSet presAssocID="{905FFFAF-AC0D-44E2-97C9-6F395786E35E}" presName="hierRoot2" presStyleCnt="0"/>
      <dgm:spPr/>
    </dgm:pt>
    <dgm:pt modelId="{69779835-F91F-4322-8C52-C616D37F76D9}" type="pres">
      <dgm:prSet presAssocID="{905FFFAF-AC0D-44E2-97C9-6F395786E35E}" presName="composite2" presStyleCnt="0"/>
      <dgm:spPr/>
    </dgm:pt>
    <dgm:pt modelId="{89350A3F-8B9F-4ABD-84F0-965EAF4F2AC0}" type="pres">
      <dgm:prSet presAssocID="{905FFFAF-AC0D-44E2-97C9-6F395786E35E}" presName="background2" presStyleLbl="node2" presStyleIdx="0" presStyleCnt="3"/>
      <dgm:spPr/>
    </dgm:pt>
    <dgm:pt modelId="{6B5D07EE-7A99-494E-9C05-76F216EE0CAD}" type="pres">
      <dgm:prSet presAssocID="{905FFFAF-AC0D-44E2-97C9-6F395786E35E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CA260B-EEED-4467-A3C3-2883327F27E1}" type="pres">
      <dgm:prSet presAssocID="{905FFFAF-AC0D-44E2-97C9-6F395786E35E}" presName="hierChild3" presStyleCnt="0"/>
      <dgm:spPr/>
    </dgm:pt>
    <dgm:pt modelId="{3D1024FE-03AF-429A-B224-E9591A221E87}" type="pres">
      <dgm:prSet presAssocID="{CC9A309E-5309-4BFC-A6D5-11D36F999F02}" presName="Name10" presStyleLbl="parChTrans1D2" presStyleIdx="1" presStyleCnt="3"/>
      <dgm:spPr/>
      <dgm:t>
        <a:bodyPr/>
        <a:lstStyle/>
        <a:p>
          <a:endParaRPr lang="ru-RU"/>
        </a:p>
      </dgm:t>
    </dgm:pt>
    <dgm:pt modelId="{6114D8B2-3A33-467C-8D42-CA8A83940403}" type="pres">
      <dgm:prSet presAssocID="{DDF2D222-8E51-4484-BECB-E83E103E10B7}" presName="hierRoot2" presStyleCnt="0"/>
      <dgm:spPr/>
    </dgm:pt>
    <dgm:pt modelId="{227827AF-7A1B-4F1A-9C97-286ED54F4907}" type="pres">
      <dgm:prSet presAssocID="{DDF2D222-8E51-4484-BECB-E83E103E10B7}" presName="composite2" presStyleCnt="0"/>
      <dgm:spPr/>
    </dgm:pt>
    <dgm:pt modelId="{DA2794AB-22ED-46D2-A1B8-7B87A873DBE6}" type="pres">
      <dgm:prSet presAssocID="{DDF2D222-8E51-4484-BECB-E83E103E10B7}" presName="background2" presStyleLbl="node2" presStyleIdx="1" presStyleCnt="3"/>
      <dgm:spPr/>
    </dgm:pt>
    <dgm:pt modelId="{0FA83A91-7EC4-418F-A17B-81DC943CA0AE}" type="pres">
      <dgm:prSet presAssocID="{DDF2D222-8E51-4484-BECB-E83E103E10B7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1F1DA6-4F95-4C00-B04C-D9BAA5E6D495}" type="pres">
      <dgm:prSet presAssocID="{DDF2D222-8E51-4484-BECB-E83E103E10B7}" presName="hierChild3" presStyleCnt="0"/>
      <dgm:spPr/>
    </dgm:pt>
    <dgm:pt modelId="{65795D60-2882-4B86-BED9-7F5767FFBFC8}" type="pres">
      <dgm:prSet presAssocID="{E8EE7A65-2FC4-4883-AADD-96DE0757D0BE}" presName="Name10" presStyleLbl="parChTrans1D2" presStyleIdx="2" presStyleCnt="3"/>
      <dgm:spPr/>
      <dgm:t>
        <a:bodyPr/>
        <a:lstStyle/>
        <a:p>
          <a:endParaRPr lang="ru-RU"/>
        </a:p>
      </dgm:t>
    </dgm:pt>
    <dgm:pt modelId="{9ACD1830-4B37-4147-857B-0C979D66E9B6}" type="pres">
      <dgm:prSet presAssocID="{7CF2F48A-D9B8-4D8B-90C4-4F4165BB58DC}" presName="hierRoot2" presStyleCnt="0"/>
      <dgm:spPr/>
    </dgm:pt>
    <dgm:pt modelId="{812CF3D6-6E8C-4351-849B-37DBEEAE2C95}" type="pres">
      <dgm:prSet presAssocID="{7CF2F48A-D9B8-4D8B-90C4-4F4165BB58DC}" presName="composite2" presStyleCnt="0"/>
      <dgm:spPr/>
    </dgm:pt>
    <dgm:pt modelId="{B22025D9-33C1-4916-B03C-513F99517F5D}" type="pres">
      <dgm:prSet presAssocID="{7CF2F48A-D9B8-4D8B-90C4-4F4165BB58DC}" presName="background2" presStyleLbl="node2" presStyleIdx="2" presStyleCnt="3"/>
      <dgm:spPr/>
    </dgm:pt>
    <dgm:pt modelId="{DED0FA20-8D41-4149-9F42-88A115E81FC1}" type="pres">
      <dgm:prSet presAssocID="{7CF2F48A-D9B8-4D8B-90C4-4F4165BB58DC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67C07E-4EB7-417C-B36A-EDAF5F025B26}" type="pres">
      <dgm:prSet presAssocID="{7CF2F48A-D9B8-4D8B-90C4-4F4165BB58DC}" presName="hierChild3" presStyleCnt="0"/>
      <dgm:spPr/>
    </dgm:pt>
  </dgm:ptLst>
  <dgm:cxnLst>
    <dgm:cxn modelId="{91A37B17-D12E-4539-9BC0-DE7F9DFD2FDF}" type="presOf" srcId="{E8EE7A65-2FC4-4883-AADD-96DE0757D0BE}" destId="{65795D60-2882-4B86-BED9-7F5767FFBFC8}" srcOrd="0" destOrd="0" presId="urn:microsoft.com/office/officeart/2005/8/layout/hierarchy1"/>
    <dgm:cxn modelId="{AD38C0D5-D7E7-44B7-B697-04F91A609665}" type="presOf" srcId="{7CF2F48A-D9B8-4D8B-90C4-4F4165BB58DC}" destId="{DED0FA20-8D41-4149-9F42-88A115E81FC1}" srcOrd="0" destOrd="0" presId="urn:microsoft.com/office/officeart/2005/8/layout/hierarchy1"/>
    <dgm:cxn modelId="{684676BE-610D-439C-9D9A-3A9B55F0197E}" type="presOf" srcId="{5C4BB128-B70B-4EC5-9A4D-301B39F73F88}" destId="{7A365983-6ADC-4C48-9A91-A81E3C69BBC9}" srcOrd="0" destOrd="0" presId="urn:microsoft.com/office/officeart/2005/8/layout/hierarchy1"/>
    <dgm:cxn modelId="{124EF87B-C144-4DED-98F2-82B21E049A23}" type="presOf" srcId="{905FFFAF-AC0D-44E2-97C9-6F395786E35E}" destId="{6B5D07EE-7A99-494E-9C05-76F216EE0CAD}" srcOrd="0" destOrd="0" presId="urn:microsoft.com/office/officeart/2005/8/layout/hierarchy1"/>
    <dgm:cxn modelId="{5FA26E61-A225-4E4B-8853-4184D2F1877A}" srcId="{6F99A25F-CA8D-43EF-92A2-EDF8DE4C36F0}" destId="{905FFFAF-AC0D-44E2-97C9-6F395786E35E}" srcOrd="0" destOrd="0" parTransId="{6DEDC63D-CC03-477C-ACB0-CF863F7F7842}" sibTransId="{AA4CB66C-AAA6-46A5-989A-94BD554FCD01}"/>
    <dgm:cxn modelId="{4E688ED8-AAE2-4575-8B82-9B7E65517CBB}" type="presOf" srcId="{6F99A25F-CA8D-43EF-92A2-EDF8DE4C36F0}" destId="{86C473DF-5F5F-452D-98D7-80AC15DFFF54}" srcOrd="0" destOrd="0" presId="urn:microsoft.com/office/officeart/2005/8/layout/hierarchy1"/>
    <dgm:cxn modelId="{5794308D-0DC5-41B2-9A0B-5342AE8ED7A1}" type="presOf" srcId="{DDF2D222-8E51-4484-BECB-E83E103E10B7}" destId="{0FA83A91-7EC4-418F-A17B-81DC943CA0AE}" srcOrd="0" destOrd="0" presId="urn:microsoft.com/office/officeart/2005/8/layout/hierarchy1"/>
    <dgm:cxn modelId="{DAF05C61-8297-4224-81B3-862C95BA9185}" type="presOf" srcId="{CC9A309E-5309-4BFC-A6D5-11D36F999F02}" destId="{3D1024FE-03AF-429A-B224-E9591A221E87}" srcOrd="0" destOrd="0" presId="urn:microsoft.com/office/officeart/2005/8/layout/hierarchy1"/>
    <dgm:cxn modelId="{1B1E0D9B-243A-459F-9A79-C17112852C5E}" srcId="{6F99A25F-CA8D-43EF-92A2-EDF8DE4C36F0}" destId="{DDF2D222-8E51-4484-BECB-E83E103E10B7}" srcOrd="1" destOrd="0" parTransId="{CC9A309E-5309-4BFC-A6D5-11D36F999F02}" sibTransId="{1B3FE6C8-6F7F-4526-88E4-C9876DD504C4}"/>
    <dgm:cxn modelId="{3DB5D78E-2BC9-4EE4-8377-B8784AD8D0BC}" type="presOf" srcId="{6DEDC63D-CC03-477C-ACB0-CF863F7F7842}" destId="{226CAD77-C26F-4403-88C7-EC624D447B33}" srcOrd="0" destOrd="0" presId="urn:microsoft.com/office/officeart/2005/8/layout/hierarchy1"/>
    <dgm:cxn modelId="{C1AC1C86-3503-48F2-B17E-FE951D20A1D5}" srcId="{6F99A25F-CA8D-43EF-92A2-EDF8DE4C36F0}" destId="{7CF2F48A-D9B8-4D8B-90C4-4F4165BB58DC}" srcOrd="2" destOrd="0" parTransId="{E8EE7A65-2FC4-4883-AADD-96DE0757D0BE}" sibTransId="{17AE851C-B397-468B-9E53-31EB2E45AAD6}"/>
    <dgm:cxn modelId="{4645A890-E5F5-47B5-8087-1D6D0F4661F5}" srcId="{5C4BB128-B70B-4EC5-9A4D-301B39F73F88}" destId="{6F99A25F-CA8D-43EF-92A2-EDF8DE4C36F0}" srcOrd="0" destOrd="0" parTransId="{E5C281B4-941E-4ADA-90F5-7654B4A1B3EF}" sibTransId="{632C8C81-6916-4055-BB06-3E81B80506A2}"/>
    <dgm:cxn modelId="{D8EEE24E-0B28-44A2-81D1-39795BA95723}" type="presParOf" srcId="{7A365983-6ADC-4C48-9A91-A81E3C69BBC9}" destId="{D21EA981-014B-4ACF-9FC5-AC695ADF8064}" srcOrd="0" destOrd="0" presId="urn:microsoft.com/office/officeart/2005/8/layout/hierarchy1"/>
    <dgm:cxn modelId="{CFF8BE7F-96D3-4D42-B4FB-CB656915E67F}" type="presParOf" srcId="{D21EA981-014B-4ACF-9FC5-AC695ADF8064}" destId="{B03DF66C-7E2F-433B-9B59-A3DB35AC1E0D}" srcOrd="0" destOrd="0" presId="urn:microsoft.com/office/officeart/2005/8/layout/hierarchy1"/>
    <dgm:cxn modelId="{3C9769DA-9444-49DE-9681-6964CE8C1C3B}" type="presParOf" srcId="{B03DF66C-7E2F-433B-9B59-A3DB35AC1E0D}" destId="{D38F11F2-0D6E-48B8-9A6F-74B971D131EB}" srcOrd="0" destOrd="0" presId="urn:microsoft.com/office/officeart/2005/8/layout/hierarchy1"/>
    <dgm:cxn modelId="{3F6FC9D2-9F9F-4D78-8613-9B34BD9C65C5}" type="presParOf" srcId="{B03DF66C-7E2F-433B-9B59-A3DB35AC1E0D}" destId="{86C473DF-5F5F-452D-98D7-80AC15DFFF54}" srcOrd="1" destOrd="0" presId="urn:microsoft.com/office/officeart/2005/8/layout/hierarchy1"/>
    <dgm:cxn modelId="{97522081-8C53-42D4-A18B-D0495180D144}" type="presParOf" srcId="{D21EA981-014B-4ACF-9FC5-AC695ADF8064}" destId="{F78D4FC4-B15A-4ACF-B844-E92BFEE11270}" srcOrd="1" destOrd="0" presId="urn:microsoft.com/office/officeart/2005/8/layout/hierarchy1"/>
    <dgm:cxn modelId="{D2E11541-9983-439D-B35A-6D38037AC5F0}" type="presParOf" srcId="{F78D4FC4-B15A-4ACF-B844-E92BFEE11270}" destId="{226CAD77-C26F-4403-88C7-EC624D447B33}" srcOrd="0" destOrd="0" presId="urn:microsoft.com/office/officeart/2005/8/layout/hierarchy1"/>
    <dgm:cxn modelId="{10923138-9D5D-4459-B609-766FA949C209}" type="presParOf" srcId="{F78D4FC4-B15A-4ACF-B844-E92BFEE11270}" destId="{E14A900F-34F0-49EA-B95D-90609BF160DA}" srcOrd="1" destOrd="0" presId="urn:microsoft.com/office/officeart/2005/8/layout/hierarchy1"/>
    <dgm:cxn modelId="{59EF52F4-3E3B-4D44-9A4C-28BD122B08FB}" type="presParOf" srcId="{E14A900F-34F0-49EA-B95D-90609BF160DA}" destId="{69779835-F91F-4322-8C52-C616D37F76D9}" srcOrd="0" destOrd="0" presId="urn:microsoft.com/office/officeart/2005/8/layout/hierarchy1"/>
    <dgm:cxn modelId="{7344D692-9F45-42F8-A48A-6EDACC86B651}" type="presParOf" srcId="{69779835-F91F-4322-8C52-C616D37F76D9}" destId="{89350A3F-8B9F-4ABD-84F0-965EAF4F2AC0}" srcOrd="0" destOrd="0" presId="urn:microsoft.com/office/officeart/2005/8/layout/hierarchy1"/>
    <dgm:cxn modelId="{E89EA918-52CF-4393-8E6A-CD28B94BCF39}" type="presParOf" srcId="{69779835-F91F-4322-8C52-C616D37F76D9}" destId="{6B5D07EE-7A99-494E-9C05-76F216EE0CAD}" srcOrd="1" destOrd="0" presId="urn:microsoft.com/office/officeart/2005/8/layout/hierarchy1"/>
    <dgm:cxn modelId="{F587E0B2-3DF3-4637-BF19-AC5198E6C6FE}" type="presParOf" srcId="{E14A900F-34F0-49EA-B95D-90609BF160DA}" destId="{9FCA260B-EEED-4467-A3C3-2883327F27E1}" srcOrd="1" destOrd="0" presId="urn:microsoft.com/office/officeart/2005/8/layout/hierarchy1"/>
    <dgm:cxn modelId="{96E954DF-805E-4843-807D-4ED28E2A2A6E}" type="presParOf" srcId="{F78D4FC4-B15A-4ACF-B844-E92BFEE11270}" destId="{3D1024FE-03AF-429A-B224-E9591A221E87}" srcOrd="2" destOrd="0" presId="urn:microsoft.com/office/officeart/2005/8/layout/hierarchy1"/>
    <dgm:cxn modelId="{BE814943-FB94-4BB0-8B7E-355154AFF990}" type="presParOf" srcId="{F78D4FC4-B15A-4ACF-B844-E92BFEE11270}" destId="{6114D8B2-3A33-467C-8D42-CA8A83940403}" srcOrd="3" destOrd="0" presId="urn:microsoft.com/office/officeart/2005/8/layout/hierarchy1"/>
    <dgm:cxn modelId="{1C1D3DF9-9FC9-4CDA-AC3A-CA0463088C58}" type="presParOf" srcId="{6114D8B2-3A33-467C-8D42-CA8A83940403}" destId="{227827AF-7A1B-4F1A-9C97-286ED54F4907}" srcOrd="0" destOrd="0" presId="urn:microsoft.com/office/officeart/2005/8/layout/hierarchy1"/>
    <dgm:cxn modelId="{CD88A5B7-101C-42DC-9967-7505BE821BFE}" type="presParOf" srcId="{227827AF-7A1B-4F1A-9C97-286ED54F4907}" destId="{DA2794AB-22ED-46D2-A1B8-7B87A873DBE6}" srcOrd="0" destOrd="0" presId="urn:microsoft.com/office/officeart/2005/8/layout/hierarchy1"/>
    <dgm:cxn modelId="{6B866C57-E614-402A-AD0B-93C79B6EAFF8}" type="presParOf" srcId="{227827AF-7A1B-4F1A-9C97-286ED54F4907}" destId="{0FA83A91-7EC4-418F-A17B-81DC943CA0AE}" srcOrd="1" destOrd="0" presId="urn:microsoft.com/office/officeart/2005/8/layout/hierarchy1"/>
    <dgm:cxn modelId="{A15A6289-13B8-4AE6-B6C5-317C0052B5C5}" type="presParOf" srcId="{6114D8B2-3A33-467C-8D42-CA8A83940403}" destId="{071F1DA6-4F95-4C00-B04C-D9BAA5E6D495}" srcOrd="1" destOrd="0" presId="urn:microsoft.com/office/officeart/2005/8/layout/hierarchy1"/>
    <dgm:cxn modelId="{FD350D15-4A9D-4B34-A70D-73BDF8F82F28}" type="presParOf" srcId="{F78D4FC4-B15A-4ACF-B844-E92BFEE11270}" destId="{65795D60-2882-4B86-BED9-7F5767FFBFC8}" srcOrd="4" destOrd="0" presId="urn:microsoft.com/office/officeart/2005/8/layout/hierarchy1"/>
    <dgm:cxn modelId="{3C586612-0387-4716-9733-92F10F01DD72}" type="presParOf" srcId="{F78D4FC4-B15A-4ACF-B844-E92BFEE11270}" destId="{9ACD1830-4B37-4147-857B-0C979D66E9B6}" srcOrd="5" destOrd="0" presId="urn:microsoft.com/office/officeart/2005/8/layout/hierarchy1"/>
    <dgm:cxn modelId="{FF317807-E6D0-4019-852A-E538F0649C16}" type="presParOf" srcId="{9ACD1830-4B37-4147-857B-0C979D66E9B6}" destId="{812CF3D6-6E8C-4351-849B-37DBEEAE2C95}" srcOrd="0" destOrd="0" presId="urn:microsoft.com/office/officeart/2005/8/layout/hierarchy1"/>
    <dgm:cxn modelId="{E723E76C-CC95-4C87-9A5F-850D467F8C91}" type="presParOf" srcId="{812CF3D6-6E8C-4351-849B-37DBEEAE2C95}" destId="{B22025D9-33C1-4916-B03C-513F99517F5D}" srcOrd="0" destOrd="0" presId="urn:microsoft.com/office/officeart/2005/8/layout/hierarchy1"/>
    <dgm:cxn modelId="{974C012A-7DCE-42B7-AC18-17121B8154D8}" type="presParOf" srcId="{812CF3D6-6E8C-4351-849B-37DBEEAE2C95}" destId="{DED0FA20-8D41-4149-9F42-88A115E81FC1}" srcOrd="1" destOrd="0" presId="urn:microsoft.com/office/officeart/2005/8/layout/hierarchy1"/>
    <dgm:cxn modelId="{742BBBFF-D3E1-4299-9B31-9717BDB01812}" type="presParOf" srcId="{9ACD1830-4B37-4147-857B-0C979D66E9B6}" destId="{E967C07E-4EB7-417C-B36A-EDAF5F025B2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795D60-2882-4B86-BED9-7F5767FFBFC8}">
      <dsp:nvSpPr>
        <dsp:cNvPr id="0" name=""/>
        <dsp:cNvSpPr/>
      </dsp:nvSpPr>
      <dsp:spPr>
        <a:xfrm>
          <a:off x="3986212" y="1903463"/>
          <a:ext cx="2828925" cy="673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735"/>
              </a:lnTo>
              <a:lnTo>
                <a:pt x="2828925" y="458735"/>
              </a:lnTo>
              <a:lnTo>
                <a:pt x="2828925" y="6731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1024FE-03AF-429A-B224-E9591A221E87}">
      <dsp:nvSpPr>
        <dsp:cNvPr id="0" name=""/>
        <dsp:cNvSpPr/>
      </dsp:nvSpPr>
      <dsp:spPr>
        <a:xfrm>
          <a:off x="3940492" y="1903463"/>
          <a:ext cx="91440" cy="6731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31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CAD77-C26F-4403-88C7-EC624D447B33}">
      <dsp:nvSpPr>
        <dsp:cNvPr id="0" name=""/>
        <dsp:cNvSpPr/>
      </dsp:nvSpPr>
      <dsp:spPr>
        <a:xfrm>
          <a:off x="1157287" y="1903463"/>
          <a:ext cx="2828925" cy="673155"/>
        </a:xfrm>
        <a:custGeom>
          <a:avLst/>
          <a:gdLst/>
          <a:ahLst/>
          <a:cxnLst/>
          <a:rect l="0" t="0" r="0" b="0"/>
          <a:pathLst>
            <a:path>
              <a:moveTo>
                <a:pt x="2828925" y="0"/>
              </a:moveTo>
              <a:lnTo>
                <a:pt x="2828925" y="458735"/>
              </a:lnTo>
              <a:lnTo>
                <a:pt x="0" y="458735"/>
              </a:lnTo>
              <a:lnTo>
                <a:pt x="0" y="6731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8F11F2-0D6E-48B8-9A6F-74B971D131EB}">
      <dsp:nvSpPr>
        <dsp:cNvPr id="0" name=""/>
        <dsp:cNvSpPr/>
      </dsp:nvSpPr>
      <dsp:spPr>
        <a:xfrm>
          <a:off x="2828924" y="433708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473DF-5F5F-452D-98D7-80AC15DFFF54}">
      <dsp:nvSpPr>
        <dsp:cNvPr id="0" name=""/>
        <dsp:cNvSpPr/>
      </dsp:nvSpPr>
      <dsp:spPr>
        <a:xfrm>
          <a:off x="3086099" y="678024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Виды систем исполнения бюджета</a:t>
          </a:r>
          <a:endParaRPr lang="ru-RU" sz="2500" kern="1200" dirty="0"/>
        </a:p>
      </dsp:txBody>
      <dsp:txXfrm>
        <a:off x="3129147" y="721072"/>
        <a:ext cx="2228479" cy="1383659"/>
      </dsp:txXfrm>
    </dsp:sp>
    <dsp:sp modelId="{89350A3F-8B9F-4ABD-84F0-965EAF4F2AC0}">
      <dsp:nvSpPr>
        <dsp:cNvPr id="0" name=""/>
        <dsp:cNvSpPr/>
      </dsp:nvSpPr>
      <dsp:spPr>
        <a:xfrm>
          <a:off x="0" y="2576619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D07EE-7A99-494E-9C05-76F216EE0CAD}">
      <dsp:nvSpPr>
        <dsp:cNvPr id="0" name=""/>
        <dsp:cNvSpPr/>
      </dsp:nvSpPr>
      <dsp:spPr>
        <a:xfrm>
          <a:off x="257174" y="2820935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Казначейская</a:t>
          </a:r>
          <a:endParaRPr lang="ru-RU" sz="2500" kern="1200" dirty="0"/>
        </a:p>
      </dsp:txBody>
      <dsp:txXfrm>
        <a:off x="300222" y="2863983"/>
        <a:ext cx="2228479" cy="1383659"/>
      </dsp:txXfrm>
    </dsp:sp>
    <dsp:sp modelId="{DA2794AB-22ED-46D2-A1B8-7B87A873DBE6}">
      <dsp:nvSpPr>
        <dsp:cNvPr id="0" name=""/>
        <dsp:cNvSpPr/>
      </dsp:nvSpPr>
      <dsp:spPr>
        <a:xfrm>
          <a:off x="2828924" y="2576619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A83A91-7EC4-418F-A17B-81DC943CA0AE}">
      <dsp:nvSpPr>
        <dsp:cNvPr id="0" name=""/>
        <dsp:cNvSpPr/>
      </dsp:nvSpPr>
      <dsp:spPr>
        <a:xfrm>
          <a:off x="3086099" y="2820935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Банковская</a:t>
          </a:r>
          <a:endParaRPr lang="ru-RU" sz="2500" kern="1200" dirty="0"/>
        </a:p>
      </dsp:txBody>
      <dsp:txXfrm>
        <a:off x="3129147" y="2863983"/>
        <a:ext cx="2228479" cy="1383659"/>
      </dsp:txXfrm>
    </dsp:sp>
    <dsp:sp modelId="{B22025D9-33C1-4916-B03C-513F99517F5D}">
      <dsp:nvSpPr>
        <dsp:cNvPr id="0" name=""/>
        <dsp:cNvSpPr/>
      </dsp:nvSpPr>
      <dsp:spPr>
        <a:xfrm>
          <a:off x="5657850" y="2576619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D0FA20-8D41-4149-9F42-88A115E81FC1}">
      <dsp:nvSpPr>
        <dsp:cNvPr id="0" name=""/>
        <dsp:cNvSpPr/>
      </dsp:nvSpPr>
      <dsp:spPr>
        <a:xfrm>
          <a:off x="5915024" y="2820935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Смешанная</a:t>
          </a:r>
          <a:endParaRPr lang="ru-RU" sz="2500" kern="1200" dirty="0"/>
        </a:p>
      </dsp:txBody>
      <dsp:txXfrm>
        <a:off x="5958072" y="2863983"/>
        <a:ext cx="2228479" cy="1383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866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064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Прогнозирование       и планирование доходов бюджета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Системы исполнения бюджета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Исполнение бюджета органами казначейства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Принципы исполнения бюджета по доходам органами казначейства 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ru-RU" sz="2800" dirty="0" smtClean="0"/>
              <a:t>     </a:t>
            </a:r>
            <a:r>
              <a:rPr lang="ru-RU" sz="3200" b="1" dirty="0" smtClean="0"/>
              <a:t>Исполнение бюджета</a:t>
            </a:r>
            <a:r>
              <a:rPr lang="ru-RU" sz="3200" dirty="0" smtClean="0"/>
              <a:t> – процесс, обеспечивающий полное и своевременное поступление доходов в целом и по каждому источнику, а также финансирование организаций и учреждений в пределах утвержденных по бюджету сумм в течение финансового года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990601"/>
          <a:ext cx="8229600" cy="4724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Казначейская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система исполнения бюджета: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Организация исполнения бюджета в соответствии с российским законодательством через органы ФК либо региональные казначейства субъектов РФ и муниципальных образований.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Орган государственной власти, осуществляющий организацию исполнения бюджета - ФК.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Осуществление операций получателей бюджетных средств - Через территориальные органы ФК.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Особенности функционирования - Эффективный контроль за бюджетными расходами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Банковская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когда функцию организации исполнения бюджетов выполняет центральный банк (возможен вариант участия и коммерческих банков):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/>
              <a:t> Орган государственной власти, осуществляющий организацию исполнения бюджета - Центральный банк.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/>
              <a:t> Осуществление операций получателей бюджетных средств - Через уполномоченные банки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/>
              <a:t> Особенности функционирования - Отсутствие оперативного контроля за расходованием бюджетных средств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181600"/>
          </a:xfrm>
        </p:spPr>
        <p:txBody>
          <a:bodyPr>
            <a:no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Смешанная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для которой характерно обслуживание бюджетных счетов как казначейством, так и центральным банком. 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Объединяет в себе черты обеих систем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Федеральное казначейство </a:t>
            </a:r>
            <a:r>
              <a:rPr lang="ru-RU" sz="3200" dirty="0" smtClean="0"/>
              <a:t>(сокр. Казначейство России) – это федеральный орган исполнительной власти (федеральная служба), осуществляющий в соответствии с законодательством Российской Федерации правоприменительные функции по обеспечению исполнения федерального бюджета, кассовому обслуживанию исполнения бюджетов бюджетной системы Российской Федерации, предварительному и текущему контролю за ведением операций со средствами федерального бюджета главными распорядителями, распорядителями и получателями средств федерального бюджета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02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Было создано Указом Президента РФ от 8 декабря 1992 года № 1556 </a:t>
            </a:r>
          </a:p>
          <a:p>
            <a:pPr marL="0" algn="ctr">
              <a:lnSpc>
                <a:spcPct val="11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постановлением Правительства России от 27 августа 1993 года № 864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40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914400"/>
            <a:ext cx="2362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124200" y="1371600"/>
            <a:ext cx="56388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Руководитель Федерального казначейства</a:t>
            </a:r>
          </a:p>
          <a:p>
            <a:r>
              <a:rPr lang="ru-RU" sz="2800" dirty="0" err="1" smtClean="0"/>
              <a:t>Артюхин</a:t>
            </a:r>
            <a:r>
              <a:rPr lang="ru-RU" sz="2800" dirty="0" smtClean="0"/>
              <a:t> Роман Евгеньевич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3200400"/>
            <a:ext cx="8686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Родился 16 августа 1973 г.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С октября 2007 г. возглавляет Федеральное казначейство. Действительный государственный советник Российской Федерации 1 класса. Награжден орденом Почета, медалью ордена "За заслуги перед Отечеством" II степени, наградами Министерства финансов Российской Федерации и Казначейства России. Имеет благодарность Президента Российской Федерации и Правительства Российской Федерации.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Кандидат юридических наук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4102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www.roskazna.ru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официальный сайт Федерального казначейства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1816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Федеральное казначейство в своей структуре имеет 85 территориальных органов и одну подведомственную организацию - 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Федеральное казенное учреждение "Центр по обеспечению деятельности Казначейства России".</a:t>
            </a:r>
          </a:p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Федеральное казначейство не имеет представительств за пределами территории Российской Федерации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rmAutofit fontScale="77500" lnSpcReduction="20000"/>
          </a:bodyPr>
          <a:lstStyle/>
          <a:p>
            <a:pPr marL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3200" b="1" i="1" dirty="0" smtClean="0"/>
              <a:t>Функции Казначейства России: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Обеспечение исполнения Федерального бюджета;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Кассовое обслуживание;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Учет поступлений;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Ведение бюджетного учета и формирование бюджетной отчетности;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Ведение и обслуживание государственных информационных систем;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Обеспечение деятельности Федерального казначейства;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Осуществление иных функций в установленной сфере деятельности</a:t>
            </a:r>
          </a:p>
          <a:p>
            <a:pPr marL="0">
              <a:spcBef>
                <a:spcPts val="0"/>
              </a:spcBef>
              <a:spcAft>
                <a:spcPts val="1800"/>
              </a:spcAft>
              <a:buNone/>
            </a:pP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3340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ClrTx/>
              <a:buNone/>
            </a:pPr>
            <a:r>
              <a:rPr lang="ru-RU" sz="3200" b="1" dirty="0" smtClean="0"/>
              <a:t>     Исполнение бюджета</a:t>
            </a:r>
            <a:r>
              <a:rPr lang="ru-RU" sz="3200" dirty="0" smtClean="0"/>
              <a:t> - это важнейший этап бюджетного процесса действия по мобилизации и использованию бюджетных средств, в процессе исполнения которых участвуют органы исполнительной власти, финансовые и налоговые органы, кредитные учреждения, юридические и физические лица - плательщики налогов в бюджет, получатели бюджетных средств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562600"/>
          </a:xfrm>
        </p:spPr>
        <p:txBody>
          <a:bodyPr>
            <a:noAutofit/>
          </a:bodyPr>
          <a:lstStyle/>
          <a:p>
            <a:pPr marL="0" algn="ctr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Исполнение бюджета основано на следующих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принципах: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1)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Единства кассы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предусматривающего зачисление всех по­ступающих доходов на единый бюджетный счет и осуществление всех предусмотренных расходов с единого бюджетного счета;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Обеспечения бюджетных расходов и платежей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пределах фактического наличия средств на едином бюджетном счете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/>
              <a:t>Исполнение </a:t>
            </a:r>
            <a:r>
              <a:rPr lang="ru-RU" sz="2800" dirty="0" smtClean="0"/>
              <a:t>федерального бюджета по доходам включает: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sz="2800" dirty="0" smtClean="0"/>
              <a:t>перечисление и зачисление доходов ФБ на единый счет ФК;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распределение в соответствии с утвержденным федеральным бюджетом федеральных регулирующих налогов;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возврат излишне уплаченных сумм доходов;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учет доходов ФБ и отчетность о доходах ФБ в соответствии с Бюджетной классификацией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867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/>
              <a:t>     Исполнение расходов федерального бюджета (ФБ) предусматривает осуществление процедур санкционирования и финансирования этих расходов.</a:t>
            </a:r>
          </a:p>
          <a:p>
            <a:pPr mar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800" i="1" dirty="0" smtClean="0"/>
              <a:t>Санкционирование расходов ФБ включает в себя: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утверждение и доведение бюджетных ассигнований из федерального бюджета;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утверждение и доведение лимитов обязательств федерального бюджета;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принятие обязательств федерального бюджета;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подтверждение платежных обязательств федерального бюджета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229600" cy="438912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Принципы исполнения бюджета по доходам органами казначейства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6096000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 smtClean="0"/>
              <a:t>     </a:t>
            </a:r>
            <a:r>
              <a:rPr lang="ru-RU" sz="2800" dirty="0" smtClean="0"/>
              <a:t>Общие </a:t>
            </a:r>
            <a:r>
              <a:rPr lang="ru-RU" sz="2800" b="1" i="1" dirty="0" smtClean="0"/>
              <a:t>принципы исполнения бюджета по доходам</a:t>
            </a:r>
            <a:r>
              <a:rPr lang="ru-RU" sz="2800" dirty="0" smtClean="0"/>
              <a:t> при казначейском исполнении бюджета определяются Бюджетным кодексом Российской Федерации. К ним относятся:</a:t>
            </a:r>
          </a:p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• перечисление и зачисление доходов на единый счет бюджета;</a:t>
            </a:r>
          </a:p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• распределение в соответствии с утвержденным бюджетом доходов между бюджетами разных уровней;</a:t>
            </a:r>
          </a:p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• возврат излишне уплаченных в бюджет сумм доходов;</a:t>
            </a:r>
          </a:p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• учет доходов бюджета и составление отчетности о доходах соответствующего бюджета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Принципы исполнения бюджета по доходам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>
              <a:buNone/>
            </a:pPr>
            <a:r>
              <a:rPr lang="ru-RU" sz="3600" dirty="0" smtClean="0"/>
              <a:t>Указанные принципы реализуются по определенной технологической схеме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Принципы исполнения бюджета по доходам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925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Для учета поступления доходов в федеральный бюджет и распределения регулирующих доходов между бюджетами различных уровней органам казначейства в организациях Банка России либо в других кредитных организациях, уполномоченных обслуживать счета органов казначейства, открываются лицевые счета на балансовых счетах № 40102 «Доходы федерального бюджета» и № 40101 «Доходы, распределяемые органами федерального казначейства между уровнями бюджетной системы Российской Федерации».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Основанием для открытия указанных счетов являются совместные указания Министерства финансов Российской Федерации, Банка России и Федеральной Налоговой службы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 Участниками процесса формирования доходной части федерального бюджета являются: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dirty="0" smtClean="0"/>
              <a:t> налогоплательщики, обеспечивающие перечисление налогов и платежей;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dirty="0" smtClean="0"/>
              <a:t> коммерческие банки и учреждения Центрального банка РФ, осуществляющие безналичные расчеты между плательщиками и получателями средств;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dirty="0" smtClean="0"/>
              <a:t> органы казначейства, обеспечивающие получение и учет поступивших налогов и платежей;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dirty="0" smtClean="0"/>
              <a:t> органы Министерства Российской Федерации по налогам и сборам, регулирующие отношения между плательщиками и получателями по возврату и зачету налогов и платежей из федерального бюджета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юджет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381000"/>
            <a:ext cx="8534400" cy="5887245"/>
          </a:xfrm>
        </p:spPr>
      </p:pic>
      <p:sp>
        <p:nvSpPr>
          <p:cNvPr id="5" name="Прямоугольник 4"/>
          <p:cNvSpPr/>
          <p:nvPr/>
        </p:nvSpPr>
        <p:spPr>
          <a:xfrm>
            <a:off x="914400" y="6211669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Рисунок 1 – Схема поэтапного исполнения бюджета 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доходам органами казначейства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7966b7ee8926191c0f93d0d8b78a1957e91eb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924</TotalTime>
  <Words>843</Words>
  <Application>Microsoft Office PowerPoint</Application>
  <PresentationFormat>Экран (4:3)</PresentationFormat>
  <Paragraphs>88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Calibri</vt:lpstr>
      <vt:lpstr>Constantia</vt:lpstr>
      <vt:lpstr>Times New Roman</vt:lpstr>
      <vt:lpstr>Wingdings</vt:lpstr>
      <vt:lpstr>Wingdings 2</vt:lpstr>
      <vt:lpstr>Поток</vt:lpstr>
      <vt:lpstr>Тема: Прогнозирование       и планирование доходов бюджета</vt:lpstr>
      <vt:lpstr>ВОПРОСЫ: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2. Исполнение бюджета органами казначейства</vt:lpstr>
      <vt:lpstr>2. Исполнение бюджета органами казначейства</vt:lpstr>
      <vt:lpstr>2. Исполнение бюджета органами казначейства</vt:lpstr>
      <vt:lpstr>2. Исполнение бюджета органами казначейства</vt:lpstr>
      <vt:lpstr>3. Принципы исполнения бюджета по доходам органами казначейства </vt:lpstr>
      <vt:lpstr>3. Принципы исполнения бюджета по доходам органами казначейства</vt:lpstr>
      <vt:lpstr>3. Принципы исполнения бюджета по доходам органами казначейства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97</cp:revision>
  <dcterms:created xsi:type="dcterms:W3CDTF">2014-09-02T04:46:32Z</dcterms:created>
  <dcterms:modified xsi:type="dcterms:W3CDTF">2017-03-09T06:01:12Z</dcterms:modified>
</cp:coreProperties>
</file>