
<file path=[Content_Types].xml><?xml version="1.0" encoding="utf-8"?>
<Types xmlns="http://schemas.openxmlformats.org/package/2006/content-types">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Lst>
  <p:sldSz cx="9144000" cy="6858000" type="screen4x3"/>
  <p:notesSz cx="6858000" cy="9144000"/>
  <p:custDataLst>
    <p:tags r:id="rId49"/>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image" Target="../media/image5.wmf"/><Relationship Id="rId4" Type="http://schemas.openxmlformats.org/officeDocument/2006/relationships/image" Target="../media/image8.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Date Placeholder 29"/>
          <p:cNvSpPr>
            <a:spLocks noGrp="1"/>
          </p:cNvSpPr>
          <p:nvPr>
            <p:ph type="dt" sz="half" idx="10"/>
          </p:nvPr>
        </p:nvSpPr>
        <p:spPr/>
        <p:txBody>
          <a:bodyPr/>
          <a:lstStyle/>
          <a:p>
            <a:fld id="{6BB858D8-BAE8-41C8-8E3E-EACF23F9ECD8}" type="datetimeFigureOut">
              <a:rPr lang="ru-RU" smtClean="0"/>
              <a:t>09.12.2015</a:t>
            </a:fld>
            <a:endParaRPr lang="ru-RU"/>
          </a:p>
        </p:txBody>
      </p:sp>
      <p:sp>
        <p:nvSpPr>
          <p:cNvPr id="19" name="Footer Placeholder 18"/>
          <p:cNvSpPr>
            <a:spLocks noGrp="1"/>
          </p:cNvSpPr>
          <p:nvPr>
            <p:ph type="ftr" sz="quarter" idx="11"/>
          </p:nvPr>
        </p:nvSpPr>
        <p:spPr/>
        <p:txBody>
          <a:bodyPr/>
          <a:lstStyle/>
          <a:p>
            <a:endParaRPr lang="ru-RU"/>
          </a:p>
        </p:txBody>
      </p:sp>
      <p:sp>
        <p:nvSpPr>
          <p:cNvPr id="27" name="Slide Number Placeholder 26"/>
          <p:cNvSpPr>
            <a:spLocks noGrp="1"/>
          </p:cNvSpPr>
          <p:nvPr>
            <p:ph type="sldNum" sz="quarter" idx="12"/>
          </p:nvPr>
        </p:nvSpPr>
        <p:spPr/>
        <p:txBody>
          <a:bodyPr/>
          <a:lstStyle/>
          <a:p>
            <a:fld id="{418E3FA1-02F9-4E1F-95D7-C3D2F2300C35}"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Content Placeholder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6BB858D8-BAE8-41C8-8E3E-EACF23F9ECD8}" type="datetimeFigureOut">
              <a:rPr lang="ru-RU" smtClean="0"/>
              <a:t>09.12.2015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18E3FA1-02F9-4E1F-95D7-C3D2F2300C35}"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Date Placeholder 3"/>
          <p:cNvSpPr>
            <a:spLocks noGrp="1"/>
          </p:cNvSpPr>
          <p:nvPr>
            <p:ph type="dt" sz="half" idx="10"/>
          </p:nvPr>
        </p:nvSpPr>
        <p:spPr/>
        <p:txBody>
          <a:bodyPr/>
          <a:lstStyle/>
          <a:p>
            <a:fld id="{6BB858D8-BAE8-41C8-8E3E-EACF23F9ECD8}" type="datetimeFigureOut">
              <a:rPr lang="ru-RU" smtClean="0"/>
              <a:t>09.12.2015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18E3FA1-02F9-4E1F-95D7-C3D2F2300C35}"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fld id="{6BB858D8-BAE8-41C8-8E3E-EACF23F9ECD8}" type="datetimeFigureOut">
              <a:rPr lang="ru-RU" smtClean="0"/>
              <a:t>09.12.2015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18E3FA1-02F9-4E1F-95D7-C3D2F2300C35}"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Date Placeholder 6"/>
          <p:cNvSpPr>
            <a:spLocks noGrp="1"/>
          </p:cNvSpPr>
          <p:nvPr>
            <p:ph type="dt" sz="half" idx="10"/>
          </p:nvPr>
        </p:nvSpPr>
        <p:spPr/>
        <p:txBody>
          <a:bodyPr/>
          <a:lstStyle/>
          <a:p>
            <a:fld id="{6BB858D8-BAE8-41C8-8E3E-EACF23F9ECD8}" type="datetimeFigureOut">
              <a:rPr lang="ru-RU" smtClean="0"/>
              <a:t>09.12.2015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418E3FA1-02F9-4E1F-95D7-C3D2F2300C35}"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Date Placeholder 2"/>
          <p:cNvSpPr>
            <a:spLocks noGrp="1"/>
          </p:cNvSpPr>
          <p:nvPr>
            <p:ph type="dt" sz="half" idx="10"/>
          </p:nvPr>
        </p:nvSpPr>
        <p:spPr/>
        <p:txBody>
          <a:bodyPr/>
          <a:lstStyle/>
          <a:p>
            <a:fld id="{6BB858D8-BAE8-41C8-8E3E-EACF23F9ECD8}" type="datetimeFigureOut">
              <a:rPr lang="ru-RU" smtClean="0"/>
              <a:t>09.12.2015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418E3FA1-02F9-4E1F-95D7-C3D2F2300C35}"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B858D8-BAE8-41C8-8E3E-EACF23F9ECD8}" type="datetimeFigureOut">
              <a:rPr lang="ru-RU" smtClean="0"/>
              <a:t>09.12.2015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418E3FA1-02F9-4E1F-95D7-C3D2F2300C35}"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fld id="{6BB858D8-BAE8-41C8-8E3E-EACF23F9ECD8}" type="datetimeFigureOut">
              <a:rPr lang="ru-RU" smtClean="0"/>
              <a:t>09.12.2015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18E3FA1-02F9-4E1F-95D7-C3D2F2300C35}"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Date Placeholder 4"/>
          <p:cNvSpPr>
            <a:spLocks noGrp="1"/>
          </p:cNvSpPr>
          <p:nvPr>
            <p:ph type="dt" sz="half" idx="10"/>
          </p:nvPr>
        </p:nvSpPr>
        <p:spPr/>
        <p:txBody>
          <a:bodyPr/>
          <a:lstStyle/>
          <a:p>
            <a:fld id="{6BB858D8-BAE8-41C8-8E3E-EACF23F9ECD8}" type="datetimeFigureOut">
              <a:rPr lang="ru-RU" smtClean="0"/>
              <a:t>09.12.2015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xfrm>
            <a:off x="8077200" y="6356350"/>
            <a:ext cx="609600" cy="365125"/>
          </a:xfrm>
        </p:spPr>
        <p:txBody>
          <a:bodyPr/>
          <a:lstStyle/>
          <a:p>
            <a:fld id="{418E3FA1-02F9-4E1F-95D7-C3D2F2300C35}" type="slidenum">
              <a:rPr lang="ru-RU" smtClean="0"/>
              <a:t>‹#›</a:t>
            </a:fld>
            <a:endParaRPr lang="ru-RU"/>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6BB858D8-BAE8-41C8-8E3E-EACF23F9ECD8}" type="datetimeFigureOut">
              <a:rPr lang="ru-RU" smtClean="0"/>
              <a:t>09.12.2015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18E3FA1-02F9-4E1F-95D7-C3D2F2300C35}"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6BB858D8-BAE8-41C8-8E3E-EACF23F9ECD8}" type="datetimeFigureOut">
              <a:rPr lang="ru-RU" smtClean="0"/>
              <a:t>09.12.2015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18E3FA1-02F9-4E1F-95D7-C3D2F2300C35}"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BB858D8-BAE8-41C8-8E3E-EACF23F9ECD8}" type="datetimeFigureOut">
              <a:rPr lang="ru-RU" smtClean="0"/>
              <a:t>09.12.2015</a:t>
            </a:fld>
            <a:endParaRPr lang="ru-RU"/>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18E3FA1-02F9-4E1F-95D7-C3D2F2300C35}" type="slidenum">
              <a:rPr lang="ru-RU" smtClean="0"/>
              <a:t>‹#›</a:t>
            </a:fld>
            <a:endParaRPr lang="ru-RU"/>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iming>
    <p:tnLst>
      <p:par>
        <p:cTn id="1" dur="indefinite" restart="never" nodeType="tmRoot"/>
      </p:par>
    </p:tnLst>
  </p:timing>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image" Target="../media/image4.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wmf"/><Relationship Id="rId5" Type="http://schemas.openxmlformats.org/officeDocument/2006/relationships/oleObject" Target="../embeddings/oleObject2.bin"/><Relationship Id="rId4" Type="http://schemas.openxmlformats.org/officeDocument/2006/relationships/image" Target="../media/image2.wmf"/></Relationships>
</file>

<file path=ppt/slides/_rels/slide46.xml.rels><?xml version="1.0" encoding="UTF-8" standalone="yes"?>
<Relationships xmlns="http://schemas.openxmlformats.org/package/2006/relationships"><Relationship Id="rId8" Type="http://schemas.openxmlformats.org/officeDocument/2006/relationships/image" Target="../media/image7.wmf"/><Relationship Id="rId3" Type="http://schemas.openxmlformats.org/officeDocument/2006/relationships/oleObject" Target="../embeddings/oleObject4.bin"/><Relationship Id="rId7"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6.wmf"/><Relationship Id="rId5" Type="http://schemas.openxmlformats.org/officeDocument/2006/relationships/oleObject" Target="../embeddings/oleObject5.bin"/><Relationship Id="rId10" Type="http://schemas.openxmlformats.org/officeDocument/2006/relationships/image" Target="../media/image8.wmf"/><Relationship Id="rId4" Type="http://schemas.openxmlformats.org/officeDocument/2006/relationships/image" Target="../media/image5.wmf"/><Relationship Id="rId9" Type="http://schemas.openxmlformats.org/officeDocument/2006/relationships/oleObject" Target="../embeddings/oleObject7.bin"/></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9552" y="1628800"/>
            <a:ext cx="7851648" cy="2016224"/>
          </a:xfrm>
        </p:spPr>
        <p:txBody>
          <a:bodyPr>
            <a:normAutofit fontScale="90000"/>
          </a:bodyPr>
          <a:lstStyle/>
          <a:p>
            <a:r>
              <a:rPr lang="ru-RU" dirty="0" smtClean="0"/>
              <a:t>Тема 1. Методологические </a:t>
            </a:r>
            <a:r>
              <a:rPr lang="ru-RU" smtClean="0"/>
              <a:t>основы научного </a:t>
            </a:r>
            <a:r>
              <a:rPr lang="ru-RU" dirty="0" smtClean="0"/>
              <a:t>познания</a:t>
            </a:r>
            <a:endParaRPr lang="ru-RU" dirty="0"/>
          </a:p>
        </p:txBody>
      </p:sp>
      <p:sp>
        <p:nvSpPr>
          <p:cNvPr id="3" name="Подзаголовок 2"/>
          <p:cNvSpPr>
            <a:spLocks noGrp="1"/>
          </p:cNvSpPr>
          <p:nvPr>
            <p:ph type="subTitle" idx="1"/>
          </p:nvPr>
        </p:nvSpPr>
        <p:spPr>
          <a:xfrm>
            <a:off x="539552" y="3717032"/>
            <a:ext cx="7854696" cy="2952328"/>
          </a:xfrm>
        </p:spPr>
        <p:txBody>
          <a:bodyPr>
            <a:normAutofit fontScale="92500" lnSpcReduction="20000"/>
          </a:bodyPr>
          <a:lstStyle/>
          <a:p>
            <a:pPr algn="l">
              <a:lnSpc>
                <a:spcPct val="170000"/>
              </a:lnSpc>
            </a:pPr>
            <a:r>
              <a:rPr lang="ru-RU" sz="2100" b="1" dirty="0" smtClean="0"/>
              <a:t>1. ОБЩИЕ ПОЛОЖЕНИЯ</a:t>
            </a:r>
          </a:p>
          <a:p>
            <a:pPr algn="l">
              <a:lnSpc>
                <a:spcPct val="170000"/>
              </a:lnSpc>
            </a:pPr>
            <a:r>
              <a:rPr lang="ru-RU" sz="2100" b="1" dirty="0" smtClean="0"/>
              <a:t>2. ВЫБОР </a:t>
            </a:r>
            <a:r>
              <a:rPr lang="ru-RU" sz="2100" b="1" dirty="0"/>
              <a:t>НАПРАВЛЕНИЯ НАУЧНОГО ИССЛЕДОВАНИЯ И ЭТАПЫ НАУЧНО-ИССЛЕДОВАТЕЛЬСКОЙ </a:t>
            </a:r>
            <a:r>
              <a:rPr lang="ru-RU" sz="2100" b="1" dirty="0" smtClean="0"/>
              <a:t>РАБОТЫ</a:t>
            </a:r>
          </a:p>
          <a:p>
            <a:pPr algn="l">
              <a:lnSpc>
                <a:spcPct val="170000"/>
              </a:lnSpc>
            </a:pPr>
            <a:r>
              <a:rPr lang="ru-RU" sz="2100" b="1" dirty="0" smtClean="0"/>
              <a:t>3. ВЫБОР </a:t>
            </a:r>
            <a:r>
              <a:rPr lang="ru-RU" sz="2100" b="1" dirty="0"/>
              <a:t>НАПРАВЛЕНИЯ НАУЧНОГО ИССЛЕДОВАНИЯ И ЭТАПЫ </a:t>
            </a:r>
          </a:p>
          <a:p>
            <a:pPr algn="l">
              <a:lnSpc>
                <a:spcPct val="170000"/>
              </a:lnSpc>
            </a:pPr>
            <a:r>
              <a:rPr lang="ru-RU" sz="2100" b="1" dirty="0"/>
              <a:t>НАУЧНО-ИССЛЕДОВАТЕЛЬСКОЙ РАБОТЫ</a:t>
            </a:r>
          </a:p>
          <a:p>
            <a:pPr marL="514350" indent="-514350" algn="l">
              <a:buAutoNum type="arabicPeriod"/>
            </a:pPr>
            <a:endParaRPr lang="ru-RU" sz="1900" dirty="0"/>
          </a:p>
        </p:txBody>
      </p:sp>
    </p:spTree>
    <p:extLst>
      <p:ext uri="{BB962C8B-B14F-4D97-AF65-F5344CB8AC3E}">
        <p14:creationId xmlns:p14="http://schemas.microsoft.com/office/powerpoint/2010/main" val="35091634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704088"/>
            <a:ext cx="8229600" cy="636680"/>
          </a:xfrm>
        </p:spPr>
        <p:txBody>
          <a:bodyPr>
            <a:normAutofit/>
          </a:bodyPr>
          <a:lstStyle/>
          <a:p>
            <a:pPr algn="ctr"/>
            <a:r>
              <a:rPr lang="ru-RU" sz="3600" b="1" dirty="0"/>
              <a:t>1. ОБЩИЕ </a:t>
            </a:r>
            <a:r>
              <a:rPr lang="ru-RU" sz="3600" b="1" dirty="0" smtClean="0"/>
              <a:t>ПОЛОЖЕНИЯ</a:t>
            </a:r>
            <a:endParaRPr lang="ru-RU" sz="3600" dirty="0"/>
          </a:p>
        </p:txBody>
      </p:sp>
      <p:sp>
        <p:nvSpPr>
          <p:cNvPr id="2" name="Объект 1"/>
          <p:cNvSpPr>
            <a:spLocks noGrp="1"/>
          </p:cNvSpPr>
          <p:nvPr>
            <p:ph idx="1"/>
          </p:nvPr>
        </p:nvSpPr>
        <p:spPr>
          <a:xfrm>
            <a:off x="457200" y="1484784"/>
            <a:ext cx="8229600" cy="5256584"/>
          </a:xfrm>
        </p:spPr>
        <p:txBody>
          <a:bodyPr>
            <a:normAutofit fontScale="70000" lnSpcReduction="20000"/>
          </a:bodyPr>
          <a:lstStyle/>
          <a:p>
            <a:r>
              <a:rPr lang="ru-RU" sz="2900" b="1" i="1" dirty="0"/>
              <a:t>Наука</a:t>
            </a:r>
            <a:r>
              <a:rPr lang="ru-RU" sz="2900" dirty="0"/>
              <a:t> - сфера исследовательской деятельности, направленная на получение новых знаний о природе, обществе и мышлении. </a:t>
            </a:r>
          </a:p>
          <a:p>
            <a:r>
              <a:rPr lang="ru-RU" sz="2900" dirty="0"/>
              <a:t>Являясь следствием общественного разделения труда, наука возникает вслед за отделением умственного труда от физического и превращением познавательной деятельности в специфический род занятий особой группы людей. </a:t>
            </a:r>
          </a:p>
          <a:p>
            <a:r>
              <a:rPr lang="ru-RU" sz="2900" dirty="0"/>
              <a:t>Появление крупного машинного производства создает условия превращения науки в активный фактор самого производства. В условиях научно-технической революции происходит коренная перестройка науки, уже не просто следующей за развитием техники, а обгоняющей ее, становящейся ведущей силой прогресса материального производства. </a:t>
            </a:r>
          </a:p>
          <a:p>
            <a:r>
              <a:rPr lang="ru-RU" sz="2900" dirty="0"/>
              <a:t>Необходимость научного подхода в материальном производстве, в экономике и в политике, в сфере управления и в системе образования заставляет науку развиваться более быстрыми темпами, чем любую другую отрасль деятельности.</a:t>
            </a:r>
          </a:p>
          <a:p>
            <a:r>
              <a:rPr lang="ru-RU" sz="2900" dirty="0"/>
              <a:t>Современное общество во всех его элементах и во всех видах его деятельности пронизано влиянием науки и техники. В наши дни наука становится во все большей мере производительной силой общества. </a:t>
            </a:r>
          </a:p>
          <a:p>
            <a:pPr marL="0" indent="0">
              <a:buNone/>
            </a:pPr>
            <a:endParaRPr lang="ru-RU" dirty="0"/>
          </a:p>
        </p:txBody>
      </p:sp>
    </p:spTree>
    <p:extLst>
      <p:ext uri="{BB962C8B-B14F-4D97-AF65-F5344CB8AC3E}">
        <p14:creationId xmlns:p14="http://schemas.microsoft.com/office/powerpoint/2010/main" val="16598392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1196752"/>
            <a:ext cx="8229600" cy="5415880"/>
          </a:xfrm>
        </p:spPr>
        <p:txBody>
          <a:bodyPr>
            <a:normAutofit fontScale="77500" lnSpcReduction="20000"/>
          </a:bodyPr>
          <a:lstStyle/>
          <a:p>
            <a:r>
              <a:rPr lang="ru-RU" b="1" i="1" dirty="0"/>
              <a:t>Технические науки</a:t>
            </a:r>
            <a:r>
              <a:rPr lang="ru-RU" dirty="0"/>
              <a:t> есть специфическая система знания о целенаправленном преобразовании природных тел и процессов в технические объекты, о методах конструктивно-технической деятельности, а также о способах функционирования технических объектов в системе общественного производства</a:t>
            </a:r>
            <a:r>
              <a:rPr lang="ru-RU" dirty="0" smtClean="0"/>
              <a:t>.</a:t>
            </a:r>
            <a:endParaRPr lang="ru-RU" dirty="0"/>
          </a:p>
          <a:p>
            <a:r>
              <a:rPr lang="ru-RU" b="1" i="1" dirty="0"/>
              <a:t>Техническая политика</a:t>
            </a:r>
            <a:r>
              <a:rPr lang="ru-RU" dirty="0"/>
              <a:t>, учитывая данные научно-технических прогнозов, реальные ресурсы, которыми располагает страна, а также задачи внешней политики, определяет научно обоснованные важные и перспективные направления развития технического прогресса</a:t>
            </a:r>
            <a:r>
              <a:rPr lang="ru-RU" dirty="0" smtClean="0"/>
              <a:t>. </a:t>
            </a:r>
            <a:endParaRPr lang="ru-RU" dirty="0"/>
          </a:p>
          <a:p>
            <a:r>
              <a:rPr lang="ru-RU" dirty="0"/>
              <a:t>В современных условиях широкое распространение получил принцип программно-целевого планирования, согласно которому планируется развитие не отдельных научно-исследовательских направлений, а крупных научных программ. </a:t>
            </a:r>
          </a:p>
          <a:p>
            <a:r>
              <a:rPr lang="ru-RU" b="1" i="1" dirty="0"/>
              <a:t>Программно-целевой подход</a:t>
            </a:r>
            <a:r>
              <a:rPr lang="ru-RU" dirty="0"/>
              <a:t> к научной деятельности оптимизирует внутренние тенденции научного познания и управление им, расширяет возможности планирования науки, увязывая ее внутренние стимулы с организационными вопросами совершенствования структуры научных коллективов.</a:t>
            </a:r>
          </a:p>
          <a:p>
            <a:endParaRPr lang="ru-RU" dirty="0"/>
          </a:p>
        </p:txBody>
      </p:sp>
    </p:spTree>
    <p:extLst>
      <p:ext uri="{BB962C8B-B14F-4D97-AF65-F5344CB8AC3E}">
        <p14:creationId xmlns:p14="http://schemas.microsoft.com/office/powerpoint/2010/main" val="9278317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fontScale="77500" lnSpcReduction="20000"/>
          </a:bodyPr>
          <a:lstStyle/>
          <a:p>
            <a:r>
              <a:rPr lang="ru-RU" b="1" i="1" dirty="0"/>
              <a:t>Программа</a:t>
            </a:r>
            <a:r>
              <a:rPr lang="ru-RU" dirty="0"/>
              <a:t> - это комплекс работ, преследующих важную для народного хозяйства цель, включающая вопросы финансирования, ресурсного обеспечения, управления, состава участников разработки, их взаимодействия и т.д. </a:t>
            </a:r>
          </a:p>
          <a:p>
            <a:r>
              <a:rPr lang="ru-RU" b="1" i="1" dirty="0"/>
              <a:t>Главной особенностью программно-целевого метода</a:t>
            </a:r>
            <a:r>
              <a:rPr lang="ru-RU" dirty="0"/>
              <a:t> является ориентация на достижение конечного народнохозяйственного эффекта с учетом максимально возможного количества влияющих факторов. </a:t>
            </a:r>
          </a:p>
          <a:p>
            <a:r>
              <a:rPr lang="ru-RU" dirty="0"/>
              <a:t>В целевых программах отражается </a:t>
            </a:r>
            <a:r>
              <a:rPr lang="ru-RU" b="1" i="1" dirty="0"/>
              <a:t>системный подход</a:t>
            </a:r>
            <a:r>
              <a:rPr lang="ru-RU" dirty="0"/>
              <a:t> к развитию народного, хозяйства, намечаются пути совершенствования системы управления для ускоренного достижения конечного результата.</a:t>
            </a:r>
          </a:p>
          <a:p>
            <a:r>
              <a:rPr lang="ru-RU" dirty="0"/>
              <a:t>Интересы научно-технического прогресса требуют, чтобы при обеспечении пропорционального развития всех отраслей наук были определены и научно обоснованы темпы опережающего роста численности специалистов по ведущим отраслям. </a:t>
            </a:r>
          </a:p>
          <a:p>
            <a:endParaRPr lang="ru-RU" dirty="0"/>
          </a:p>
        </p:txBody>
      </p:sp>
    </p:spTree>
    <p:extLst>
      <p:ext uri="{BB962C8B-B14F-4D97-AF65-F5344CB8AC3E}">
        <p14:creationId xmlns:p14="http://schemas.microsoft.com/office/powerpoint/2010/main" val="40832884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1484784"/>
            <a:ext cx="8229600" cy="4623792"/>
          </a:xfrm>
        </p:spPr>
        <p:txBody>
          <a:bodyPr>
            <a:normAutofit fontScale="77500" lnSpcReduction="20000"/>
          </a:bodyPr>
          <a:lstStyle/>
          <a:p>
            <a:r>
              <a:rPr lang="ru-RU" b="1" i="1" dirty="0"/>
              <a:t>Знание</a:t>
            </a:r>
            <a:r>
              <a:rPr lang="ru-RU" dirty="0"/>
              <a:t> - идеальное воспроизведение в языковой форме обобщенных представлений о закономерных связях объективного мира. </a:t>
            </a:r>
          </a:p>
          <a:p>
            <a:r>
              <a:rPr lang="ru-RU" b="1" i="1" dirty="0"/>
              <a:t>Функциями знания</a:t>
            </a:r>
            <a:r>
              <a:rPr lang="ru-RU" dirty="0"/>
              <a:t> являются: </a:t>
            </a:r>
          </a:p>
          <a:p>
            <a:pPr>
              <a:buFont typeface="Wingdings" panose="05000000000000000000" pitchFamily="2" charset="2"/>
              <a:buChar char="Ø"/>
            </a:pPr>
            <a:r>
              <a:rPr lang="ru-RU" dirty="0"/>
              <a:t>обобщение разрозненных представлений о закономерностях природы, общества и мышления; </a:t>
            </a:r>
          </a:p>
          <a:p>
            <a:pPr>
              <a:buFont typeface="Wingdings" panose="05000000000000000000" pitchFamily="2" charset="2"/>
              <a:buChar char="Ø"/>
            </a:pPr>
            <a:r>
              <a:rPr lang="ru-RU" dirty="0"/>
              <a:t>хранение в обобщенных представлениях всего того, что может быть передано в качестве устойчивой основы практических действий.</a:t>
            </a:r>
          </a:p>
          <a:p>
            <a:r>
              <a:rPr lang="ru-RU" dirty="0"/>
              <a:t>Процесс движения человеческой мысли от незнания к знанию называют </a:t>
            </a:r>
            <a:r>
              <a:rPr lang="ru-RU" b="1" i="1" dirty="0"/>
              <a:t>познанием</a:t>
            </a:r>
            <a:r>
              <a:rPr lang="ru-RU" dirty="0"/>
              <a:t>, в основе которого лежит отражение объективной действительности в сознании человека в процессе его общественной, производственной и научной деятельности, именуемой </a:t>
            </a:r>
            <a:r>
              <a:rPr lang="ru-RU" b="1" i="1" dirty="0"/>
              <a:t>практикой</a:t>
            </a:r>
            <a:r>
              <a:rPr lang="ru-RU" dirty="0"/>
              <a:t>. Потребности практики выступают основной и движущей силой развития познания, его целью. Познание вырастает из практики, но затем само направляется на практическое овладение действительностью. </a:t>
            </a:r>
          </a:p>
          <a:p>
            <a:endParaRPr lang="ru-RU" dirty="0"/>
          </a:p>
        </p:txBody>
      </p:sp>
    </p:spTree>
    <p:extLst>
      <p:ext uri="{BB962C8B-B14F-4D97-AF65-F5344CB8AC3E}">
        <p14:creationId xmlns:p14="http://schemas.microsoft.com/office/powerpoint/2010/main" val="36215282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77500" lnSpcReduction="20000"/>
          </a:bodyPr>
          <a:lstStyle/>
          <a:p>
            <a:r>
              <a:rPr lang="ru-RU" dirty="0"/>
              <a:t>От практики к теории и от теории к практике, от действия к мысли и от мысли к действительности - такова общая закономерность отношений человека в окружающей действительности. </a:t>
            </a:r>
          </a:p>
          <a:p>
            <a:r>
              <a:rPr lang="ru-RU" dirty="0"/>
              <a:t>Практика является началом, исходным пунктом и одновременно естественным завершением всякого процесса познания. Следует отметить, что завершение познания всегда относительно, так как в процессе познания, как правило, возникают новые проблемы и новые задачи, которые были подготовлены и поставлены предшествующим развитием научной мысли. </a:t>
            </a:r>
          </a:p>
          <a:p>
            <a:r>
              <a:rPr lang="ru-RU" dirty="0"/>
              <a:t>Решая эти задачи и проблемы, наука должна опережать практику и таким образом сознательно направлять ее развитие.</a:t>
            </a:r>
          </a:p>
          <a:p>
            <a:r>
              <a:rPr lang="ru-RU" dirty="0"/>
              <a:t>Вся наука, все человеческое познание направлены к достижению истинных знаний, верно отражающих действительность.</a:t>
            </a:r>
          </a:p>
        </p:txBody>
      </p:sp>
    </p:spTree>
    <p:extLst>
      <p:ext uri="{BB962C8B-B14F-4D97-AF65-F5344CB8AC3E}">
        <p14:creationId xmlns:p14="http://schemas.microsoft.com/office/powerpoint/2010/main" val="36339600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196752"/>
            <a:ext cx="8229600" cy="5127848"/>
          </a:xfrm>
        </p:spPr>
        <p:txBody>
          <a:bodyPr>
            <a:normAutofit fontScale="77500" lnSpcReduction="20000"/>
          </a:bodyPr>
          <a:lstStyle/>
          <a:p>
            <a:r>
              <a:rPr lang="ru-RU" b="1" i="1" dirty="0"/>
              <a:t>Истинные знания</a:t>
            </a:r>
            <a:r>
              <a:rPr lang="ru-RU" dirty="0"/>
              <a:t> существуют в виде законов науки, теоретических положений и выводов, учений, подтвержденных практикой и существующих объективно, независимо от трудов и открытий ученых. Поэтому истинное научное знание </a:t>
            </a:r>
            <a:r>
              <a:rPr lang="ru-RU" b="1" i="1" dirty="0"/>
              <a:t>объективно</a:t>
            </a:r>
            <a:r>
              <a:rPr lang="ru-RU" dirty="0"/>
              <a:t>. </a:t>
            </a:r>
          </a:p>
          <a:p>
            <a:r>
              <a:rPr lang="ru-RU" dirty="0"/>
              <a:t>Вместе с тем научное знание может быть относительным и абсолютным. </a:t>
            </a:r>
          </a:p>
          <a:p>
            <a:r>
              <a:rPr lang="ru-RU" b="1" i="1" dirty="0"/>
              <a:t>Относительное знание</a:t>
            </a:r>
            <a:r>
              <a:rPr lang="ru-RU" dirty="0"/>
              <a:t> - знание, которое, будучи в основном верным отражением действительности, отличается некоторой неполнотой совпадения образа с объектом. </a:t>
            </a:r>
          </a:p>
          <a:p>
            <a:r>
              <a:rPr lang="ru-RU" b="1" i="1" dirty="0"/>
              <a:t>Абсолютное знание</a:t>
            </a:r>
            <a:r>
              <a:rPr lang="ru-RU" dirty="0"/>
              <a:t> - это полное, исчерпывающее воспроизведение обобщенных представлений об объекте, обеспечивающее абсолютное совпадение образа с объектом. Абсолютное знание не может быть опровергнуто или изменено в будущем.</a:t>
            </a:r>
          </a:p>
          <a:p>
            <a:r>
              <a:rPr lang="ru-RU" dirty="0"/>
              <a:t>С философской точки зрения познание включает в себя два уровня: чувственный и рациональный. </a:t>
            </a:r>
          </a:p>
          <a:p>
            <a:r>
              <a:rPr lang="ru-RU" dirty="0"/>
              <a:t>Чувственное познание формирует эмпирическое знание, а рациональное - теоретическое.</a:t>
            </a:r>
          </a:p>
          <a:p>
            <a:endParaRPr lang="ru-RU" dirty="0"/>
          </a:p>
        </p:txBody>
      </p:sp>
    </p:spTree>
    <p:extLst>
      <p:ext uri="{BB962C8B-B14F-4D97-AF65-F5344CB8AC3E}">
        <p14:creationId xmlns:p14="http://schemas.microsoft.com/office/powerpoint/2010/main" val="15658144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268760"/>
            <a:ext cx="8229600" cy="5055840"/>
          </a:xfrm>
        </p:spPr>
        <p:txBody>
          <a:bodyPr>
            <a:normAutofit fontScale="77500" lnSpcReduction="20000"/>
          </a:bodyPr>
          <a:lstStyle/>
          <a:p>
            <a:r>
              <a:rPr lang="ru-RU" b="1" i="1" dirty="0"/>
              <a:t>Чувственное познание</a:t>
            </a:r>
            <a:r>
              <a:rPr lang="ru-RU" dirty="0"/>
              <a:t> обеспечивает непосредственную связь человека с окружающей действительностью. Элементами чувственного познания являются ощущение, восприятие, представление и воображение.</a:t>
            </a:r>
          </a:p>
          <a:p>
            <a:r>
              <a:rPr lang="ru-RU" b="1" i="1" dirty="0"/>
              <a:t>Ощущение</a:t>
            </a:r>
            <a:r>
              <a:rPr lang="ru-RU" dirty="0"/>
              <a:t> - это отражения мозгом человека свойств предметов или явлений объективного мира, которые действуют на его органы чувств. </a:t>
            </a:r>
          </a:p>
          <a:p>
            <a:r>
              <a:rPr lang="ru-RU" b="1" i="1" dirty="0"/>
              <a:t>Восприятие</a:t>
            </a:r>
            <a:r>
              <a:rPr lang="ru-RU" dirty="0"/>
              <a:t> - отражения мозгом человека предметов или явлений в целом, причем таких, которые действуют на органы чувств в данный момент времени. Восприятие - это первичный чувственный образ предмета или явления. </a:t>
            </a:r>
          </a:p>
          <a:p>
            <a:r>
              <a:rPr lang="ru-RU" b="1" i="1" dirty="0"/>
              <a:t>Представление</a:t>
            </a:r>
            <a:r>
              <a:rPr lang="ru-RU" dirty="0"/>
              <a:t> - вторичный образ предмета или явления, которые в данный момент времени не действуют на органы чувств человека, но обязательно действовали в прошлом. Представления - это образы, которые восстанавливаются по сохранившимся в мозге следам прошлых воздействий предметов или явлений. </a:t>
            </a:r>
          </a:p>
          <a:p>
            <a:r>
              <a:rPr lang="ru-RU" b="1" i="1" dirty="0"/>
              <a:t>Воображение</a:t>
            </a:r>
            <a:r>
              <a:rPr lang="ru-RU" dirty="0"/>
              <a:t> - это соединение и преобразование различных представлений в целую картину новых образов.</a:t>
            </a:r>
          </a:p>
          <a:p>
            <a:endParaRPr lang="ru-RU" dirty="0"/>
          </a:p>
        </p:txBody>
      </p:sp>
    </p:spTree>
    <p:extLst>
      <p:ext uri="{BB962C8B-B14F-4D97-AF65-F5344CB8AC3E}">
        <p14:creationId xmlns:p14="http://schemas.microsoft.com/office/powerpoint/2010/main" val="40657259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628800"/>
            <a:ext cx="8229600" cy="4695800"/>
          </a:xfrm>
        </p:spPr>
        <p:txBody>
          <a:bodyPr>
            <a:normAutofit fontScale="77500" lnSpcReduction="20000"/>
          </a:bodyPr>
          <a:lstStyle/>
          <a:p>
            <a:r>
              <a:rPr lang="ru-RU" b="1" i="1" dirty="0"/>
              <a:t>Рациональное познание</a:t>
            </a:r>
            <a:r>
              <a:rPr lang="ru-RU" dirty="0"/>
              <a:t> дополняет и опережает чувственное, способствует осознанию сущности процессов, вскрывает закономерности развития. Формой рационального познания является </a:t>
            </a:r>
            <a:r>
              <a:rPr lang="ru-RU" b="1" i="1" dirty="0"/>
              <a:t>абстрактное мышление</a:t>
            </a:r>
            <a:r>
              <a:rPr lang="ru-RU" dirty="0"/>
              <a:t>.</a:t>
            </a:r>
          </a:p>
          <a:p>
            <a:r>
              <a:rPr lang="ru-RU" b="1" i="1" dirty="0"/>
              <a:t>Мышление</a:t>
            </a:r>
            <a:r>
              <a:rPr lang="ru-RU" dirty="0"/>
              <a:t> - это опосредованное и обобщенное отражение в мозгу человека существенных свойств, причинных отношений и закономерных связей между объектами или явлениями. </a:t>
            </a:r>
          </a:p>
          <a:p>
            <a:r>
              <a:rPr lang="ru-RU" dirty="0"/>
              <a:t>Опосредованный характер мышления заключается в том, что человек через доступные органам чувств свойства, связи и отношения предметов проникает в скрытые свойства, связи, отношения; человек познает действительность не только в результате своего личного опыта, но и косвенным путем, усваивая в процессе общения с другими людьми. </a:t>
            </a:r>
          </a:p>
          <a:p>
            <a:r>
              <a:rPr lang="ru-RU" b="1" i="1" dirty="0"/>
              <a:t>Основной инструмент мышления - логические рассуждения</a:t>
            </a:r>
            <a:r>
              <a:rPr lang="ru-RU" dirty="0"/>
              <a:t> человека, структурными элементами которых (и формами логического отражения действительности) являются понятия, суждения, умозаключения.</a:t>
            </a:r>
          </a:p>
          <a:p>
            <a:endParaRPr lang="ru-RU" dirty="0"/>
          </a:p>
        </p:txBody>
      </p:sp>
    </p:spTree>
    <p:extLst>
      <p:ext uri="{BB962C8B-B14F-4D97-AF65-F5344CB8AC3E}">
        <p14:creationId xmlns:p14="http://schemas.microsoft.com/office/powerpoint/2010/main" val="9462333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268760"/>
            <a:ext cx="8229600" cy="5055840"/>
          </a:xfrm>
        </p:spPr>
        <p:txBody>
          <a:bodyPr>
            <a:normAutofit fontScale="77500" lnSpcReduction="20000"/>
          </a:bodyPr>
          <a:lstStyle/>
          <a:p>
            <a:r>
              <a:rPr lang="ru-RU" b="1" i="1" dirty="0"/>
              <a:t>Понятие</a:t>
            </a:r>
            <a:r>
              <a:rPr lang="ru-RU" dirty="0"/>
              <a:t> - это мысль, отражающая существенные и необходимые признаки предмета или явления. Понятия могут быть общими, единичными, собирательными, абстрактными и конкретными, абсолютными и относительными. Общие понятия связаны не с одним, ас множеством предметов. Наиболее широкие понятия называются </a:t>
            </a:r>
            <a:r>
              <a:rPr lang="ru-RU" b="1" i="1" dirty="0"/>
              <a:t>категориями</a:t>
            </a:r>
            <a:r>
              <a:rPr lang="ru-RU" dirty="0"/>
              <a:t>. </a:t>
            </a:r>
          </a:p>
          <a:p>
            <a:r>
              <a:rPr lang="ru-RU" dirty="0"/>
              <a:t>По признаку отношений между понятиями их делят на тождественные, равнозначные, подчиненные, соподчиненные, частично согласные, противоречащие и противоположные.</a:t>
            </a:r>
          </a:p>
          <a:p>
            <a:r>
              <a:rPr lang="ru-RU" b="1" i="1" dirty="0"/>
              <a:t>Тождественными</a:t>
            </a:r>
            <a:r>
              <a:rPr lang="ru-RU" dirty="0"/>
              <a:t> называют такие понятия, которые имеют одинаковое содержание. Это одни и те же понятия, только выраженные в различной словесной форме. </a:t>
            </a:r>
          </a:p>
          <a:p>
            <a:r>
              <a:rPr lang="ru-RU" b="1" i="1" dirty="0"/>
              <a:t>Равнозначные</a:t>
            </a:r>
            <a:r>
              <a:rPr lang="ru-RU" dirty="0"/>
              <a:t> понятия имеют один и тот же объем, но отличаются по содержанию. </a:t>
            </a:r>
          </a:p>
          <a:p>
            <a:r>
              <a:rPr lang="ru-RU" dirty="0"/>
              <a:t>Отношения тождества и равнозначности понятий имеют чрезвычайно важное значение в науке, так как делают возможным замещение одного понятия другим. Этой операцией широко пользуются в математике при преобразовании и упрощении алгебраических соотношений.</a:t>
            </a:r>
          </a:p>
          <a:p>
            <a:endParaRPr lang="ru-RU" dirty="0"/>
          </a:p>
        </p:txBody>
      </p:sp>
    </p:spTree>
    <p:extLst>
      <p:ext uri="{BB962C8B-B14F-4D97-AF65-F5344CB8AC3E}">
        <p14:creationId xmlns:p14="http://schemas.microsoft.com/office/powerpoint/2010/main" val="29671498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1935480"/>
            <a:ext cx="8229600" cy="3941792"/>
          </a:xfrm>
        </p:spPr>
        <p:txBody>
          <a:bodyPr>
            <a:normAutofit fontScale="77500" lnSpcReduction="20000"/>
          </a:bodyPr>
          <a:lstStyle/>
          <a:p>
            <a:r>
              <a:rPr lang="ru-RU" b="1" i="1" dirty="0"/>
              <a:t>Подчиненными</a:t>
            </a:r>
            <a:r>
              <a:rPr lang="ru-RU" dirty="0"/>
              <a:t> называют понятия, которые по содержанию входят в понятия более высокого ранга или более общие. </a:t>
            </a:r>
          </a:p>
          <a:p>
            <a:r>
              <a:rPr lang="ru-RU" dirty="0"/>
              <a:t>Например, понятия "многоугольник" и "окружность" являются подчиненными понятию "геометрическая фигура" и соподчиненными между собой. </a:t>
            </a:r>
          </a:p>
          <a:p>
            <a:r>
              <a:rPr lang="ru-RU" dirty="0"/>
              <a:t>Если отдельные части объема понятий оказываются совпадающими, общими, то их называют </a:t>
            </a:r>
            <a:r>
              <a:rPr lang="ru-RU" b="1" i="1" dirty="0"/>
              <a:t>частично согласными</a:t>
            </a:r>
            <a:r>
              <a:rPr lang="ru-RU" dirty="0"/>
              <a:t>. </a:t>
            </a:r>
          </a:p>
          <a:p>
            <a:r>
              <a:rPr lang="ru-RU" b="1" i="1" dirty="0"/>
              <a:t>Противоречащим</a:t>
            </a:r>
            <a:r>
              <a:rPr lang="ru-RU" dirty="0"/>
              <a:t> называют понятие, которое отрицает положительное понятие. </a:t>
            </a:r>
          </a:p>
          <a:p>
            <a:r>
              <a:rPr lang="ru-RU" b="1" i="1" dirty="0"/>
              <a:t>Противоположным </a:t>
            </a:r>
            <a:r>
              <a:rPr lang="ru-RU" dirty="0"/>
              <a:t>называют понятие, которое указывает не только на то, что отрицает, но и на то, что взамен отрицаемого утверждается. </a:t>
            </a:r>
          </a:p>
          <a:p>
            <a:endParaRPr lang="ru-RU" dirty="0"/>
          </a:p>
        </p:txBody>
      </p:sp>
    </p:spTree>
    <p:extLst>
      <p:ext uri="{BB962C8B-B14F-4D97-AF65-F5344CB8AC3E}">
        <p14:creationId xmlns:p14="http://schemas.microsoft.com/office/powerpoint/2010/main" val="19971635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484784"/>
            <a:ext cx="8229600" cy="4839816"/>
          </a:xfrm>
        </p:spPr>
        <p:txBody>
          <a:bodyPr>
            <a:normAutofit fontScale="70000" lnSpcReduction="20000"/>
          </a:bodyPr>
          <a:lstStyle/>
          <a:p>
            <a:r>
              <a:rPr lang="ru-RU" b="1" i="1" dirty="0"/>
              <a:t>Суждение</a:t>
            </a:r>
            <a:r>
              <a:rPr lang="ru-RU" dirty="0"/>
              <a:t> - это мысль, в которой посредством связи понятий утверждается или отрицается что-либо. </a:t>
            </a:r>
          </a:p>
          <a:p>
            <a:r>
              <a:rPr lang="ru-RU" dirty="0"/>
              <a:t>Другими словами суждение - это сопоставление понятий, устанавливающих объективную связь между мыслимыми предметами и их признаками или между предметом и классом предметов.</a:t>
            </a:r>
          </a:p>
          <a:p>
            <a:r>
              <a:rPr lang="ru-RU" dirty="0"/>
              <a:t>К суждению о предмете или явлении можно прийти или путем непосредственного наблюдения какого-либо факта, или опосредованным путем - с помощью умозаключения. </a:t>
            </a:r>
          </a:p>
          <a:p>
            <a:r>
              <a:rPr lang="ru-RU" b="1" i="1" dirty="0"/>
              <a:t>Умозаключение</a:t>
            </a:r>
            <a:r>
              <a:rPr lang="ru-RU" dirty="0"/>
              <a:t> - процесс мышления, составляющий последовательность двух или нескольких суждений, в результате которых выводится новое суждение. </a:t>
            </a:r>
          </a:p>
          <a:p>
            <a:r>
              <a:rPr lang="ru-RU" dirty="0"/>
              <a:t>Часто умозаключение называют выводом, через который становится возможным переход от мышления к действию, практике. </a:t>
            </a:r>
          </a:p>
          <a:p>
            <a:r>
              <a:rPr lang="ru-RU" dirty="0"/>
              <a:t>Умозаключения делятся на две категории: </a:t>
            </a:r>
            <a:endParaRPr lang="en-US" dirty="0" smtClean="0"/>
          </a:p>
          <a:p>
            <a:pPr>
              <a:buFont typeface="Wingdings" panose="05000000000000000000" pitchFamily="2" charset="2"/>
              <a:buChar char="Ø"/>
            </a:pPr>
            <a:r>
              <a:rPr lang="ru-RU" dirty="0" smtClean="0"/>
              <a:t>дедуктивные</a:t>
            </a:r>
            <a:r>
              <a:rPr lang="en-US" dirty="0" smtClean="0"/>
              <a:t>,</a:t>
            </a:r>
          </a:p>
          <a:p>
            <a:pPr>
              <a:buFont typeface="Wingdings" panose="05000000000000000000" pitchFamily="2" charset="2"/>
              <a:buChar char="Ø"/>
            </a:pPr>
            <a:r>
              <a:rPr lang="ru-RU" dirty="0" smtClean="0"/>
              <a:t>индуктивные</a:t>
            </a:r>
            <a:r>
              <a:rPr lang="ru-RU" dirty="0"/>
              <a:t>. </a:t>
            </a:r>
          </a:p>
          <a:p>
            <a:pPr>
              <a:buFont typeface="Wingdings" panose="05000000000000000000" pitchFamily="2" charset="2"/>
              <a:buChar char="Ø"/>
            </a:pPr>
            <a:endParaRPr lang="ru-RU" dirty="0"/>
          </a:p>
        </p:txBody>
      </p:sp>
    </p:spTree>
    <p:extLst>
      <p:ext uri="{BB962C8B-B14F-4D97-AF65-F5344CB8AC3E}">
        <p14:creationId xmlns:p14="http://schemas.microsoft.com/office/powerpoint/2010/main" val="13947940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fontScale="77500" lnSpcReduction="20000"/>
          </a:bodyPr>
          <a:lstStyle/>
          <a:p>
            <a:r>
              <a:rPr lang="ru-RU" b="1" i="1" dirty="0"/>
              <a:t>Дедуктивные</a:t>
            </a:r>
            <a:r>
              <a:rPr lang="ru-RU" dirty="0"/>
              <a:t> </a:t>
            </a:r>
            <a:r>
              <a:rPr lang="ru-RU" b="1" i="1" dirty="0"/>
              <a:t>умозаключения </a:t>
            </a:r>
            <a:r>
              <a:rPr lang="ru-RU" dirty="0"/>
              <a:t>представляют собой выведение частного случая из какого-нибудь общего положения. </a:t>
            </a:r>
          </a:p>
          <a:p>
            <a:r>
              <a:rPr lang="ru-RU" b="1" i="1" dirty="0"/>
              <a:t>В индуктивных умозаключениях</a:t>
            </a:r>
            <a:r>
              <a:rPr lang="ru-RU" dirty="0"/>
              <a:t> на основании частных случаев приходят к общему положению.</a:t>
            </a:r>
          </a:p>
          <a:p>
            <a:r>
              <a:rPr lang="ru-RU" dirty="0"/>
              <a:t>Умозаключения подразделяются также </a:t>
            </a:r>
            <a:r>
              <a:rPr lang="ru-RU" dirty="0" smtClean="0"/>
              <a:t>на:</a:t>
            </a:r>
          </a:p>
          <a:p>
            <a:pPr>
              <a:buFont typeface="Wingdings" panose="05000000000000000000" pitchFamily="2" charset="2"/>
              <a:buChar char="Ø"/>
            </a:pPr>
            <a:r>
              <a:rPr lang="ru-RU" dirty="0" smtClean="0"/>
              <a:t>непосредственные, </a:t>
            </a:r>
          </a:p>
          <a:p>
            <a:pPr>
              <a:buFont typeface="Wingdings" panose="05000000000000000000" pitchFamily="2" charset="2"/>
              <a:buChar char="Ø"/>
            </a:pPr>
            <a:r>
              <a:rPr lang="ru-RU" dirty="0" smtClean="0"/>
              <a:t>опосредованные</a:t>
            </a:r>
            <a:r>
              <a:rPr lang="ru-RU" dirty="0"/>
              <a:t>. </a:t>
            </a:r>
            <a:endParaRPr lang="ru-RU" dirty="0" smtClean="0"/>
          </a:p>
          <a:p>
            <a:r>
              <a:rPr lang="ru-RU" dirty="0" smtClean="0"/>
              <a:t>В </a:t>
            </a:r>
            <a:r>
              <a:rPr lang="ru-RU" dirty="0"/>
              <a:t>непосредственных умозаключениях от одного суждения приходят к другому. </a:t>
            </a:r>
            <a:endParaRPr lang="ru-RU" dirty="0" smtClean="0"/>
          </a:p>
          <a:p>
            <a:r>
              <a:rPr lang="ru-RU" dirty="0" smtClean="0"/>
              <a:t>В </a:t>
            </a:r>
            <a:r>
              <a:rPr lang="ru-RU" dirty="0"/>
              <a:t>опосредованных суждениях переход от одного суждения к другому осуществляется через посредство третьего. </a:t>
            </a:r>
            <a:endParaRPr lang="ru-RU" dirty="0" smtClean="0"/>
          </a:p>
          <a:p>
            <a:r>
              <a:rPr lang="ru-RU" dirty="0" smtClean="0"/>
              <a:t>Если </a:t>
            </a:r>
            <a:r>
              <a:rPr lang="ru-RU" dirty="0"/>
              <a:t>в процессе умозаключения изменяется форма суждения, то говорят об ее превращении, например, утвердительное суждение становится отрицательным, и наоборот. При этом смысл и количество суждения сохраняются. </a:t>
            </a:r>
          </a:p>
          <a:p>
            <a:endParaRPr lang="ru-RU" dirty="0"/>
          </a:p>
        </p:txBody>
      </p:sp>
    </p:spTree>
    <p:extLst>
      <p:ext uri="{BB962C8B-B14F-4D97-AF65-F5344CB8AC3E}">
        <p14:creationId xmlns:p14="http://schemas.microsoft.com/office/powerpoint/2010/main" val="8350734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b="1" i="1" dirty="0"/>
              <a:t>В процессе научного исследования можно отметить следующие этапы</a:t>
            </a:r>
            <a:r>
              <a:rPr lang="ru-RU" dirty="0"/>
              <a:t>: </a:t>
            </a:r>
          </a:p>
          <a:p>
            <a:pPr marL="514350" indent="-514350">
              <a:buFont typeface="+mj-lt"/>
              <a:buAutoNum type="arabicPeriod"/>
            </a:pPr>
            <a:r>
              <a:rPr lang="ru-RU" dirty="0"/>
              <a:t>возникновение идей; </a:t>
            </a:r>
          </a:p>
          <a:p>
            <a:pPr marL="514350" indent="-514350">
              <a:buFont typeface="+mj-lt"/>
              <a:buAutoNum type="arabicPeriod"/>
            </a:pPr>
            <a:r>
              <a:rPr lang="ru-RU" dirty="0"/>
              <a:t>формирование понятий, суждений; </a:t>
            </a:r>
          </a:p>
          <a:p>
            <a:pPr marL="514350" indent="-514350">
              <a:buFont typeface="+mj-lt"/>
              <a:buAutoNum type="arabicPeriod"/>
            </a:pPr>
            <a:r>
              <a:rPr lang="ru-RU" dirty="0"/>
              <a:t>выдвижение гипотез; </a:t>
            </a:r>
          </a:p>
          <a:p>
            <a:pPr marL="514350" indent="-514350">
              <a:buFont typeface="+mj-lt"/>
              <a:buAutoNum type="arabicPeriod"/>
            </a:pPr>
            <a:r>
              <a:rPr lang="ru-RU" dirty="0"/>
              <a:t>обобщение научных факторов; </a:t>
            </a:r>
          </a:p>
          <a:p>
            <a:pPr marL="514350" indent="-514350">
              <a:buFont typeface="+mj-lt"/>
              <a:buAutoNum type="arabicPeriod"/>
            </a:pPr>
            <a:r>
              <a:rPr lang="ru-RU" dirty="0"/>
              <a:t>доказательство правильности гипотез и суждений.</a:t>
            </a:r>
          </a:p>
          <a:p>
            <a:endParaRPr lang="ru-RU" dirty="0"/>
          </a:p>
        </p:txBody>
      </p:sp>
    </p:spTree>
    <p:extLst>
      <p:ext uri="{BB962C8B-B14F-4D97-AF65-F5344CB8AC3E}">
        <p14:creationId xmlns:p14="http://schemas.microsoft.com/office/powerpoint/2010/main" val="20963656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268760"/>
            <a:ext cx="8229600" cy="5055840"/>
          </a:xfrm>
        </p:spPr>
        <p:txBody>
          <a:bodyPr>
            <a:normAutofit fontScale="77500" lnSpcReduction="20000"/>
          </a:bodyPr>
          <a:lstStyle/>
          <a:p>
            <a:r>
              <a:rPr lang="ru-RU" b="1" i="1" dirty="0"/>
              <a:t>Научная идея</a:t>
            </a:r>
            <a:r>
              <a:rPr lang="ru-RU" dirty="0"/>
              <a:t> - интуитивное объяснение явления без промежуточной аргументации, без осознания всей совокупности связей, на основании которой делается вывод. Она базируется на уже имеющемся знании, но вскрывает ранее не замеченные закономерности. Свою специфическую материализацию идея находит в гипотезе.</a:t>
            </a:r>
          </a:p>
          <a:p>
            <a:r>
              <a:rPr lang="ru-RU" b="1" i="1" dirty="0"/>
              <a:t>Гипотеза</a:t>
            </a:r>
            <a:r>
              <a:rPr lang="ru-RU" dirty="0"/>
              <a:t> - это предположение о причине, которая вызывает данное, следствие. </a:t>
            </a:r>
          </a:p>
          <a:p>
            <a:r>
              <a:rPr lang="ru-RU" dirty="0"/>
              <a:t>В процессе познания каждая гипотеза подвергается проверке, в результате которой устанавливается, что следствия, вытекающие из гипотезы, действительно совпадают с наблюдаемыми явлениями, что данная гипотеза не противоречит никаким другим гипотезам, которые считаются уже доказанными. </a:t>
            </a:r>
          </a:p>
          <a:p>
            <a:r>
              <a:rPr lang="ru-RU" dirty="0"/>
              <a:t>С накоплением новых фактов одна гипотеза может быть заменена другой лишь в том случае, если эти новые факты не могут быть объяснены старой гипотезой или ей противоречат. При этом часто старая гипотеза не отбрасывается целиком, а только исправляется и уточняется. По мере уточнения и исправления гипотеза превращается в закон.</a:t>
            </a:r>
          </a:p>
          <a:p>
            <a:endParaRPr lang="ru-RU" dirty="0"/>
          </a:p>
        </p:txBody>
      </p:sp>
    </p:spTree>
    <p:extLst>
      <p:ext uri="{BB962C8B-B14F-4D97-AF65-F5344CB8AC3E}">
        <p14:creationId xmlns:p14="http://schemas.microsoft.com/office/powerpoint/2010/main" val="26079552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1484784"/>
            <a:ext cx="8229600" cy="4389120"/>
          </a:xfrm>
        </p:spPr>
        <p:txBody>
          <a:bodyPr>
            <a:normAutofit fontScale="77500" lnSpcReduction="20000"/>
          </a:bodyPr>
          <a:lstStyle/>
          <a:p>
            <a:r>
              <a:rPr lang="ru-RU" b="1" i="1" dirty="0"/>
              <a:t>З</a:t>
            </a:r>
            <a:r>
              <a:rPr lang="ru-RU" b="1" i="1" dirty="0" smtClean="0"/>
              <a:t>акон</a:t>
            </a:r>
            <a:r>
              <a:rPr lang="ru-RU" dirty="0" smtClean="0"/>
              <a:t> </a:t>
            </a:r>
            <a:r>
              <a:rPr lang="ru-RU" dirty="0"/>
              <a:t>– внутренняя, существенная связь явлений, обусловливающая их необходимое закономерное развитие. Закон выражает определенную устойчивую связь между явлениями или свойствами материальных объектов</a:t>
            </a:r>
            <a:r>
              <a:rPr lang="ru-RU" dirty="0" smtClean="0"/>
              <a:t>.</a:t>
            </a:r>
          </a:p>
          <a:p>
            <a:endParaRPr lang="ru-RU" dirty="0"/>
          </a:p>
          <a:p>
            <a:r>
              <a:rPr lang="ru-RU" dirty="0"/>
              <a:t>Закон, найденный путем догадки, должен быть затем, логически доказан, только тогда он признается наукой. Для доказательства закона наука использует суждения, которые были ранее признаны истинными и из которых логически следует доказываемое суждение</a:t>
            </a:r>
            <a:r>
              <a:rPr lang="ru-RU" dirty="0" smtClean="0"/>
              <a:t>.</a:t>
            </a:r>
          </a:p>
          <a:p>
            <a:endParaRPr lang="ru-RU" dirty="0"/>
          </a:p>
          <a:p>
            <a:r>
              <a:rPr lang="ru-RU" dirty="0"/>
              <a:t>В редких случаях в равной мере оказываются доказуемыми противоречивые суждения. В таких случаях говорят о возникновении парадокса в науке, что всегда свидетельствует о наличии ошибок в логике доказательства или несостоятельности исходных суждений в данной системе</a:t>
            </a:r>
          </a:p>
        </p:txBody>
      </p:sp>
    </p:spTree>
    <p:extLst>
      <p:ext uri="{BB962C8B-B14F-4D97-AF65-F5344CB8AC3E}">
        <p14:creationId xmlns:p14="http://schemas.microsoft.com/office/powerpoint/2010/main" val="38760878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340768"/>
            <a:ext cx="8229600" cy="4983832"/>
          </a:xfrm>
        </p:spPr>
        <p:txBody>
          <a:bodyPr>
            <a:normAutofit fontScale="77500" lnSpcReduction="20000"/>
          </a:bodyPr>
          <a:lstStyle/>
          <a:p>
            <a:r>
              <a:rPr lang="ru-RU" b="1" i="1" dirty="0"/>
              <a:t>Парадокс в широком смысле</a:t>
            </a:r>
            <a:r>
              <a:rPr lang="ru-RU" dirty="0"/>
              <a:t> - это утверждение, резко расходящееся с общепринятым, установившимся мнением, отрицание того, что представляется «безусловно правильным</a:t>
            </a:r>
            <a:r>
              <a:rPr lang="ru-RU" dirty="0" smtClean="0"/>
              <a:t>».</a:t>
            </a:r>
          </a:p>
          <a:p>
            <a:endParaRPr lang="ru-RU" dirty="0"/>
          </a:p>
          <a:p>
            <a:r>
              <a:rPr lang="ru-RU" b="1" i="1" dirty="0"/>
              <a:t>Парадокс в узком смысле</a:t>
            </a:r>
            <a:r>
              <a:rPr lang="ru-RU" dirty="0"/>
              <a:t> - это два противоположных утверждения, для каждого из которых имеются представляющиеся убедительными аргументы</a:t>
            </a:r>
            <a:r>
              <a:rPr lang="ru-RU" dirty="0" smtClean="0"/>
              <a:t>.</a:t>
            </a:r>
          </a:p>
          <a:p>
            <a:endParaRPr lang="ru-RU" dirty="0"/>
          </a:p>
          <a:p>
            <a:r>
              <a:rPr lang="ru-RU" dirty="0"/>
              <a:t>Парадоксальность является характерной чертой современного научного познания мира</a:t>
            </a:r>
            <a:r>
              <a:rPr lang="ru-RU" dirty="0" smtClean="0"/>
              <a:t>.</a:t>
            </a:r>
          </a:p>
          <a:p>
            <a:r>
              <a:rPr lang="ru-RU" dirty="0" smtClean="0"/>
              <a:t> </a:t>
            </a:r>
            <a:endParaRPr lang="ru-RU" dirty="0"/>
          </a:p>
          <a:p>
            <a:r>
              <a:rPr lang="ru-RU" dirty="0"/>
              <a:t>Основные пути разрешения парадоксов: устранение ошибок в логике доказательств; совершенствование исходных суждений в данной системе знаний</a:t>
            </a:r>
            <a:r>
              <a:rPr lang="ru-RU" dirty="0" smtClean="0"/>
              <a:t>.</a:t>
            </a:r>
          </a:p>
          <a:p>
            <a:endParaRPr lang="ru-RU" dirty="0"/>
          </a:p>
          <a:p>
            <a:r>
              <a:rPr lang="ru-RU" dirty="0"/>
              <a:t>Если гипотеза согласуется с наблюдаемыми фактами, то в науке ее называют теорией или законом.</a:t>
            </a:r>
          </a:p>
        </p:txBody>
      </p:sp>
    </p:spTree>
    <p:extLst>
      <p:ext uri="{BB962C8B-B14F-4D97-AF65-F5344CB8AC3E}">
        <p14:creationId xmlns:p14="http://schemas.microsoft.com/office/powerpoint/2010/main" val="21967420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340768"/>
            <a:ext cx="8229600" cy="4983832"/>
          </a:xfrm>
        </p:spPr>
        <p:txBody>
          <a:bodyPr>
            <a:normAutofit fontScale="77500" lnSpcReduction="20000"/>
          </a:bodyPr>
          <a:lstStyle/>
          <a:p>
            <a:r>
              <a:rPr lang="ru-RU" b="1" i="1" dirty="0"/>
              <a:t>Теория</a:t>
            </a:r>
            <a:r>
              <a:rPr lang="ru-RU" dirty="0"/>
              <a:t> (от лат. </a:t>
            </a:r>
            <a:r>
              <a:rPr lang="en-US" b="1" i="1" dirty="0" err="1"/>
              <a:t>theoreo</a:t>
            </a:r>
            <a:r>
              <a:rPr lang="en-US" dirty="0"/>
              <a:t> </a:t>
            </a:r>
            <a:r>
              <a:rPr lang="ru-RU" dirty="0"/>
              <a:t>- рассматриваю) - система обобщенного знания, объяснения тех или иных сторон действительности. Теория является духовным, мысленным отражением и воспроизведением реальной действительности. Она возникает в результате обобщения познавательной деятельности и практики. Это обобщенный опыт в сознании людей</a:t>
            </a:r>
            <a:r>
              <a:rPr lang="ru-RU" dirty="0" smtClean="0"/>
              <a:t>.</a:t>
            </a:r>
          </a:p>
          <a:p>
            <a:endParaRPr lang="ru-RU" dirty="0"/>
          </a:p>
          <a:p>
            <a:r>
              <a:rPr lang="ru-RU" dirty="0"/>
              <a:t>Структуру теории формируют принципы, аксиомы, законы, суждения, положения, понятия, категории и факты</a:t>
            </a:r>
            <a:r>
              <a:rPr lang="ru-RU" dirty="0" smtClean="0"/>
              <a:t>.</a:t>
            </a:r>
          </a:p>
          <a:p>
            <a:r>
              <a:rPr lang="ru-RU" dirty="0" smtClean="0"/>
              <a:t> </a:t>
            </a:r>
            <a:endParaRPr lang="ru-RU" dirty="0"/>
          </a:p>
          <a:p>
            <a:r>
              <a:rPr lang="ru-RU" b="1" i="1" dirty="0"/>
              <a:t>Принцип</a:t>
            </a:r>
            <a:r>
              <a:rPr lang="ru-RU" dirty="0"/>
              <a:t> - это правило, возникшее в результате субъективно осмысленного опыта людей. Под принципом в научной теории понимается самое абстрактное определение идеи (начальная форма систематизации знаний</a:t>
            </a:r>
            <a:r>
              <a:rPr lang="ru-RU" dirty="0" smtClean="0"/>
              <a:t>).</a:t>
            </a:r>
          </a:p>
          <a:p>
            <a:endParaRPr lang="ru-RU" dirty="0"/>
          </a:p>
          <a:p>
            <a:r>
              <a:rPr lang="ru-RU" dirty="0"/>
              <a:t>Исходные положения научной теории называются постулатами или аксиомами.</a:t>
            </a:r>
          </a:p>
          <a:p>
            <a:endParaRPr lang="ru-RU" dirty="0"/>
          </a:p>
        </p:txBody>
      </p:sp>
    </p:spTree>
    <p:extLst>
      <p:ext uri="{BB962C8B-B14F-4D97-AF65-F5344CB8AC3E}">
        <p14:creationId xmlns:p14="http://schemas.microsoft.com/office/powerpoint/2010/main" val="15923088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124744"/>
            <a:ext cx="8229600" cy="5199856"/>
          </a:xfrm>
        </p:spPr>
        <p:txBody>
          <a:bodyPr>
            <a:normAutofit fontScale="77500" lnSpcReduction="20000"/>
          </a:bodyPr>
          <a:lstStyle/>
          <a:p>
            <a:r>
              <a:rPr lang="ru-RU" b="1" i="1" dirty="0"/>
              <a:t>Аксиома</a:t>
            </a:r>
            <a:r>
              <a:rPr lang="ru-RU" dirty="0"/>
              <a:t> (</a:t>
            </a:r>
            <a:r>
              <a:rPr lang="ru-RU" b="1" i="1" dirty="0"/>
              <a:t>постулат</a:t>
            </a:r>
            <a:r>
              <a:rPr lang="ru-RU" dirty="0"/>
              <a:t>) - это положение, которое берется в качестве исходного, недоказуемого в данной теории, и из которого выводятся все остальные предложения и выводы теории по заранее фиксированным правилам. Аксиомы очевидны без доказательства. В современной логике и методологии науки постулат и аксиома обычно используются как эквивалентные.</a:t>
            </a:r>
          </a:p>
          <a:p>
            <a:endParaRPr lang="ru-RU" dirty="0" smtClean="0"/>
          </a:p>
          <a:p>
            <a:r>
              <a:rPr lang="ru-RU" dirty="0" smtClean="0"/>
              <a:t>Теория </a:t>
            </a:r>
            <a:r>
              <a:rPr lang="ru-RU" dirty="0"/>
              <a:t>слагается из относительно жесткого ядра и его защитного пояса. В ядро входят основные принципы. Защитный пояс теории содержит вспомогательные гипотезы, конкретизирующие ее ядро. Этот пояс определяет проблемы, подлежащие дальнейшему исследованию, предвидит факты, не согласующиеся с теорией, и истолковывает их так, что они превращаются в примеры, подтверждающие ее.</a:t>
            </a:r>
          </a:p>
          <a:p>
            <a:endParaRPr lang="ru-RU" dirty="0" smtClean="0"/>
          </a:p>
          <a:p>
            <a:r>
              <a:rPr lang="ru-RU" dirty="0" smtClean="0"/>
              <a:t>Теория </a:t>
            </a:r>
            <a:r>
              <a:rPr lang="ru-RU" dirty="0"/>
              <a:t>является наиболее развитой формой обобщенного научного познания. Она заключает в себе не только знания основных законов, но и объяснение фактов на их основе. Теория позволяет открывать новые законы и предсказывать будущее.</a:t>
            </a:r>
          </a:p>
          <a:p>
            <a:endParaRPr lang="ru-RU" dirty="0"/>
          </a:p>
        </p:txBody>
      </p:sp>
    </p:spTree>
    <p:extLst>
      <p:ext uri="{BB962C8B-B14F-4D97-AF65-F5344CB8AC3E}">
        <p14:creationId xmlns:p14="http://schemas.microsoft.com/office/powerpoint/2010/main" val="9976630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600" b="1" cap="all" dirty="0"/>
              <a:t>2. Методы теоретических и эмпирических исследований</a:t>
            </a:r>
            <a:endParaRPr lang="ru-RU" sz="3600" dirty="0"/>
          </a:p>
        </p:txBody>
      </p:sp>
      <p:sp>
        <p:nvSpPr>
          <p:cNvPr id="3" name="Объект 2"/>
          <p:cNvSpPr>
            <a:spLocks noGrp="1"/>
          </p:cNvSpPr>
          <p:nvPr>
            <p:ph idx="1"/>
          </p:nvPr>
        </p:nvSpPr>
        <p:spPr/>
        <p:txBody>
          <a:bodyPr>
            <a:normAutofit fontScale="77500" lnSpcReduction="20000"/>
          </a:bodyPr>
          <a:lstStyle/>
          <a:p>
            <a:r>
              <a:rPr lang="ru-RU" b="1" i="1" dirty="0"/>
              <a:t>Метод</a:t>
            </a:r>
            <a:r>
              <a:rPr lang="ru-RU" dirty="0"/>
              <a:t> - это способ достижения цели, который объединяет субъективные и объективные моменты познания. </a:t>
            </a:r>
          </a:p>
          <a:p>
            <a:r>
              <a:rPr lang="ru-RU" dirty="0"/>
              <a:t>Метод объективен, так как в разрабатываемой теории позволяет отражать действительность и ее взаимосвязи. Таким образом, метод является программой построения и практического применения теории. </a:t>
            </a:r>
          </a:p>
          <a:p>
            <a:r>
              <a:rPr lang="ru-RU" dirty="0"/>
              <a:t>Одновременно метод субъективен, так как является орудием мышления исследователя и в качестве такового включает в себя его субъективные особенности</a:t>
            </a:r>
            <a:r>
              <a:rPr lang="ru-RU" dirty="0" smtClean="0"/>
              <a:t>.</a:t>
            </a:r>
          </a:p>
          <a:p>
            <a:endParaRPr lang="ru-RU" dirty="0"/>
          </a:p>
          <a:p>
            <a:r>
              <a:rPr lang="ru-RU" b="1" i="1" dirty="0"/>
              <a:t>Методы можно разделить на</a:t>
            </a:r>
            <a:r>
              <a:rPr lang="ru-RU" dirty="0"/>
              <a:t>: общенаучные (т.е. для всех наук); частные (т.е. для определенных наук); специальные или специфические (для данной науки).</a:t>
            </a:r>
          </a:p>
          <a:p>
            <a:r>
              <a:rPr lang="ru-RU" dirty="0"/>
              <a:t>Такое разделение методов всегда условно, так как по мере развития познания один научный метод может переходить из одной категории в другую.</a:t>
            </a:r>
          </a:p>
          <a:p>
            <a:endParaRPr lang="ru-RU" dirty="0"/>
          </a:p>
        </p:txBody>
      </p:sp>
    </p:spTree>
    <p:extLst>
      <p:ext uri="{BB962C8B-B14F-4D97-AF65-F5344CB8AC3E}">
        <p14:creationId xmlns:p14="http://schemas.microsoft.com/office/powerpoint/2010/main" val="6624617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196752"/>
            <a:ext cx="8229600" cy="4824536"/>
          </a:xfrm>
        </p:spPr>
        <p:txBody>
          <a:bodyPr>
            <a:normAutofit fontScale="77500" lnSpcReduction="20000"/>
          </a:bodyPr>
          <a:lstStyle/>
          <a:p>
            <a:r>
              <a:rPr lang="ru-RU" b="1" i="1" dirty="0"/>
              <a:t>К общенаучным методам относятся</a:t>
            </a:r>
            <a:r>
              <a:rPr lang="ru-RU" dirty="0"/>
              <a:t>: наблюдение, сравнение, счет, измерение, эксперимент, обобщение, абстрагирование, формализация, анализ и синтез, индукция и дедукция, аналогия, моделирование, идеализация, ранжирование, а также аксиоматический, гипотетический, исторический и системные методы. </a:t>
            </a:r>
          </a:p>
          <a:p>
            <a:r>
              <a:rPr lang="ru-RU" b="1" i="1" dirty="0"/>
              <a:t>Наблюдение</a:t>
            </a:r>
            <a:r>
              <a:rPr lang="ru-RU" dirty="0"/>
              <a:t> - это способ познаний объективного мира, основанный на непосредственном восприятии предметов и явлений при помощи органов чувств без вмешательства в процесс со стороны исследователя. </a:t>
            </a:r>
          </a:p>
          <a:p>
            <a:r>
              <a:rPr lang="ru-RU" b="1" i="1" dirty="0"/>
              <a:t>Сравнение</a:t>
            </a:r>
            <a:r>
              <a:rPr lang="ru-RU" dirty="0"/>
              <a:t> - это установление различия между объектами материального мира или нахождение в них общего, осуществляемое как при помощи органов чувств, так и при помощи специальных устройств.</a:t>
            </a:r>
          </a:p>
          <a:p>
            <a:r>
              <a:rPr lang="ru-RU" b="1" i="1" dirty="0"/>
              <a:t>Счет</a:t>
            </a:r>
            <a:r>
              <a:rPr lang="ru-RU" dirty="0"/>
              <a:t> - это нахождение числа, определяющего количественное соотношение однотипных объектов или их параметров, характеризующих те или иные свойства.</a:t>
            </a:r>
          </a:p>
        </p:txBody>
      </p:sp>
    </p:spTree>
    <p:extLst>
      <p:ext uri="{BB962C8B-B14F-4D97-AF65-F5344CB8AC3E}">
        <p14:creationId xmlns:p14="http://schemas.microsoft.com/office/powerpoint/2010/main" val="269162877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628800"/>
            <a:ext cx="8229600" cy="4695800"/>
          </a:xfrm>
        </p:spPr>
        <p:txBody>
          <a:bodyPr>
            <a:normAutofit fontScale="77500" lnSpcReduction="20000"/>
          </a:bodyPr>
          <a:lstStyle/>
          <a:p>
            <a:r>
              <a:rPr lang="ru-RU" b="1" i="1" dirty="0"/>
              <a:t>Измерение</a:t>
            </a:r>
            <a:r>
              <a:rPr lang="ru-RU" dirty="0"/>
              <a:t> - это физический процесс определения численного значения некоторой величины путем сравнения ее с эталоном. </a:t>
            </a:r>
            <a:endParaRPr lang="ru-RU" dirty="0" smtClean="0"/>
          </a:p>
          <a:p>
            <a:endParaRPr lang="ru-RU" dirty="0"/>
          </a:p>
          <a:p>
            <a:r>
              <a:rPr lang="ru-RU" b="1" i="1" dirty="0"/>
              <a:t>Эксперимент</a:t>
            </a:r>
            <a:r>
              <a:rPr lang="ru-RU" dirty="0"/>
              <a:t> - одна из сфер человеческой практики, в которой подвергается проверке истинность выдвигаемых гипотез или выявляются закономерности объективного мира</a:t>
            </a:r>
            <a:r>
              <a:rPr lang="ru-RU" dirty="0" smtClean="0"/>
              <a:t>.</a:t>
            </a:r>
          </a:p>
          <a:p>
            <a:pPr marL="0" indent="0">
              <a:buNone/>
            </a:pPr>
            <a:r>
              <a:rPr lang="ru-RU" dirty="0" smtClean="0"/>
              <a:t> </a:t>
            </a:r>
            <a:endParaRPr lang="ru-RU" dirty="0"/>
          </a:p>
          <a:p>
            <a:r>
              <a:rPr lang="ru-RU" dirty="0"/>
              <a:t>В процессе эксперимента исследователь вмешивается в изучаемый процесс с целью познания, при этом одни условия опыта изолируются, другие исключаются, третьи усиливаются или ослабляются. </a:t>
            </a:r>
            <a:endParaRPr lang="ru-RU" dirty="0" smtClean="0"/>
          </a:p>
          <a:p>
            <a:r>
              <a:rPr lang="ru-RU" dirty="0" smtClean="0"/>
              <a:t>Экспериментальное </a:t>
            </a:r>
            <a:r>
              <a:rPr lang="ru-RU" dirty="0"/>
              <a:t>изучение объекта или явления имеет определенные преимущества по сравнению с наблюдением, так как позволяет изучать явления в «чистом виде» при помощи устранения побочных факторов. </a:t>
            </a:r>
          </a:p>
          <a:p>
            <a:endParaRPr lang="ru-RU" dirty="0"/>
          </a:p>
        </p:txBody>
      </p:sp>
    </p:spTree>
    <p:extLst>
      <p:ext uri="{BB962C8B-B14F-4D97-AF65-F5344CB8AC3E}">
        <p14:creationId xmlns:p14="http://schemas.microsoft.com/office/powerpoint/2010/main" val="125877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80728"/>
            <a:ext cx="8229600" cy="5544616"/>
          </a:xfrm>
        </p:spPr>
        <p:txBody>
          <a:bodyPr>
            <a:normAutofit fontScale="77500" lnSpcReduction="20000"/>
          </a:bodyPr>
          <a:lstStyle/>
          <a:p>
            <a:r>
              <a:rPr lang="ru-RU" b="1" i="1" dirty="0"/>
              <a:t>Обобщение</a:t>
            </a:r>
            <a:r>
              <a:rPr lang="ru-RU" dirty="0"/>
              <a:t> - определение общего понятия, в котором находит отражение главное, основное, характеризующее объекты данного класса. Это средство для образования новых научных понятий, формулирования законов и теорий.</a:t>
            </a:r>
          </a:p>
          <a:p>
            <a:r>
              <a:rPr lang="ru-RU" b="1" i="1" dirty="0"/>
              <a:t>Абстрагирование</a:t>
            </a:r>
            <a:r>
              <a:rPr lang="ru-RU" dirty="0"/>
              <a:t> - это мысленное отвлечение от несущественных свойств, связей, отношений предметов и выделение нескольких сторон, интересующих исследователя. Оно, как правило, осуществляется в два этапа. На первом этапе определяются несущественные свойства, связи и т.д. На втором - исследуемый объект заменяют другим, более простым, представляющим собой упрощенную модель, сохраняющую главное в сложном. </a:t>
            </a:r>
          </a:p>
          <a:p>
            <a:r>
              <a:rPr lang="ru-RU" b="1" i="1" dirty="0"/>
              <a:t>Формализация</a:t>
            </a:r>
            <a:r>
              <a:rPr lang="ru-RU" dirty="0"/>
              <a:t> - отображение объекта или явления в знаковой форме какого-либо искусственного языка (математики, химии и </a:t>
            </a:r>
            <a:r>
              <a:rPr lang="ru-RU" dirty="0" err="1"/>
              <a:t>т.д</a:t>
            </a:r>
            <a:r>
              <a:rPr lang="ru-RU" dirty="0"/>
              <a:t>) и обеспечение возможности исследования реальных объектов и их свойств через формальное исследование соответствующих  знаков.</a:t>
            </a:r>
          </a:p>
          <a:p>
            <a:r>
              <a:rPr lang="ru-RU" b="1" i="1" dirty="0"/>
              <a:t>Аксиоматический метод</a:t>
            </a:r>
            <a:r>
              <a:rPr lang="ru-RU" dirty="0"/>
              <a:t> - способ построения научной теории, при котором некоторые утверждения (аксиомы) принимаются без доказательств и затем используются для получения остальных знаний по определенным логическим правилам.</a:t>
            </a:r>
          </a:p>
        </p:txBody>
      </p:sp>
    </p:spTree>
    <p:extLst>
      <p:ext uri="{BB962C8B-B14F-4D97-AF65-F5344CB8AC3E}">
        <p14:creationId xmlns:p14="http://schemas.microsoft.com/office/powerpoint/2010/main" val="11605201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340768"/>
            <a:ext cx="8229600" cy="4983832"/>
          </a:xfrm>
        </p:spPr>
        <p:txBody>
          <a:bodyPr>
            <a:normAutofit fontScale="77500" lnSpcReduction="20000"/>
          </a:bodyPr>
          <a:lstStyle/>
          <a:p>
            <a:r>
              <a:rPr lang="ru-RU" b="1" i="1" dirty="0"/>
              <a:t>Анализ</a:t>
            </a:r>
            <a:r>
              <a:rPr lang="ru-RU" dirty="0"/>
              <a:t> - метод познания при помощи расчленения или разложения предметов исследования (объектов, свойств и т.д.) на составные части. В связи с этим анализ составляет основу аналитического метода исследований.</a:t>
            </a:r>
          </a:p>
          <a:p>
            <a:r>
              <a:rPr lang="ru-RU" b="1" i="1" dirty="0"/>
              <a:t>Синтез</a:t>
            </a:r>
            <a:r>
              <a:rPr lang="ru-RU" dirty="0"/>
              <a:t> - соединение отдельных сторон предмета в единое целое. </a:t>
            </a:r>
          </a:p>
          <a:p>
            <a:r>
              <a:rPr lang="ru-RU" dirty="0"/>
              <a:t>Анализ и синтез взаимосвязаны, они представляют собой единство противоположностей. </a:t>
            </a:r>
            <a:endParaRPr lang="ru-RU" dirty="0" smtClean="0"/>
          </a:p>
          <a:p>
            <a:endParaRPr lang="ru-RU" dirty="0"/>
          </a:p>
          <a:p>
            <a:r>
              <a:rPr lang="ru-RU" b="1" i="1" dirty="0"/>
              <a:t>Различают следующие виды анализа и синтеза: </a:t>
            </a:r>
            <a:endParaRPr lang="ru-RU" dirty="0"/>
          </a:p>
          <a:p>
            <a:pPr>
              <a:buFont typeface="Wingdings" panose="05000000000000000000" pitchFamily="2" charset="2"/>
              <a:buChar char="Ø"/>
            </a:pPr>
            <a:r>
              <a:rPr lang="ru-RU" dirty="0"/>
              <a:t>прямой или эмпирический метод (используют для выделения отдельных частей объекта, обнаружения его свойств, простейших измерений и т.п.); </a:t>
            </a:r>
          </a:p>
          <a:p>
            <a:pPr>
              <a:buFont typeface="Wingdings" panose="05000000000000000000" pitchFamily="2" charset="2"/>
              <a:buChar char="Ø"/>
            </a:pPr>
            <a:r>
              <a:rPr lang="ru-RU" dirty="0"/>
              <a:t>возвратный или элементарно-теоретический метод (базирующийся на представлениях о причинно-следственных связях различных явлений); </a:t>
            </a:r>
          </a:p>
          <a:p>
            <a:pPr>
              <a:buFont typeface="Wingdings" panose="05000000000000000000" pitchFamily="2" charset="2"/>
              <a:buChar char="Ø"/>
            </a:pPr>
            <a:r>
              <a:rPr lang="ru-RU" dirty="0"/>
              <a:t>структурно-генетический метод (включающий вычленение в сложном явлении таких элементов, которые оказывают решающее влияние на все остальные стороны объекта).</a:t>
            </a:r>
          </a:p>
          <a:p>
            <a:endParaRPr lang="ru-RU" dirty="0"/>
          </a:p>
        </p:txBody>
      </p:sp>
    </p:spTree>
    <p:extLst>
      <p:ext uri="{BB962C8B-B14F-4D97-AF65-F5344CB8AC3E}">
        <p14:creationId xmlns:p14="http://schemas.microsoft.com/office/powerpoint/2010/main" val="220267209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1628800"/>
            <a:ext cx="8229600" cy="4245104"/>
          </a:xfrm>
        </p:spPr>
        <p:txBody>
          <a:bodyPr>
            <a:normAutofit fontScale="77500" lnSpcReduction="20000"/>
          </a:bodyPr>
          <a:lstStyle/>
          <a:p>
            <a:r>
              <a:rPr lang="ru-RU" b="1" i="1" dirty="0"/>
              <a:t>Важными понятиями в теории познания являются: индукция</a:t>
            </a:r>
            <a:r>
              <a:rPr lang="ru-RU" dirty="0"/>
              <a:t> - умозаключение от фактов к некоторой гипотезе (общему утверждению) и </a:t>
            </a:r>
            <a:r>
              <a:rPr lang="ru-RU" b="1" i="1" dirty="0"/>
              <a:t>дедукция</a:t>
            </a:r>
            <a:r>
              <a:rPr lang="ru-RU" dirty="0"/>
              <a:t> - умозаключение, в котором вывод о некотором элементе множества делается на основании знания общих свойств всего множества</a:t>
            </a:r>
            <a:r>
              <a:rPr lang="ru-RU" dirty="0" smtClean="0"/>
              <a:t>.</a:t>
            </a:r>
          </a:p>
          <a:p>
            <a:pPr marL="0" indent="0">
              <a:buNone/>
            </a:pPr>
            <a:r>
              <a:rPr lang="ru-RU" dirty="0" smtClean="0"/>
              <a:t> </a:t>
            </a:r>
            <a:endParaRPr lang="ru-RU" dirty="0"/>
          </a:p>
          <a:p>
            <a:r>
              <a:rPr lang="ru-RU" dirty="0"/>
              <a:t>Таким образом, дедукция и индукция - взаимообратные методы познания, широко использующие частные методы формальной логики</a:t>
            </a:r>
            <a:r>
              <a:rPr lang="ru-RU" dirty="0" smtClean="0"/>
              <a:t>.</a:t>
            </a:r>
          </a:p>
          <a:p>
            <a:endParaRPr lang="ru-RU" dirty="0"/>
          </a:p>
          <a:p>
            <a:r>
              <a:rPr lang="ru-RU" b="1" i="1" dirty="0"/>
              <a:t>Одним из методов научного познания является аналогия</a:t>
            </a:r>
            <a:r>
              <a:rPr lang="ru-RU" dirty="0"/>
              <a:t>, посредством которой достигается знание о предметах и явлениях на основании того, что они имеют сходство с другими. Аналогия тесно связана с моделированием или модельным экспериментом.</a:t>
            </a:r>
          </a:p>
        </p:txBody>
      </p:sp>
    </p:spTree>
    <p:extLst>
      <p:ext uri="{BB962C8B-B14F-4D97-AF65-F5344CB8AC3E}">
        <p14:creationId xmlns:p14="http://schemas.microsoft.com/office/powerpoint/2010/main" val="72292965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80728"/>
            <a:ext cx="8229600" cy="5688632"/>
          </a:xfrm>
        </p:spPr>
        <p:txBody>
          <a:bodyPr>
            <a:normAutofit fontScale="77500" lnSpcReduction="20000"/>
          </a:bodyPr>
          <a:lstStyle/>
          <a:p>
            <a:r>
              <a:rPr lang="ru-RU" b="1" i="1" dirty="0"/>
              <a:t>Гипотетический метод</a:t>
            </a:r>
            <a:r>
              <a:rPr lang="ru-RU" dirty="0"/>
              <a:t> познания предполагает разработку научной гипотезы на основе изучения физической, химической и т.п. сущности исследуемого явления с помощью описанных выше способов познания и затем формулирование гипотезы, составление расчетной схемы алгоритма (модели), ее изучение, анализ, разработка теоретических положений.</a:t>
            </a:r>
          </a:p>
          <a:p>
            <a:r>
              <a:rPr lang="ru-RU" dirty="0"/>
              <a:t>При гипотетическом методе познания исследователь нередко прибегает к </a:t>
            </a:r>
            <a:r>
              <a:rPr lang="ru-RU" b="1" i="1" dirty="0"/>
              <a:t>идеализации</a:t>
            </a:r>
            <a:r>
              <a:rPr lang="ru-RU" dirty="0"/>
              <a:t> - это мысленное конструирование объектов, которые практически неосуществимы (например, идеальный газ, абсолютно твердое тело). В результате идеализации реальные объекты лишаются некоторых присущих им свойств и наделяются гипотетическими свойствами.</a:t>
            </a:r>
          </a:p>
          <a:p>
            <a:r>
              <a:rPr lang="ru-RU" dirty="0"/>
              <a:t>При исследованиях сложных систем с многообразными связями, характеризуемыми как непрерывностью и детерминированностью, так и дискретностью и случайностью, используются </a:t>
            </a:r>
            <a:r>
              <a:rPr lang="ru-RU" b="1" i="1" dirty="0"/>
              <a:t>системные методы</a:t>
            </a:r>
            <a:r>
              <a:rPr lang="ru-RU" dirty="0"/>
              <a:t> (исследование операций, теория массового обслуживания, теория управления, теория множеств и др.). </a:t>
            </a:r>
          </a:p>
          <a:p>
            <a:r>
              <a:rPr lang="ru-RU" sz="2300" dirty="0"/>
              <a:t>В настоящее время такие методы получили широкое распространение в значительной степени в связи с развитием ЭВМ.</a:t>
            </a:r>
          </a:p>
          <a:p>
            <a:endParaRPr lang="ru-RU" dirty="0"/>
          </a:p>
        </p:txBody>
      </p:sp>
    </p:spTree>
    <p:extLst>
      <p:ext uri="{BB962C8B-B14F-4D97-AF65-F5344CB8AC3E}">
        <p14:creationId xmlns:p14="http://schemas.microsoft.com/office/powerpoint/2010/main" val="263342433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08720"/>
            <a:ext cx="8229600" cy="5415880"/>
          </a:xfrm>
        </p:spPr>
        <p:txBody>
          <a:bodyPr>
            <a:normAutofit fontScale="77500" lnSpcReduction="20000"/>
          </a:bodyPr>
          <a:lstStyle/>
          <a:p>
            <a:r>
              <a:rPr lang="ru-RU" b="1" i="1" dirty="0"/>
              <a:t>Разнообразные методы научного познания условно подразделяются на ряд уровней: эмпирический, экспериментально-теоретический, теоретический и </a:t>
            </a:r>
            <a:r>
              <a:rPr lang="ru-RU" b="1" i="1" dirty="0" err="1" smtClean="0"/>
              <a:t>метатеоретический</a:t>
            </a:r>
            <a:r>
              <a:rPr lang="ru-RU" b="1" i="1" dirty="0" smtClean="0"/>
              <a:t> </a:t>
            </a:r>
            <a:r>
              <a:rPr lang="ru-RU" b="1" i="1" dirty="0"/>
              <a:t>уровни</a:t>
            </a:r>
            <a:r>
              <a:rPr lang="ru-RU" b="1" i="1" dirty="0" smtClean="0"/>
              <a:t>.</a:t>
            </a:r>
          </a:p>
          <a:p>
            <a:endParaRPr lang="ru-RU" b="1" i="1" dirty="0"/>
          </a:p>
          <a:p>
            <a:r>
              <a:rPr lang="ru-RU" b="1" i="1" dirty="0"/>
              <a:t>Методы эмпирического уровня</a:t>
            </a:r>
            <a:r>
              <a:rPr lang="ru-RU" dirty="0"/>
              <a:t>: наблюдение, сравнение, счет, измерение, анкетный опрос, собеседование, тесты, метод проб и ошибок и т.д. </a:t>
            </a:r>
          </a:p>
          <a:p>
            <a:r>
              <a:rPr lang="ru-RU" dirty="0"/>
              <a:t>Методы этой группы конкретно связаны с изучаемыми явлениями и используются на этапе формирования научной гипотезы</a:t>
            </a:r>
            <a:r>
              <a:rPr lang="ru-RU" dirty="0" smtClean="0"/>
              <a:t>.</a:t>
            </a:r>
          </a:p>
          <a:p>
            <a:pPr marL="0" indent="0">
              <a:buNone/>
            </a:pPr>
            <a:endParaRPr lang="ru-RU" dirty="0"/>
          </a:p>
          <a:p>
            <a:r>
              <a:rPr lang="ru-RU" b="1" i="1" dirty="0"/>
              <a:t>Методы экспериментально-теоретического уровня</a:t>
            </a:r>
            <a:r>
              <a:rPr lang="ru-RU" dirty="0"/>
              <a:t>: эксперимент, анализ и синтез, индукция и дедукция, моделирование, гипотетический, исторический и логические методы. </a:t>
            </a:r>
          </a:p>
          <a:p>
            <a:r>
              <a:rPr lang="ru-RU" dirty="0"/>
              <a:t>Эти методы помогают исследователю обнаружить те или иные достоверные факты, объективные проявления в протекании исследуемых процессов. С помощью этих методов производится накопление фактов, их перекрестная проверка. </a:t>
            </a:r>
          </a:p>
          <a:p>
            <a:endParaRPr lang="ru-RU" dirty="0"/>
          </a:p>
        </p:txBody>
      </p:sp>
    </p:spTree>
    <p:extLst>
      <p:ext uri="{BB962C8B-B14F-4D97-AF65-F5344CB8AC3E}">
        <p14:creationId xmlns:p14="http://schemas.microsoft.com/office/powerpoint/2010/main" val="278019931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268760"/>
            <a:ext cx="8229600" cy="5055840"/>
          </a:xfrm>
        </p:spPr>
        <p:txBody>
          <a:bodyPr>
            <a:normAutofit fontScale="77500" lnSpcReduction="20000"/>
          </a:bodyPr>
          <a:lstStyle/>
          <a:p>
            <a:r>
              <a:rPr lang="ru-RU" b="1" i="1" dirty="0"/>
              <a:t>Методы теоретического уровня</a:t>
            </a:r>
            <a:r>
              <a:rPr lang="ru-RU" dirty="0"/>
              <a:t>: абстрагирование, идеализация, формализация, анализ и синтез, индукция и дедукция, аксиоматика, обобщение и т.д. </a:t>
            </a:r>
          </a:p>
          <a:p>
            <a:r>
              <a:rPr lang="ru-RU" dirty="0"/>
              <a:t>На теоретическом уровне производятся логическое исследование собранных фактов, выработка понятий, суждений, делаются умозаключения. </a:t>
            </a:r>
          </a:p>
          <a:p>
            <a:r>
              <a:rPr lang="ru-RU" dirty="0"/>
              <a:t>На теоретическом уровне научное мышление освобождается от эмпирической описательности, создает теоретические обобщения. Таким образом, новое теоретическое содержание знаний надстраивается над эмпирическими знаниями</a:t>
            </a:r>
            <a:r>
              <a:rPr lang="ru-RU" dirty="0" smtClean="0"/>
              <a:t>.</a:t>
            </a:r>
          </a:p>
          <a:p>
            <a:pPr marL="0" indent="0">
              <a:buNone/>
            </a:pPr>
            <a:endParaRPr lang="ru-RU" dirty="0"/>
          </a:p>
          <a:p>
            <a:r>
              <a:rPr lang="ru-RU" b="1" i="1" dirty="0"/>
              <a:t>К методам </a:t>
            </a:r>
            <a:r>
              <a:rPr lang="ru-RU" b="1" i="1" dirty="0" err="1"/>
              <a:t>метатеоретического</a:t>
            </a:r>
            <a:r>
              <a:rPr lang="ru-RU" b="1" i="1" dirty="0"/>
              <a:t> уровня</a:t>
            </a:r>
            <a:r>
              <a:rPr lang="ru-RU" dirty="0"/>
              <a:t> относят диалектический метод и метод системного анализа. </a:t>
            </a:r>
          </a:p>
          <a:p>
            <a:r>
              <a:rPr lang="ru-RU" dirty="0"/>
              <a:t>С помощью этих методов исследуются сами теории и разрабатываются пути их построения, изучается система положений и понятий данной теории, устанавливаются границы ее применения, способы введения новых понятий, обосновываются пути синтезирования нескольких теорий.</a:t>
            </a:r>
          </a:p>
        </p:txBody>
      </p:sp>
    </p:spTree>
    <p:extLst>
      <p:ext uri="{BB962C8B-B14F-4D97-AF65-F5344CB8AC3E}">
        <p14:creationId xmlns:p14="http://schemas.microsoft.com/office/powerpoint/2010/main" val="186161271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484784"/>
            <a:ext cx="8229600" cy="4536504"/>
          </a:xfrm>
        </p:spPr>
        <p:txBody>
          <a:bodyPr>
            <a:normAutofit fontScale="85000" lnSpcReduction="20000"/>
          </a:bodyPr>
          <a:lstStyle/>
          <a:p>
            <a:r>
              <a:rPr lang="ru-RU" sz="2400" b="1" i="1" dirty="0"/>
              <a:t>При изучении сложных, взаимосвязанных друг с другом проблем используется</a:t>
            </a:r>
            <a:r>
              <a:rPr lang="ru-RU" sz="2400" dirty="0"/>
              <a:t> </a:t>
            </a:r>
            <a:r>
              <a:rPr lang="ru-RU" sz="2400" b="1" i="1" dirty="0"/>
              <a:t>системный анализ</a:t>
            </a:r>
            <a:r>
              <a:rPr lang="ru-RU" sz="2400" dirty="0"/>
              <a:t>, получивший широкое применение в различных сферах научной деятельности человека, и в частности в логике, математике, общей теории систем и т.д</a:t>
            </a:r>
            <a:r>
              <a:rPr lang="ru-RU" sz="2400" dirty="0" smtClean="0"/>
              <a:t>.</a:t>
            </a:r>
          </a:p>
          <a:p>
            <a:pPr marL="0" indent="0">
              <a:buNone/>
            </a:pPr>
            <a:r>
              <a:rPr lang="ru-RU" sz="2400" dirty="0" smtClean="0"/>
              <a:t> </a:t>
            </a:r>
            <a:endParaRPr lang="ru-RU" sz="2400" dirty="0"/>
          </a:p>
          <a:p>
            <a:r>
              <a:rPr lang="ru-RU" sz="2400" b="1" i="1" dirty="0"/>
              <a:t>В основе системного анализа лежит понятие системы</a:t>
            </a:r>
            <a:r>
              <a:rPr lang="ru-RU" sz="2400" dirty="0"/>
              <a:t>, под которой понимается множество объектов (компонентов), обладающих заранее определенными свойствами с фиксированными между ними отношениями</a:t>
            </a:r>
            <a:r>
              <a:rPr lang="ru-RU" sz="2400" dirty="0" smtClean="0"/>
              <a:t>.</a:t>
            </a:r>
          </a:p>
          <a:p>
            <a:pPr marL="0" indent="0">
              <a:buNone/>
            </a:pPr>
            <a:endParaRPr lang="ru-RU" sz="2400" dirty="0"/>
          </a:p>
          <a:p>
            <a:r>
              <a:rPr lang="ru-RU" sz="2400" dirty="0"/>
              <a:t>На базе этого понятия производится учет связей, используются количественные сравнения всех альтернатив для того, чтобы сознательно выбрать наилучшее решение, оцениваемое каким-либо критерием, например измеримостью, эффективностью, надежностью и т.п.</a:t>
            </a:r>
          </a:p>
          <a:p>
            <a:endParaRPr lang="ru-RU" dirty="0"/>
          </a:p>
        </p:txBody>
      </p:sp>
    </p:spTree>
    <p:extLst>
      <p:ext uri="{BB962C8B-B14F-4D97-AF65-F5344CB8AC3E}">
        <p14:creationId xmlns:p14="http://schemas.microsoft.com/office/powerpoint/2010/main" val="411190985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1556792"/>
            <a:ext cx="8229600" cy="4032448"/>
          </a:xfrm>
        </p:spPr>
        <p:txBody>
          <a:bodyPr>
            <a:normAutofit fontScale="77500" lnSpcReduction="20000"/>
          </a:bodyPr>
          <a:lstStyle/>
          <a:p>
            <a:endParaRPr lang="ru-RU" b="1" i="1" dirty="0" smtClean="0"/>
          </a:p>
          <a:p>
            <a:r>
              <a:rPr lang="ru-RU" b="1" i="1" dirty="0" smtClean="0"/>
              <a:t>Системный </a:t>
            </a:r>
            <a:r>
              <a:rPr lang="ru-RU" b="1" i="1" dirty="0"/>
              <a:t>анализ складывается из основных четырех этапов</a:t>
            </a:r>
            <a:r>
              <a:rPr lang="ru-RU" dirty="0" smtClean="0"/>
              <a:t>:</a:t>
            </a:r>
          </a:p>
          <a:p>
            <a:pPr marL="0" indent="0">
              <a:buNone/>
            </a:pPr>
            <a:r>
              <a:rPr lang="ru-RU" dirty="0" smtClean="0"/>
              <a:t> </a:t>
            </a:r>
            <a:endParaRPr lang="ru-RU" dirty="0"/>
          </a:p>
          <a:p>
            <a:pPr marL="0" indent="0">
              <a:buNone/>
            </a:pPr>
            <a:r>
              <a:rPr lang="ru-RU" b="1" dirty="0" smtClean="0"/>
              <a:t>1.</a:t>
            </a:r>
            <a:r>
              <a:rPr lang="ru-RU" dirty="0" smtClean="0"/>
              <a:t> Первый </a:t>
            </a:r>
            <a:r>
              <a:rPr lang="ru-RU" dirty="0"/>
              <a:t>заключается в постановке задачи - определяют объект, цели и задачи исследования, а также критерии для изучения и управления объектом. Неправильная или неполная постановка целей может свести на нет результаты всего последующего анализа. </a:t>
            </a:r>
            <a:endParaRPr lang="ru-RU" dirty="0" smtClean="0"/>
          </a:p>
          <a:p>
            <a:pPr marL="0" indent="0">
              <a:buNone/>
            </a:pPr>
            <a:endParaRPr lang="ru-RU" dirty="0"/>
          </a:p>
          <a:p>
            <a:pPr marL="0" indent="0">
              <a:buNone/>
            </a:pPr>
            <a:r>
              <a:rPr lang="ru-RU" b="1" dirty="0"/>
              <a:t>2.</a:t>
            </a:r>
            <a:r>
              <a:rPr lang="ru-RU" dirty="0"/>
              <a:t> Во время второго этапа очерчиваются границы изучаемой системы и определяется ее структура. Объекты и процессы, имеющие отношение к поставленной цели, разбиваются на собственно изучаемую систему и внешнюю среду. </a:t>
            </a:r>
          </a:p>
        </p:txBody>
      </p:sp>
    </p:spTree>
    <p:extLst>
      <p:ext uri="{BB962C8B-B14F-4D97-AF65-F5344CB8AC3E}">
        <p14:creationId xmlns:p14="http://schemas.microsoft.com/office/powerpoint/2010/main" val="84903968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1124744"/>
            <a:ext cx="8229600" cy="4767808"/>
          </a:xfrm>
        </p:spPr>
        <p:txBody>
          <a:bodyPr>
            <a:normAutofit fontScale="77500" lnSpcReduction="20000"/>
          </a:bodyPr>
          <a:lstStyle/>
          <a:p>
            <a:pPr marL="0" indent="0">
              <a:buNone/>
            </a:pPr>
            <a:r>
              <a:rPr lang="ru-RU" b="1" dirty="0"/>
              <a:t>3.</a:t>
            </a:r>
            <a:r>
              <a:rPr lang="ru-RU" dirty="0"/>
              <a:t> Третий, важнейший этап системного анализа заключается в составлении математической модели исследуемой системы. Вначале производят параметризацию системы, описывают выделенные элементы системы и их взаимодействие. В зависимости от особенностей процессов используют тот или иной математический аппарат для анализа системы в целом</a:t>
            </a:r>
            <a:r>
              <a:rPr lang="ru-RU" dirty="0" smtClean="0"/>
              <a:t>.</a:t>
            </a:r>
          </a:p>
          <a:p>
            <a:pPr marL="0" indent="0">
              <a:buNone/>
            </a:pPr>
            <a:endParaRPr lang="ru-RU" dirty="0"/>
          </a:p>
          <a:p>
            <a:r>
              <a:rPr lang="ru-RU" dirty="0"/>
              <a:t>Если исследуются сложные системы, именуемые как обобщенные динамические системы, характеризуемые большим количеством параметров различной природы, то в целях упрощения математического описания их расчленяют на подсистемы, выделяют типовые подсистемы, производят стандартизацию связей для различных уровней иерархии однотипных систем</a:t>
            </a:r>
            <a:r>
              <a:rPr lang="ru-RU" dirty="0" smtClean="0"/>
              <a:t>.</a:t>
            </a:r>
          </a:p>
          <a:p>
            <a:pPr marL="0" indent="0">
              <a:buNone/>
            </a:pPr>
            <a:r>
              <a:rPr lang="ru-RU" dirty="0" smtClean="0"/>
              <a:t> </a:t>
            </a:r>
            <a:endParaRPr lang="ru-RU" dirty="0"/>
          </a:p>
          <a:p>
            <a:r>
              <a:rPr lang="ru-RU" dirty="0"/>
              <a:t>В результате третьего этапа системного анализа формируются законченные математические модели системы, описанные на формальном, например алгоритмическом, языке.</a:t>
            </a:r>
          </a:p>
          <a:p>
            <a:endParaRPr lang="ru-RU" dirty="0"/>
          </a:p>
        </p:txBody>
      </p:sp>
    </p:spTree>
    <p:extLst>
      <p:ext uri="{BB962C8B-B14F-4D97-AF65-F5344CB8AC3E}">
        <p14:creationId xmlns:p14="http://schemas.microsoft.com/office/powerpoint/2010/main" val="67417582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1628800"/>
            <a:ext cx="8229600" cy="4104456"/>
          </a:xfrm>
        </p:spPr>
        <p:txBody>
          <a:bodyPr>
            <a:normAutofit fontScale="77500" lnSpcReduction="20000"/>
          </a:bodyPr>
          <a:lstStyle/>
          <a:p>
            <a:pPr marL="0" indent="0">
              <a:lnSpc>
                <a:spcPct val="120000"/>
              </a:lnSpc>
              <a:buNone/>
            </a:pPr>
            <a:r>
              <a:rPr lang="ru-RU" b="1" dirty="0"/>
              <a:t>4.</a:t>
            </a:r>
            <a:r>
              <a:rPr lang="ru-RU" dirty="0"/>
              <a:t> </a:t>
            </a:r>
            <a:r>
              <a:rPr lang="ru-RU" sz="2900" dirty="0"/>
              <a:t>Четвертый этап - анализ полученной математической модели, определение ее экстремальных условий с целью оптимизации и формулирование выводов</a:t>
            </a:r>
            <a:r>
              <a:rPr lang="ru-RU" sz="2900" dirty="0" smtClean="0"/>
              <a:t>.</a:t>
            </a:r>
          </a:p>
          <a:p>
            <a:pPr marL="0" indent="0">
              <a:lnSpc>
                <a:spcPct val="120000"/>
              </a:lnSpc>
              <a:buNone/>
            </a:pPr>
            <a:endParaRPr lang="ru-RU" sz="2900" dirty="0"/>
          </a:p>
          <a:p>
            <a:pPr>
              <a:lnSpc>
                <a:spcPct val="120000"/>
              </a:lnSpc>
            </a:pPr>
            <a:r>
              <a:rPr lang="ru-RU" sz="2900" dirty="0"/>
              <a:t>Оптимизация заключается в нахождении оптимума рассматриваемой функции (математической модели исследуемой системы, процесса) и соответственно нахождения оптимальных условий поведения данной системы или протекания данного процесса. </a:t>
            </a:r>
            <a:endParaRPr lang="ru-RU" sz="2900" dirty="0" smtClean="0"/>
          </a:p>
          <a:p>
            <a:pPr>
              <a:lnSpc>
                <a:spcPct val="120000"/>
              </a:lnSpc>
            </a:pPr>
            <a:r>
              <a:rPr lang="ru-RU" sz="2900" dirty="0" smtClean="0"/>
              <a:t>Оценку </a:t>
            </a:r>
            <a:r>
              <a:rPr lang="ru-RU" sz="2900" dirty="0"/>
              <a:t>оптимизации производят по критериям, принимающим в таких случаях экстремальные значения.</a:t>
            </a:r>
          </a:p>
        </p:txBody>
      </p:sp>
    </p:spTree>
    <p:extLst>
      <p:ext uri="{BB962C8B-B14F-4D97-AF65-F5344CB8AC3E}">
        <p14:creationId xmlns:p14="http://schemas.microsoft.com/office/powerpoint/2010/main" val="157388617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980728"/>
            <a:ext cx="8229600" cy="1143000"/>
          </a:xfrm>
        </p:spPr>
        <p:txBody>
          <a:bodyPr>
            <a:normAutofit fontScale="90000"/>
          </a:bodyPr>
          <a:lstStyle/>
          <a:p>
            <a:r>
              <a:rPr lang="ru-RU" sz="3100" b="1" dirty="0"/>
              <a:t>3. ВЫБОР НАПРАВЛЕНИЯ НАУЧНОГО ИССЛЕДОВАНИЯ И ЭТАПЫ </a:t>
            </a:r>
            <a:r>
              <a:rPr lang="ru-RU" sz="3100" b="1" dirty="0" smtClean="0"/>
              <a:t>НАУЧНО-ИССЛЕДОВАТЕЛЬСКОЙ РАБОТЫ</a:t>
            </a:r>
            <a:endParaRPr lang="ru-RU" dirty="0"/>
          </a:p>
        </p:txBody>
      </p:sp>
      <p:sp>
        <p:nvSpPr>
          <p:cNvPr id="3" name="Объект 2"/>
          <p:cNvSpPr>
            <a:spLocks noGrp="1"/>
          </p:cNvSpPr>
          <p:nvPr>
            <p:ph idx="1"/>
          </p:nvPr>
        </p:nvSpPr>
        <p:spPr>
          <a:xfrm>
            <a:off x="457200" y="2780928"/>
            <a:ext cx="8229600" cy="3543672"/>
          </a:xfrm>
        </p:spPr>
        <p:txBody>
          <a:bodyPr>
            <a:normAutofit fontScale="77500" lnSpcReduction="20000"/>
          </a:bodyPr>
          <a:lstStyle/>
          <a:p>
            <a:r>
              <a:rPr lang="ru-RU" b="1" i="1" dirty="0"/>
              <a:t>Цель научного исследования</a:t>
            </a:r>
            <a:r>
              <a:rPr lang="ru-RU" dirty="0"/>
              <a:t> - всестороннее, достоверное изучение объекта, процесса или явления; их структуры, связей и отношений на основе разработанных в науке принципов и методов познания, а также получение и внедрение в производство (практику) полезных для человека результатов</a:t>
            </a:r>
            <a:r>
              <a:rPr lang="ru-RU" dirty="0" smtClean="0"/>
              <a:t>.</a:t>
            </a:r>
          </a:p>
          <a:p>
            <a:endParaRPr lang="ru-RU" dirty="0"/>
          </a:p>
          <a:p>
            <a:r>
              <a:rPr lang="ru-RU" b="1" i="1" dirty="0"/>
              <a:t>Любое научное исследование имеет свой объект и предмет</a:t>
            </a:r>
            <a:r>
              <a:rPr lang="ru-RU" b="1" i="1" dirty="0" smtClean="0"/>
              <a:t>.</a:t>
            </a:r>
          </a:p>
          <a:p>
            <a:r>
              <a:rPr lang="ru-RU" b="1" i="1" dirty="0" smtClean="0"/>
              <a:t> </a:t>
            </a:r>
            <a:endParaRPr lang="ru-RU" b="1" i="1" dirty="0"/>
          </a:p>
          <a:p>
            <a:r>
              <a:rPr lang="ru-RU" b="1" i="1" dirty="0"/>
              <a:t>Объектом</a:t>
            </a:r>
            <a:r>
              <a:rPr lang="ru-RU" dirty="0"/>
              <a:t> научного исследования является материальная или идеальная система. </a:t>
            </a:r>
          </a:p>
          <a:p>
            <a:endParaRPr lang="ru-RU" dirty="0"/>
          </a:p>
        </p:txBody>
      </p:sp>
    </p:spTree>
    <p:extLst>
      <p:ext uri="{BB962C8B-B14F-4D97-AF65-F5344CB8AC3E}">
        <p14:creationId xmlns:p14="http://schemas.microsoft.com/office/powerpoint/2010/main" val="95604645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1340768"/>
            <a:ext cx="8229600" cy="4389120"/>
          </a:xfrm>
        </p:spPr>
        <p:txBody>
          <a:bodyPr>
            <a:normAutofit fontScale="77500" lnSpcReduction="20000"/>
          </a:bodyPr>
          <a:lstStyle/>
          <a:p>
            <a:r>
              <a:rPr lang="ru-RU" b="1" i="1" dirty="0"/>
              <a:t>Предмет</a:t>
            </a:r>
            <a:r>
              <a:rPr lang="ru-RU" dirty="0"/>
              <a:t> - это структура системы, закономерности взаимодействия элементов внутри системы и вне ее, закономерности развития, различные свойства, качества и т.д</a:t>
            </a:r>
            <a:r>
              <a:rPr lang="ru-RU" dirty="0" smtClean="0"/>
              <a:t>.</a:t>
            </a:r>
          </a:p>
          <a:p>
            <a:endParaRPr lang="ru-RU" dirty="0"/>
          </a:p>
          <a:p>
            <a:r>
              <a:rPr lang="ru-RU" dirty="0"/>
              <a:t>Научные исследования классифицируются по видам связи с общественным производством и степени важности для народного хозяйства; целевому назначению; источникам финансирования и длительности ведения исследования</a:t>
            </a:r>
            <a:r>
              <a:rPr lang="ru-RU" dirty="0" smtClean="0"/>
              <a:t>.</a:t>
            </a:r>
          </a:p>
          <a:p>
            <a:endParaRPr lang="ru-RU" dirty="0"/>
          </a:p>
          <a:p>
            <a:r>
              <a:rPr lang="ru-RU" b="1" i="1" dirty="0"/>
              <a:t>По видам связи с общественным производством</a:t>
            </a:r>
            <a:r>
              <a:rPr lang="ru-RU" dirty="0"/>
              <a:t> научные исследования подразделяются на работы, направленные на создание новых технологических процессов, машин, конструкций, повышение эффективности производства, улучшение условий труда, развитие личности человека и т.п.</a:t>
            </a:r>
          </a:p>
          <a:p>
            <a:endParaRPr lang="ru-RU" dirty="0"/>
          </a:p>
        </p:txBody>
      </p:sp>
    </p:spTree>
    <p:extLst>
      <p:ext uri="{BB962C8B-B14F-4D97-AF65-F5344CB8AC3E}">
        <p14:creationId xmlns:p14="http://schemas.microsoft.com/office/powerpoint/2010/main" val="254954500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1628800"/>
            <a:ext cx="8229600" cy="4032448"/>
          </a:xfrm>
        </p:spPr>
        <p:txBody>
          <a:bodyPr>
            <a:normAutofit fontScale="77500" lnSpcReduction="20000"/>
          </a:bodyPr>
          <a:lstStyle/>
          <a:p>
            <a:r>
              <a:rPr lang="ru-RU" b="1" i="1" dirty="0"/>
              <a:t>По целевому назначению</a:t>
            </a:r>
            <a:r>
              <a:rPr lang="ru-RU" dirty="0"/>
              <a:t> выделяют три вида научных исследований: фундаментальные, прикладные и разработки</a:t>
            </a:r>
            <a:r>
              <a:rPr lang="ru-RU" dirty="0" smtClean="0"/>
              <a:t>.</a:t>
            </a:r>
          </a:p>
          <a:p>
            <a:endParaRPr lang="ru-RU" dirty="0"/>
          </a:p>
          <a:p>
            <a:r>
              <a:rPr lang="ru-RU" b="1" i="1" dirty="0"/>
              <a:t>Фундаментальные исследования</a:t>
            </a:r>
            <a:r>
              <a:rPr lang="ru-RU" dirty="0"/>
              <a:t> направлены на открытие и изучение новых явлений и законов природы, на создание новых принципов исследования. Их целью является расширение научного знания общества, установление того, что может быть использовано в практической деятельности человека</a:t>
            </a:r>
            <a:r>
              <a:rPr lang="ru-RU" dirty="0" smtClean="0"/>
              <a:t>.</a:t>
            </a:r>
          </a:p>
          <a:p>
            <a:r>
              <a:rPr lang="ru-RU" dirty="0" smtClean="0"/>
              <a:t> </a:t>
            </a:r>
            <a:endParaRPr lang="ru-RU" dirty="0"/>
          </a:p>
          <a:p>
            <a:r>
              <a:rPr lang="ru-RU" dirty="0"/>
              <a:t>Такие исследования ведутся на границе известного и неизвестного, обладают наибольшей степенью неопределенности.</a:t>
            </a:r>
          </a:p>
          <a:p>
            <a:endParaRPr lang="ru-RU" dirty="0"/>
          </a:p>
        </p:txBody>
      </p:sp>
    </p:spTree>
    <p:extLst>
      <p:ext uri="{BB962C8B-B14F-4D97-AF65-F5344CB8AC3E}">
        <p14:creationId xmlns:p14="http://schemas.microsoft.com/office/powerpoint/2010/main" val="420504944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052736"/>
            <a:ext cx="8229600" cy="5271864"/>
          </a:xfrm>
        </p:spPr>
        <p:txBody>
          <a:bodyPr>
            <a:normAutofit fontScale="77500" lnSpcReduction="20000"/>
          </a:bodyPr>
          <a:lstStyle/>
          <a:p>
            <a:r>
              <a:rPr lang="ru-RU" b="1" i="1" dirty="0"/>
              <a:t>Прикладные исследования</a:t>
            </a:r>
            <a:r>
              <a:rPr lang="ru-RU" dirty="0"/>
              <a:t> направлены на нахождение способов использования законов природы для создания новых и совершенствования существующих средств и способов человеческой деятельности. Их цель - установление того, как можно использовать научные знания, полученные в результате фундаментальных исследований, в практической деятельности человека.</a:t>
            </a:r>
          </a:p>
          <a:p>
            <a:r>
              <a:rPr lang="ru-RU" dirty="0"/>
              <a:t>В результате прикладных исследований на основе научных понятий создаются технические понятия. Прикладные исследования, в свою очередь, подразделяются на поисковые, научно-исследовательские и опытно-конструкторские работы</a:t>
            </a:r>
            <a:r>
              <a:rPr lang="ru-RU" dirty="0" smtClean="0"/>
              <a:t>.</a:t>
            </a:r>
          </a:p>
          <a:p>
            <a:pPr marL="0" indent="0">
              <a:buNone/>
            </a:pPr>
            <a:endParaRPr lang="ru-RU" dirty="0"/>
          </a:p>
          <a:p>
            <a:r>
              <a:rPr lang="ru-RU" b="1" i="1" dirty="0"/>
              <a:t>Поисковые</a:t>
            </a:r>
            <a:r>
              <a:rPr lang="ru-RU" dirty="0"/>
              <a:t> </a:t>
            </a:r>
            <a:r>
              <a:rPr lang="ru-RU" b="1" i="1" dirty="0"/>
              <a:t>исследования</a:t>
            </a:r>
            <a:r>
              <a:rPr lang="ru-RU" dirty="0"/>
              <a:t> направлены на установление факторов, влияющих на объект, отыскание путей создания новых технологий и техники на основе способов, предложенных в результате фундаментальных исследований. В результате научно-исследовательских работ создаются новые технологии, опытные установки, приборы и т.п.</a:t>
            </a:r>
          </a:p>
        </p:txBody>
      </p:sp>
    </p:spTree>
    <p:extLst>
      <p:ext uri="{BB962C8B-B14F-4D97-AF65-F5344CB8AC3E}">
        <p14:creationId xmlns:p14="http://schemas.microsoft.com/office/powerpoint/2010/main" val="84782067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556792"/>
            <a:ext cx="8229600" cy="4767808"/>
          </a:xfrm>
        </p:spPr>
        <p:txBody>
          <a:bodyPr>
            <a:normAutofit fontScale="77500" lnSpcReduction="20000"/>
          </a:bodyPr>
          <a:lstStyle/>
          <a:p>
            <a:r>
              <a:rPr lang="ru-RU" dirty="0"/>
              <a:t>Целью </a:t>
            </a:r>
            <a:r>
              <a:rPr lang="ru-RU" b="1" i="1" dirty="0"/>
              <a:t>опытно-конструкторских работ</a:t>
            </a:r>
            <a:r>
              <a:rPr lang="ru-RU" dirty="0"/>
              <a:t> является подбор конструктивных характеристик, определяющих логическую основу конструкции. </a:t>
            </a:r>
            <a:endParaRPr lang="ru-RU" dirty="0" smtClean="0"/>
          </a:p>
          <a:p>
            <a:endParaRPr lang="ru-RU" dirty="0"/>
          </a:p>
          <a:p>
            <a:r>
              <a:rPr lang="ru-RU" dirty="0"/>
              <a:t>В результате фундаментальных и прикладных исследований формируется новая научная и научно-техническая информация. </a:t>
            </a:r>
            <a:endParaRPr lang="ru-RU" dirty="0" smtClean="0"/>
          </a:p>
          <a:p>
            <a:r>
              <a:rPr lang="ru-RU" dirty="0" smtClean="0"/>
              <a:t>Целенаправленный </a:t>
            </a:r>
            <a:r>
              <a:rPr lang="ru-RU" dirty="0"/>
              <a:t>процесс преобразования такой информации в форму, пригодную для освоения в промышленности, обычно называется </a:t>
            </a:r>
            <a:r>
              <a:rPr lang="ru-RU" b="1" dirty="0"/>
              <a:t>разработкой</a:t>
            </a:r>
            <a:r>
              <a:rPr lang="ru-RU" dirty="0"/>
              <a:t>. Она направлена на создание новой техники, материалов, технологии или совершенствование существующих</a:t>
            </a:r>
            <a:r>
              <a:rPr lang="ru-RU" dirty="0" smtClean="0"/>
              <a:t>.</a:t>
            </a:r>
          </a:p>
          <a:p>
            <a:r>
              <a:rPr lang="ru-RU" dirty="0" smtClean="0"/>
              <a:t>Конечной </a:t>
            </a:r>
            <a:r>
              <a:rPr lang="ru-RU" dirty="0"/>
              <a:t>целью разработки является подготовка материалов прикладных исследований к внедрению</a:t>
            </a:r>
            <a:r>
              <a:rPr lang="ru-RU" dirty="0" smtClean="0"/>
              <a:t>.</a:t>
            </a:r>
          </a:p>
          <a:p>
            <a:endParaRPr lang="ru-RU" dirty="0"/>
          </a:p>
          <a:p>
            <a:r>
              <a:rPr lang="ru-RU" dirty="0"/>
              <a:t>Каждую научно-исследовательскую работу можно отнести к определенному направлению. </a:t>
            </a:r>
          </a:p>
          <a:p>
            <a:endParaRPr lang="ru-RU" dirty="0"/>
          </a:p>
        </p:txBody>
      </p:sp>
    </p:spTree>
    <p:extLst>
      <p:ext uri="{BB962C8B-B14F-4D97-AF65-F5344CB8AC3E}">
        <p14:creationId xmlns:p14="http://schemas.microsoft.com/office/powerpoint/2010/main" val="160242966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052736"/>
            <a:ext cx="8229600" cy="5271864"/>
          </a:xfrm>
        </p:spPr>
        <p:txBody>
          <a:bodyPr>
            <a:normAutofit fontScale="77500" lnSpcReduction="20000"/>
          </a:bodyPr>
          <a:lstStyle/>
          <a:p>
            <a:r>
              <a:rPr lang="ru-RU" b="1" i="1" dirty="0"/>
              <a:t>Под научным направлением</a:t>
            </a:r>
            <a:r>
              <a:rPr lang="ru-RU" dirty="0"/>
              <a:t> понимается наука или комплекс наук, в области которых ведутся исследования</a:t>
            </a:r>
            <a:r>
              <a:rPr lang="ru-RU" dirty="0" smtClean="0"/>
              <a:t>.</a:t>
            </a:r>
          </a:p>
          <a:p>
            <a:r>
              <a:rPr lang="ru-RU" dirty="0" smtClean="0"/>
              <a:t> </a:t>
            </a:r>
          </a:p>
          <a:p>
            <a:r>
              <a:rPr lang="ru-RU" b="1" i="1" dirty="0" smtClean="0"/>
              <a:t>В </a:t>
            </a:r>
            <a:r>
              <a:rPr lang="ru-RU" b="1" i="1" dirty="0"/>
              <a:t>связи с этим различают: </a:t>
            </a:r>
            <a:endParaRPr lang="ru-RU" b="1" i="1" dirty="0" smtClean="0"/>
          </a:p>
          <a:p>
            <a:pPr>
              <a:buFont typeface="Wingdings" panose="05000000000000000000" pitchFamily="2" charset="2"/>
              <a:buChar char="Ø"/>
            </a:pPr>
            <a:r>
              <a:rPr lang="ru-RU" dirty="0" smtClean="0"/>
              <a:t>техническое</a:t>
            </a:r>
            <a:r>
              <a:rPr lang="ru-RU" dirty="0"/>
              <a:t>, </a:t>
            </a:r>
            <a:endParaRPr lang="ru-RU" dirty="0" smtClean="0"/>
          </a:p>
          <a:p>
            <a:pPr>
              <a:buFont typeface="Wingdings" panose="05000000000000000000" pitchFamily="2" charset="2"/>
              <a:buChar char="Ø"/>
            </a:pPr>
            <a:r>
              <a:rPr lang="ru-RU" dirty="0" smtClean="0"/>
              <a:t>биологическое</a:t>
            </a:r>
            <a:r>
              <a:rPr lang="ru-RU" dirty="0"/>
              <a:t>, </a:t>
            </a:r>
            <a:endParaRPr lang="ru-RU" dirty="0" smtClean="0"/>
          </a:p>
          <a:p>
            <a:pPr>
              <a:buFont typeface="Wingdings" panose="05000000000000000000" pitchFamily="2" charset="2"/>
              <a:buChar char="Ø"/>
            </a:pPr>
            <a:r>
              <a:rPr lang="ru-RU" dirty="0" smtClean="0"/>
              <a:t>социальное</a:t>
            </a:r>
            <a:r>
              <a:rPr lang="ru-RU" dirty="0"/>
              <a:t>, </a:t>
            </a:r>
            <a:endParaRPr lang="ru-RU" dirty="0" smtClean="0"/>
          </a:p>
          <a:p>
            <a:pPr>
              <a:buFont typeface="Wingdings" panose="05000000000000000000" pitchFamily="2" charset="2"/>
              <a:buChar char="Ø"/>
            </a:pPr>
            <a:r>
              <a:rPr lang="ru-RU" dirty="0" smtClean="0"/>
              <a:t>физико-техническое</a:t>
            </a:r>
            <a:r>
              <a:rPr lang="ru-RU" dirty="0"/>
              <a:t>, историческое и т.п. направления с возможной последующей детализацией</a:t>
            </a:r>
            <a:r>
              <a:rPr lang="ru-RU" dirty="0" smtClean="0"/>
              <a:t>.</a:t>
            </a:r>
          </a:p>
          <a:p>
            <a:pPr marL="0" indent="0">
              <a:buNone/>
            </a:pPr>
            <a:r>
              <a:rPr lang="ru-RU" dirty="0" smtClean="0"/>
              <a:t> </a:t>
            </a:r>
            <a:endParaRPr lang="ru-RU" dirty="0"/>
          </a:p>
          <a:p>
            <a:r>
              <a:rPr lang="ru-RU" dirty="0"/>
              <a:t>Основой научного направления является специальная наука или ряд специальных наук, входящих в ту или иную научную отрасль, а также специальные методы исследования и технические устройства</a:t>
            </a:r>
            <a:r>
              <a:rPr lang="ru-RU" dirty="0" smtClean="0"/>
              <a:t>.</a:t>
            </a:r>
          </a:p>
          <a:p>
            <a:pPr marL="0" indent="0">
              <a:buNone/>
            </a:pPr>
            <a:r>
              <a:rPr lang="ru-RU" dirty="0" smtClean="0"/>
              <a:t> </a:t>
            </a:r>
            <a:endParaRPr lang="ru-RU" dirty="0"/>
          </a:p>
          <a:p>
            <a:r>
              <a:rPr lang="ru-RU" dirty="0"/>
              <a:t>Структурными единицами научного направления являются комплексные проблемы, проблемы, темы и научные вопросы. </a:t>
            </a:r>
          </a:p>
          <a:p>
            <a:endParaRPr lang="ru-RU" dirty="0"/>
          </a:p>
        </p:txBody>
      </p:sp>
    </p:spTree>
    <p:extLst>
      <p:ext uri="{BB962C8B-B14F-4D97-AF65-F5344CB8AC3E}">
        <p14:creationId xmlns:p14="http://schemas.microsoft.com/office/powerpoint/2010/main" val="369002320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196752"/>
            <a:ext cx="8229600" cy="4752528"/>
          </a:xfrm>
        </p:spPr>
        <p:txBody>
          <a:bodyPr>
            <a:normAutofit fontScale="77500" lnSpcReduction="20000"/>
          </a:bodyPr>
          <a:lstStyle/>
          <a:p>
            <a:r>
              <a:rPr lang="ru-RU" b="1" i="1" dirty="0"/>
              <a:t>Комплексная проблема</a:t>
            </a:r>
            <a:r>
              <a:rPr lang="ru-RU" dirty="0"/>
              <a:t> представляет собой совокупность проблем, объединенных единой целью</a:t>
            </a:r>
            <a:r>
              <a:rPr lang="ru-RU" dirty="0" smtClean="0"/>
              <a:t>.</a:t>
            </a:r>
          </a:p>
          <a:p>
            <a:pPr marL="0" indent="0">
              <a:buNone/>
            </a:pPr>
            <a:r>
              <a:rPr lang="ru-RU" dirty="0" smtClean="0"/>
              <a:t> </a:t>
            </a:r>
            <a:endParaRPr lang="ru-RU" dirty="0"/>
          </a:p>
          <a:p>
            <a:r>
              <a:rPr lang="ru-RU" b="1" i="1" dirty="0"/>
              <a:t>Проблема</a:t>
            </a:r>
            <a:r>
              <a:rPr lang="ru-RU" dirty="0"/>
              <a:t> - это совокупность сложных теоретических и практических задач, решения которых назрели в обществе</a:t>
            </a:r>
            <a:r>
              <a:rPr lang="ru-RU" dirty="0" smtClean="0"/>
              <a:t>.</a:t>
            </a:r>
          </a:p>
          <a:p>
            <a:pPr marL="0" indent="0">
              <a:buNone/>
            </a:pPr>
            <a:r>
              <a:rPr lang="ru-RU" dirty="0" smtClean="0"/>
              <a:t> </a:t>
            </a:r>
            <a:endParaRPr lang="ru-RU" dirty="0"/>
          </a:p>
          <a:p>
            <a:r>
              <a:rPr lang="ru-RU" b="1" i="1" dirty="0"/>
              <a:t>Тема научного исследования</a:t>
            </a:r>
            <a:r>
              <a:rPr lang="ru-RU" dirty="0"/>
              <a:t> является составной частью проблемы. В результате исследований по теме получают ответы на определенный круг научных вопросов, охватывающих часть проблемы. </a:t>
            </a:r>
          </a:p>
          <a:p>
            <a:r>
              <a:rPr lang="ru-RU" dirty="0"/>
              <a:t>Обобщение результатов ответов по комплексу тем может дать решение научной проблемы</a:t>
            </a:r>
            <a:r>
              <a:rPr lang="ru-RU" dirty="0" smtClean="0"/>
              <a:t>.</a:t>
            </a:r>
          </a:p>
          <a:p>
            <a:pPr marL="0" indent="0">
              <a:buNone/>
            </a:pPr>
            <a:endParaRPr lang="ru-RU" dirty="0"/>
          </a:p>
          <a:p>
            <a:r>
              <a:rPr lang="ru-RU" b="1" i="1" dirty="0"/>
              <a:t>Под научными вопросами</a:t>
            </a:r>
            <a:r>
              <a:rPr lang="ru-RU" dirty="0"/>
              <a:t> обычно понимаются мелкие научные задачи, относящиеся к конкретной теме научного исследования.</a:t>
            </a:r>
          </a:p>
        </p:txBody>
      </p:sp>
    </p:spTree>
    <p:extLst>
      <p:ext uri="{BB962C8B-B14F-4D97-AF65-F5344CB8AC3E}">
        <p14:creationId xmlns:p14="http://schemas.microsoft.com/office/powerpoint/2010/main" val="219227601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08720"/>
            <a:ext cx="8229600" cy="5415880"/>
          </a:xfrm>
        </p:spPr>
        <p:txBody>
          <a:bodyPr>
            <a:normAutofit fontScale="77500" lnSpcReduction="20000"/>
          </a:bodyPr>
          <a:lstStyle/>
          <a:p>
            <a:r>
              <a:rPr lang="ru-RU" b="1" i="1" dirty="0"/>
              <a:t>Научно-исследовательская работа выполняется в определенной последовательности</a:t>
            </a:r>
            <a:r>
              <a:rPr lang="ru-RU" b="1" i="1" dirty="0" smtClean="0"/>
              <a:t>.</a:t>
            </a:r>
          </a:p>
          <a:p>
            <a:pPr marL="0" indent="0">
              <a:buNone/>
            </a:pPr>
            <a:r>
              <a:rPr lang="ru-RU" b="1" i="1" dirty="0" smtClean="0"/>
              <a:t> </a:t>
            </a:r>
            <a:endParaRPr lang="ru-RU" dirty="0"/>
          </a:p>
          <a:p>
            <a:pPr marL="0" indent="0">
              <a:buNone/>
            </a:pPr>
            <a:r>
              <a:rPr lang="ru-RU" b="1" dirty="0"/>
              <a:t>1.</a:t>
            </a:r>
            <a:r>
              <a:rPr lang="ru-RU" dirty="0"/>
              <a:t> Вначале формулируется сама тема в результате общего ознакомления с проблемой, в рамках которой предстоит выполнить исследование и разрабатывается основной исходный предплановый документ - </a:t>
            </a:r>
            <a:r>
              <a:rPr lang="ru-RU" b="1" i="1" dirty="0"/>
              <a:t>технико-экономическое обоснование (ТЭО) темы</a:t>
            </a:r>
            <a:r>
              <a:rPr lang="ru-RU" dirty="0" smtClean="0"/>
              <a:t>.</a:t>
            </a:r>
          </a:p>
          <a:p>
            <a:pPr marL="0" indent="0">
              <a:buNone/>
            </a:pPr>
            <a:r>
              <a:rPr lang="ru-RU" dirty="0" smtClean="0"/>
              <a:t> </a:t>
            </a:r>
            <a:endParaRPr lang="ru-RU" dirty="0"/>
          </a:p>
          <a:p>
            <a:r>
              <a:rPr lang="ru-RU" dirty="0"/>
              <a:t>При этом указываются причины разработки (ее обоснование), приводится краткий литературный обзор, в котором описываются уже достигнутый уровень исследований и ранее полученные результаты. Особое внимание уделяется еще не решенным вопросам, обоснованию, актуальности и значимости работы для отрасли и народного хозяйства страны. Такой обзор позволяет наметить методы решения, задачи и этапы исследования, определить конечную цель выполнения темы. Сюда входят патентная проработка темы и определение целесообразности закупки лицензий.</a:t>
            </a:r>
          </a:p>
          <a:p>
            <a:endParaRPr lang="ru-RU" dirty="0"/>
          </a:p>
        </p:txBody>
      </p:sp>
    </p:spTree>
    <p:extLst>
      <p:ext uri="{BB962C8B-B14F-4D97-AF65-F5344CB8AC3E}">
        <p14:creationId xmlns:p14="http://schemas.microsoft.com/office/powerpoint/2010/main" val="187276772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1556792"/>
            <a:ext cx="8229600" cy="4389120"/>
          </a:xfrm>
        </p:spPr>
        <p:txBody>
          <a:bodyPr>
            <a:normAutofit fontScale="77500" lnSpcReduction="20000"/>
          </a:bodyPr>
          <a:lstStyle/>
          <a:p>
            <a:r>
              <a:rPr lang="ru-RU" dirty="0"/>
              <a:t>На стадии составления ТЭО устанавливается область использования ожидаемых результатов НИР, возможность их практической реализации в данной отрасли, определяется предполагаемый (потенциальный) экономический эффект за период применения новой техники (зависящей от продолжительности разработки НИР и ОКР, этапов завершения и внедрения отдельных вопросов). Кроме экономического эффекта в ТЭО указываются предполагаемые социальные результаты (рост производительности труда, качества продукции, повышение уровня безопасности и производственной санитарии, обеспечение охраны природы и окружающей среды</a:t>
            </a:r>
            <a:r>
              <a:rPr lang="ru-RU" dirty="0" smtClean="0"/>
              <a:t>).</a:t>
            </a:r>
          </a:p>
          <a:p>
            <a:endParaRPr lang="ru-RU" dirty="0"/>
          </a:p>
          <a:p>
            <a:r>
              <a:rPr lang="ru-RU" dirty="0"/>
              <a:t>В результате составления ТЭО делается вывод о целесообразности и необходимости выполнения НИР и ОКР.</a:t>
            </a:r>
          </a:p>
        </p:txBody>
      </p:sp>
    </p:spTree>
    <p:extLst>
      <p:ext uri="{BB962C8B-B14F-4D97-AF65-F5344CB8AC3E}">
        <p14:creationId xmlns:p14="http://schemas.microsoft.com/office/powerpoint/2010/main" val="323074521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1340768"/>
            <a:ext cx="8229600" cy="4389120"/>
          </a:xfrm>
        </p:spPr>
        <p:txBody>
          <a:bodyPr>
            <a:normAutofit fontScale="77500" lnSpcReduction="20000"/>
          </a:bodyPr>
          <a:lstStyle/>
          <a:p>
            <a:pPr marL="0" indent="0">
              <a:buNone/>
            </a:pPr>
            <a:r>
              <a:rPr lang="ru-RU" b="1" dirty="0"/>
              <a:t>2.</a:t>
            </a:r>
            <a:r>
              <a:rPr lang="ru-RU" dirty="0"/>
              <a:t> Целью </a:t>
            </a:r>
            <a:r>
              <a:rPr lang="ru-RU" b="1" i="1" dirty="0"/>
              <a:t>теоретических исследований</a:t>
            </a:r>
            <a:r>
              <a:rPr lang="ru-RU" dirty="0"/>
              <a:t> является изучение физической сущности предмета. В результате обосновывается физическая модель, разрабатываются математические модели и анализируются полученные таким образом предварительные результаты</a:t>
            </a:r>
            <a:r>
              <a:rPr lang="ru-RU" dirty="0" smtClean="0"/>
              <a:t>.</a:t>
            </a:r>
          </a:p>
          <a:p>
            <a:endParaRPr lang="ru-RU" dirty="0" smtClean="0"/>
          </a:p>
          <a:p>
            <a:endParaRPr lang="ru-RU" dirty="0"/>
          </a:p>
          <a:p>
            <a:pPr marL="0" indent="0">
              <a:buNone/>
            </a:pPr>
            <a:r>
              <a:rPr lang="ru-RU" b="1" dirty="0"/>
              <a:t>3.</a:t>
            </a:r>
            <a:r>
              <a:rPr lang="ru-RU" dirty="0"/>
              <a:t> Перед организацией экспериментальных исследований разрабатываются задачи, выбираются методика и программы эксперимента. Его эффективность существенно зависит от выбора средств измерений. </a:t>
            </a:r>
            <a:r>
              <a:rPr lang="ru-RU" dirty="0" smtClean="0"/>
              <a:t>При </a:t>
            </a:r>
            <a:r>
              <a:rPr lang="ru-RU" dirty="0"/>
              <a:t>решении этих задач необходимо руководствоваться инструкциями и ГОСТами</a:t>
            </a:r>
            <a:r>
              <a:rPr lang="ru-RU" dirty="0" smtClean="0"/>
              <a:t>.</a:t>
            </a:r>
          </a:p>
          <a:p>
            <a:pPr marL="0" indent="0">
              <a:buNone/>
            </a:pPr>
            <a:endParaRPr lang="ru-RU" dirty="0"/>
          </a:p>
          <a:p>
            <a:r>
              <a:rPr lang="ru-RU" dirty="0"/>
              <a:t>Принимаемые методические решения формулируются в виде методических указаний на проведение эксперимента.</a:t>
            </a:r>
          </a:p>
        </p:txBody>
      </p:sp>
    </p:spTree>
    <p:extLst>
      <p:ext uri="{BB962C8B-B14F-4D97-AF65-F5344CB8AC3E}">
        <p14:creationId xmlns:p14="http://schemas.microsoft.com/office/powerpoint/2010/main" val="50290061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1412776"/>
            <a:ext cx="8229600" cy="4389120"/>
          </a:xfrm>
        </p:spPr>
        <p:txBody>
          <a:bodyPr>
            <a:normAutofit fontScale="77500" lnSpcReduction="20000"/>
          </a:bodyPr>
          <a:lstStyle/>
          <a:p>
            <a:pPr marL="0" indent="0">
              <a:buNone/>
            </a:pPr>
            <a:r>
              <a:rPr lang="ru-RU" b="1" dirty="0"/>
              <a:t>4.</a:t>
            </a:r>
            <a:r>
              <a:rPr lang="ru-RU" dirty="0"/>
              <a:t> После разработки методик исследования составляется рабочий план, в котором указываются объем экспериментальных работ, методы, техника, трудоемкость и сроки</a:t>
            </a:r>
            <a:r>
              <a:rPr lang="ru-RU" dirty="0" smtClean="0"/>
              <a:t>.</a:t>
            </a:r>
          </a:p>
          <a:p>
            <a:endParaRPr lang="ru-RU" dirty="0" smtClean="0"/>
          </a:p>
          <a:p>
            <a:pPr marL="0" indent="0">
              <a:buNone/>
            </a:pPr>
            <a:endParaRPr lang="ru-RU" dirty="0"/>
          </a:p>
          <a:p>
            <a:pPr marL="0" indent="0">
              <a:buNone/>
            </a:pPr>
            <a:r>
              <a:rPr lang="ru-RU" b="1" dirty="0"/>
              <a:t>5.</a:t>
            </a:r>
            <a:r>
              <a:rPr lang="ru-RU" dirty="0"/>
              <a:t> После завершения теоретических и экспериментальных исследований проводится общий анализ полученных результатов, осуществляется сопоставление гипотезы с результатами эксперимента. </a:t>
            </a:r>
            <a:endParaRPr lang="ru-RU" dirty="0" smtClean="0"/>
          </a:p>
          <a:p>
            <a:pPr>
              <a:buFont typeface="Arial" panose="020B0604020202020204" pitchFamily="34" charset="0"/>
              <a:buChar char="•"/>
            </a:pPr>
            <a:r>
              <a:rPr lang="ru-RU" dirty="0" smtClean="0"/>
              <a:t>В </a:t>
            </a:r>
            <a:r>
              <a:rPr lang="ru-RU" dirty="0"/>
              <a:t>результате анализа расхождений уточняются теоретические модели. </a:t>
            </a:r>
            <a:endParaRPr lang="ru-RU" dirty="0" smtClean="0"/>
          </a:p>
          <a:p>
            <a:pPr>
              <a:buFont typeface="Arial" panose="020B0604020202020204" pitchFamily="34" charset="0"/>
              <a:buChar char="•"/>
            </a:pPr>
            <a:r>
              <a:rPr lang="ru-RU" dirty="0" smtClean="0"/>
              <a:t>В </a:t>
            </a:r>
            <a:r>
              <a:rPr lang="ru-RU" dirty="0"/>
              <a:t>случае необходимости проводятся дополнительные эксперименты. Затем формулируются научные и производственные выводы, составляется научно-технический отчет.</a:t>
            </a:r>
          </a:p>
          <a:p>
            <a:endParaRPr lang="ru-RU" dirty="0"/>
          </a:p>
        </p:txBody>
      </p:sp>
    </p:spTree>
    <p:extLst>
      <p:ext uri="{BB962C8B-B14F-4D97-AF65-F5344CB8AC3E}">
        <p14:creationId xmlns:p14="http://schemas.microsoft.com/office/powerpoint/2010/main" val="100307663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935480"/>
            <a:ext cx="8229600" cy="3725768"/>
          </a:xfrm>
        </p:spPr>
        <p:txBody>
          <a:bodyPr>
            <a:normAutofit fontScale="77500" lnSpcReduction="20000"/>
          </a:bodyPr>
          <a:lstStyle/>
          <a:p>
            <a:pPr marL="0" indent="0">
              <a:buNone/>
            </a:pPr>
            <a:r>
              <a:rPr lang="ru-RU" b="1" dirty="0"/>
              <a:t>6.</a:t>
            </a:r>
            <a:r>
              <a:rPr lang="ru-RU" dirty="0"/>
              <a:t> Следующим этапом разработки темы является внедрение результатов исследований в производство и определение их действительной экономической эффективности</a:t>
            </a:r>
            <a:r>
              <a:rPr lang="ru-RU" dirty="0" smtClean="0"/>
              <a:t>.</a:t>
            </a:r>
          </a:p>
          <a:p>
            <a:pPr marL="0" indent="0">
              <a:buNone/>
            </a:pPr>
            <a:r>
              <a:rPr lang="ru-RU" dirty="0" smtClean="0"/>
              <a:t> </a:t>
            </a:r>
          </a:p>
          <a:p>
            <a:pPr marL="0" indent="0">
              <a:buNone/>
            </a:pPr>
            <a:endParaRPr lang="ru-RU" dirty="0"/>
          </a:p>
          <a:p>
            <a:r>
              <a:rPr lang="ru-RU" dirty="0"/>
              <a:t>Успешное выполнение перечисленных этапов работы дает возможность представить образец к государственным испытаниям, в результате которых образец запускается в серийное производство. Разработчики при этом осуществляют контроль и дают консультации</a:t>
            </a:r>
            <a:r>
              <a:rPr lang="ru-RU" dirty="0" smtClean="0"/>
              <a:t>.</a:t>
            </a:r>
          </a:p>
          <a:p>
            <a:pPr marL="0" indent="0">
              <a:buNone/>
            </a:pPr>
            <a:endParaRPr lang="ru-RU" dirty="0"/>
          </a:p>
          <a:p>
            <a:r>
              <a:rPr lang="ru-RU" dirty="0"/>
              <a:t>Внедрение завершается оформлением акта экономической эффективности результатов исследования.</a:t>
            </a:r>
          </a:p>
          <a:p>
            <a:endParaRPr lang="ru-RU" dirty="0"/>
          </a:p>
        </p:txBody>
      </p:sp>
    </p:spTree>
    <p:extLst>
      <p:ext uri="{BB962C8B-B14F-4D97-AF65-F5344CB8AC3E}">
        <p14:creationId xmlns:p14="http://schemas.microsoft.com/office/powerpoint/2010/main" val="224205364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935480"/>
            <a:ext cx="8229600" cy="4085808"/>
          </a:xfrm>
        </p:spPr>
        <p:txBody>
          <a:bodyPr>
            <a:normAutofit fontScale="92500"/>
          </a:bodyPr>
          <a:lstStyle/>
          <a:p>
            <a:r>
              <a:rPr lang="ru-RU" sz="2200" dirty="0"/>
              <a:t>Оценку народнохозяйственной необходимости разработки тем необходимо определять численными критериями, простейшим из которых является критерий экономической </a:t>
            </a:r>
            <a:r>
              <a:rPr lang="ru-RU" sz="2200" dirty="0" smtClean="0"/>
              <a:t>эффективности</a:t>
            </a:r>
          </a:p>
          <a:p>
            <a:endParaRPr lang="ru-RU" dirty="0"/>
          </a:p>
          <a:p>
            <a:endParaRPr lang="ru-RU" dirty="0" smtClean="0"/>
          </a:p>
          <a:p>
            <a:pPr marL="0" indent="0">
              <a:buNone/>
            </a:pPr>
            <a:endParaRPr lang="ru-RU" dirty="0" smtClean="0"/>
          </a:p>
          <a:p>
            <a:pPr marL="0" indent="0">
              <a:buNone/>
            </a:pPr>
            <a:r>
              <a:rPr lang="ru-RU" dirty="0" smtClean="0"/>
              <a:t>где  </a:t>
            </a:r>
            <a:r>
              <a:rPr lang="ru-RU" dirty="0"/>
              <a:t>- </a:t>
            </a:r>
            <a:r>
              <a:rPr lang="ru-RU" dirty="0" smtClean="0"/>
              <a:t>          предполагаемый  </a:t>
            </a:r>
            <a:r>
              <a:rPr lang="ru-RU" dirty="0"/>
              <a:t>экономический эффект от  внедрения; </a:t>
            </a:r>
          </a:p>
          <a:p>
            <a:pPr marL="0" indent="0">
              <a:buNone/>
            </a:pPr>
            <a:r>
              <a:rPr lang="ru-RU" dirty="0"/>
              <a:t> </a:t>
            </a:r>
            <a:r>
              <a:rPr lang="ru-RU" dirty="0" smtClean="0"/>
              <a:t>   - </a:t>
            </a:r>
            <a:r>
              <a:rPr lang="ru-RU" dirty="0"/>
              <a:t>затраты на научные исследования.</a:t>
            </a:r>
          </a:p>
          <a:p>
            <a:pPr marL="0" indent="0">
              <a:buNone/>
            </a:pPr>
            <a:r>
              <a:rPr lang="ru-RU" dirty="0" smtClean="0"/>
              <a:t> </a:t>
            </a:r>
            <a:endParaRPr lang="ru-RU" dirty="0"/>
          </a:p>
          <a:p>
            <a:pPr marL="0" indent="0">
              <a:buNone/>
            </a:pPr>
            <a:endParaRPr lang="ru-RU" dirty="0"/>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5" name="Объект 4"/>
          <p:cNvGraphicFramePr>
            <a:graphicFrameLocks noChangeAspect="1"/>
          </p:cNvGraphicFramePr>
          <p:nvPr>
            <p:extLst>
              <p:ext uri="{D42A27DB-BD31-4B8C-83A1-F6EECF244321}">
                <p14:modId xmlns:p14="http://schemas.microsoft.com/office/powerpoint/2010/main" val="590208008"/>
              </p:ext>
            </p:extLst>
          </p:nvPr>
        </p:nvGraphicFramePr>
        <p:xfrm>
          <a:off x="4043941" y="3284984"/>
          <a:ext cx="1056117" cy="792088"/>
        </p:xfrm>
        <a:graphic>
          <a:graphicData uri="http://schemas.openxmlformats.org/presentationml/2006/ole">
            <mc:AlternateContent xmlns:mc="http://schemas.openxmlformats.org/markup-compatibility/2006">
              <mc:Choice xmlns:v="urn:schemas-microsoft-com:vml" Requires="v">
                <p:oleObj spid="_x0000_s1077" name="Equation" r:id="rId3" imgW="571252" imgH="431613" progId="Equation.DSMT4">
                  <p:embed/>
                </p:oleObj>
              </mc:Choice>
              <mc:Fallback>
                <p:oleObj name="Equation" r:id="rId3" imgW="571252" imgH="431613"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43941" y="3284984"/>
                        <a:ext cx="1056117" cy="792088"/>
                      </a:xfrm>
                      <a:prstGeom prst="rect">
                        <a:avLst/>
                      </a:prstGeom>
                      <a:noFill/>
                    </p:spPr>
                  </p:pic>
                </p:oleObj>
              </mc:Fallback>
            </mc:AlternateContent>
          </a:graphicData>
        </a:graphic>
      </p:graphicFrame>
      <p:sp>
        <p:nvSpPr>
          <p:cNvPr id="6"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8"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0"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11" name="Объект 10"/>
          <p:cNvGraphicFramePr>
            <a:graphicFrameLocks noChangeAspect="1"/>
          </p:cNvGraphicFramePr>
          <p:nvPr>
            <p:extLst>
              <p:ext uri="{D42A27DB-BD31-4B8C-83A1-F6EECF244321}">
                <p14:modId xmlns:p14="http://schemas.microsoft.com/office/powerpoint/2010/main" val="1816039450"/>
              </p:ext>
            </p:extLst>
          </p:nvPr>
        </p:nvGraphicFramePr>
        <p:xfrm>
          <a:off x="1475656" y="4293096"/>
          <a:ext cx="372575" cy="332656"/>
        </p:xfrm>
        <a:graphic>
          <a:graphicData uri="http://schemas.openxmlformats.org/presentationml/2006/ole">
            <mc:AlternateContent xmlns:mc="http://schemas.openxmlformats.org/markup-compatibility/2006">
              <mc:Choice xmlns:v="urn:schemas-microsoft-com:vml" Requires="v">
                <p:oleObj spid="_x0000_s1078" name="Equation" r:id="rId5" imgW="266469" imgH="241091" progId="Equation.DSMT4">
                  <p:embed/>
                </p:oleObj>
              </mc:Choice>
              <mc:Fallback>
                <p:oleObj name="Equation" r:id="rId5" imgW="266469" imgH="241091" progId="Equation.DSMT4">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75656" y="4293096"/>
                        <a:ext cx="372575" cy="332656"/>
                      </a:xfrm>
                      <a:prstGeom prst="rect">
                        <a:avLst/>
                      </a:prstGeom>
                      <a:noFill/>
                    </p:spPr>
                  </p:pic>
                </p:oleObj>
              </mc:Fallback>
            </mc:AlternateContent>
          </a:graphicData>
        </a:graphic>
      </p:graphicFrame>
      <p:sp>
        <p:nvSpPr>
          <p:cNvPr id="12" name="Rectangle 1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13" name="Объект 12"/>
          <p:cNvGraphicFramePr>
            <a:graphicFrameLocks noChangeAspect="1"/>
          </p:cNvGraphicFramePr>
          <p:nvPr>
            <p:extLst>
              <p:ext uri="{D42A27DB-BD31-4B8C-83A1-F6EECF244321}">
                <p14:modId xmlns:p14="http://schemas.microsoft.com/office/powerpoint/2010/main" val="57192451"/>
              </p:ext>
            </p:extLst>
          </p:nvPr>
        </p:nvGraphicFramePr>
        <p:xfrm>
          <a:off x="467544" y="5085184"/>
          <a:ext cx="332656" cy="332656"/>
        </p:xfrm>
        <a:graphic>
          <a:graphicData uri="http://schemas.openxmlformats.org/presentationml/2006/ole">
            <mc:AlternateContent xmlns:mc="http://schemas.openxmlformats.org/markup-compatibility/2006">
              <mc:Choice xmlns:v="urn:schemas-microsoft-com:vml" Requires="v">
                <p:oleObj spid="_x0000_s1079" name="Equation" r:id="rId7" imgW="241195" imgH="241195" progId="Equation.DSMT4">
                  <p:embed/>
                </p:oleObj>
              </mc:Choice>
              <mc:Fallback>
                <p:oleObj name="Equation" r:id="rId7" imgW="241195" imgH="241195" progId="Equation.DSMT4">
                  <p:embed/>
                  <p:pic>
                    <p:nvPicPr>
                      <p:cNvPr id="0"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7544" y="5085184"/>
                        <a:ext cx="332656" cy="332656"/>
                      </a:xfrm>
                      <a:prstGeom prst="rect">
                        <a:avLst/>
                      </a:prstGeom>
                      <a:noFill/>
                    </p:spPr>
                  </p:pic>
                </p:oleObj>
              </mc:Fallback>
            </mc:AlternateContent>
          </a:graphicData>
        </a:graphic>
      </p:graphicFrame>
    </p:spTree>
    <p:extLst>
      <p:ext uri="{BB962C8B-B14F-4D97-AF65-F5344CB8AC3E}">
        <p14:creationId xmlns:p14="http://schemas.microsoft.com/office/powerpoint/2010/main" val="83564311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fontScale="85000" lnSpcReduction="20000"/>
          </a:bodyPr>
          <a:lstStyle/>
          <a:p>
            <a:r>
              <a:rPr lang="ru-RU" dirty="0"/>
              <a:t>Однако критерий  не учитывает объем внедряемой продукции, период внедрения, поэтому более объективным является критерий, вычисляемый по </a:t>
            </a:r>
            <a:r>
              <a:rPr lang="ru-RU" dirty="0" smtClean="0"/>
              <a:t>формуле</a:t>
            </a:r>
          </a:p>
          <a:p>
            <a:endParaRPr lang="ru-RU" dirty="0"/>
          </a:p>
          <a:p>
            <a:endParaRPr lang="ru-RU" dirty="0" smtClean="0"/>
          </a:p>
          <a:p>
            <a:endParaRPr lang="ru-RU" dirty="0" smtClean="0"/>
          </a:p>
          <a:p>
            <a:pPr marL="0" indent="0">
              <a:buNone/>
            </a:pPr>
            <a:r>
              <a:rPr lang="ru-RU" dirty="0" smtClean="0"/>
              <a:t>Здесь  </a:t>
            </a:r>
            <a:r>
              <a:rPr lang="ru-RU" dirty="0"/>
              <a:t>- </a:t>
            </a:r>
            <a:r>
              <a:rPr lang="ru-RU" dirty="0" smtClean="0"/>
              <a:t>     стоимость </a:t>
            </a:r>
            <a:r>
              <a:rPr lang="ru-RU" dirty="0"/>
              <a:t>продукции за год после освоения научного </a:t>
            </a:r>
          </a:p>
          <a:p>
            <a:pPr marL="0" indent="0">
              <a:buNone/>
            </a:pPr>
            <a:r>
              <a:rPr lang="ru-RU" dirty="0"/>
              <a:t>исследования и внедрения в производство; </a:t>
            </a:r>
          </a:p>
          <a:p>
            <a:pPr marL="0" indent="0">
              <a:buNone/>
            </a:pPr>
            <a:r>
              <a:rPr lang="ru-RU" dirty="0"/>
              <a:t> </a:t>
            </a:r>
            <a:r>
              <a:rPr lang="ru-RU" dirty="0" smtClean="0"/>
              <a:t>     - </a:t>
            </a:r>
            <a:r>
              <a:rPr lang="ru-RU" dirty="0"/>
              <a:t>продолжительность производственного внедрения в годах; </a:t>
            </a:r>
            <a:endParaRPr lang="ru-RU" dirty="0" smtClean="0"/>
          </a:p>
          <a:p>
            <a:pPr marL="0" indent="0">
              <a:buNone/>
            </a:pPr>
            <a:r>
              <a:rPr lang="ru-RU" dirty="0"/>
              <a:t> </a:t>
            </a:r>
            <a:r>
              <a:rPr lang="ru-RU" dirty="0" smtClean="0"/>
              <a:t>     - </a:t>
            </a:r>
            <a:r>
              <a:rPr lang="ru-RU" dirty="0"/>
              <a:t>общие затраты на выполнение научного исследования. </a:t>
            </a:r>
          </a:p>
          <a:p>
            <a:pPr marL="0" indent="0">
              <a:buNone/>
            </a:pPr>
            <a:r>
              <a:rPr lang="ru-RU" dirty="0" smtClean="0"/>
              <a:t> </a:t>
            </a:r>
            <a:endParaRPr lang="ru-RU" dirty="0"/>
          </a:p>
          <a:p>
            <a:pPr marL="0" indent="0">
              <a:buNone/>
            </a:pPr>
            <a:endParaRPr lang="ru-RU" dirty="0"/>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5" name="Объект 4"/>
          <p:cNvGraphicFramePr>
            <a:graphicFrameLocks noChangeAspect="1"/>
          </p:cNvGraphicFramePr>
          <p:nvPr>
            <p:extLst>
              <p:ext uri="{D42A27DB-BD31-4B8C-83A1-F6EECF244321}">
                <p14:modId xmlns:p14="http://schemas.microsoft.com/office/powerpoint/2010/main" val="683618287"/>
              </p:ext>
            </p:extLst>
          </p:nvPr>
        </p:nvGraphicFramePr>
        <p:xfrm>
          <a:off x="3203848" y="2924944"/>
          <a:ext cx="1633538" cy="909638"/>
        </p:xfrm>
        <a:graphic>
          <a:graphicData uri="http://schemas.openxmlformats.org/presentationml/2006/ole">
            <mc:AlternateContent xmlns:mc="http://schemas.openxmlformats.org/markup-compatibility/2006">
              <mc:Choice xmlns:v="urn:schemas-microsoft-com:vml" Requires="v">
                <p:oleObj spid="_x0000_s3133" name="Equation" r:id="rId3" imgW="876240" imgH="482400" progId="Equation.DSMT4">
                  <p:embed/>
                </p:oleObj>
              </mc:Choice>
              <mc:Fallback>
                <p:oleObj name="Equation" r:id="rId3" imgW="876240" imgH="482400" progId="Equation.DSMT4">
                  <p:embed/>
                  <p:pic>
                    <p:nvPicPr>
                      <p:cNvPr id="0" name="Object 1"/>
                      <p:cNvPicPr>
                        <a:picLocks noChangeAspect="1" noChangeArrowheads="1"/>
                      </p:cNvPicPr>
                      <p:nvPr/>
                    </p:nvPicPr>
                    <p:blipFill>
                      <a:blip r:embed="rId4"/>
                      <a:srcRect/>
                      <a:stretch>
                        <a:fillRect/>
                      </a:stretch>
                    </p:blipFill>
                    <p:spPr bwMode="auto">
                      <a:xfrm>
                        <a:off x="3203848" y="2924944"/>
                        <a:ext cx="1633538" cy="909638"/>
                      </a:xfrm>
                      <a:prstGeom prst="rect">
                        <a:avLst/>
                      </a:prstGeom>
                      <a:noFill/>
                    </p:spPr>
                  </p:pic>
                </p:oleObj>
              </mc:Fallback>
            </mc:AlternateContent>
          </a:graphicData>
        </a:graphic>
      </p:graphicFrame>
      <p:sp>
        <p:nvSpPr>
          <p:cNvPr id="6"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7" name="Объект 6"/>
          <p:cNvGraphicFramePr>
            <a:graphicFrameLocks noChangeAspect="1"/>
          </p:cNvGraphicFramePr>
          <p:nvPr>
            <p:extLst>
              <p:ext uri="{D42A27DB-BD31-4B8C-83A1-F6EECF244321}">
                <p14:modId xmlns:p14="http://schemas.microsoft.com/office/powerpoint/2010/main" val="3865418179"/>
              </p:ext>
            </p:extLst>
          </p:nvPr>
        </p:nvGraphicFramePr>
        <p:xfrm>
          <a:off x="1475656" y="3789040"/>
          <a:ext cx="395536" cy="395536"/>
        </p:xfrm>
        <a:graphic>
          <a:graphicData uri="http://schemas.openxmlformats.org/presentationml/2006/ole">
            <mc:AlternateContent xmlns:mc="http://schemas.openxmlformats.org/markup-compatibility/2006">
              <mc:Choice xmlns:v="urn:schemas-microsoft-com:vml" Requires="v">
                <p:oleObj spid="_x0000_s3134" name="Equation" r:id="rId5" imgW="215619" imgH="215619" progId="Equation.DSMT4">
                  <p:embed/>
                </p:oleObj>
              </mc:Choice>
              <mc:Fallback>
                <p:oleObj name="Equation" r:id="rId5" imgW="215619" imgH="215619" progId="Equation.DSMT4">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75656" y="3789040"/>
                        <a:ext cx="395536" cy="395536"/>
                      </a:xfrm>
                      <a:prstGeom prst="rect">
                        <a:avLst/>
                      </a:prstGeom>
                      <a:noFill/>
                    </p:spPr>
                  </p:pic>
                </p:oleObj>
              </mc:Fallback>
            </mc:AlternateContent>
          </a:graphicData>
        </a:graphic>
      </p:graphicFrame>
      <p:sp>
        <p:nvSpPr>
          <p:cNvPr id="8"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9" name="Объект 8"/>
          <p:cNvGraphicFramePr>
            <a:graphicFrameLocks noChangeAspect="1"/>
          </p:cNvGraphicFramePr>
          <p:nvPr>
            <p:extLst>
              <p:ext uri="{D42A27DB-BD31-4B8C-83A1-F6EECF244321}">
                <p14:modId xmlns:p14="http://schemas.microsoft.com/office/powerpoint/2010/main" val="2152637471"/>
              </p:ext>
            </p:extLst>
          </p:nvPr>
        </p:nvGraphicFramePr>
        <p:xfrm>
          <a:off x="683568" y="4797152"/>
          <a:ext cx="251520" cy="285056"/>
        </p:xfrm>
        <a:graphic>
          <a:graphicData uri="http://schemas.openxmlformats.org/presentationml/2006/ole">
            <mc:AlternateContent xmlns:mc="http://schemas.openxmlformats.org/markup-compatibility/2006">
              <mc:Choice xmlns:v="urn:schemas-microsoft-com:vml" Requires="v">
                <p:oleObj spid="_x0000_s3135" name="Equation" r:id="rId7" imgW="139579" imgH="164957" progId="Equation.DSMT4">
                  <p:embed/>
                </p:oleObj>
              </mc:Choice>
              <mc:Fallback>
                <p:oleObj name="Equation" r:id="rId7" imgW="139579" imgH="164957" progId="Equation.DSMT4">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3568" y="4797152"/>
                        <a:ext cx="251520" cy="285056"/>
                      </a:xfrm>
                      <a:prstGeom prst="rect">
                        <a:avLst/>
                      </a:prstGeom>
                      <a:noFill/>
                    </p:spPr>
                  </p:pic>
                </p:oleObj>
              </mc:Fallback>
            </mc:AlternateContent>
          </a:graphicData>
        </a:graphic>
      </p:graphicFrame>
      <p:sp>
        <p:nvSpPr>
          <p:cNvPr id="10"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11" name="Объект 10"/>
          <p:cNvGraphicFramePr>
            <a:graphicFrameLocks noChangeAspect="1"/>
          </p:cNvGraphicFramePr>
          <p:nvPr>
            <p:extLst>
              <p:ext uri="{D42A27DB-BD31-4B8C-83A1-F6EECF244321}">
                <p14:modId xmlns:p14="http://schemas.microsoft.com/office/powerpoint/2010/main" val="3397931710"/>
              </p:ext>
            </p:extLst>
          </p:nvPr>
        </p:nvGraphicFramePr>
        <p:xfrm>
          <a:off x="611560" y="5301208"/>
          <a:ext cx="323528" cy="388234"/>
        </p:xfrm>
        <a:graphic>
          <a:graphicData uri="http://schemas.openxmlformats.org/presentationml/2006/ole">
            <mc:AlternateContent xmlns:mc="http://schemas.openxmlformats.org/markup-compatibility/2006">
              <mc:Choice xmlns:v="urn:schemas-microsoft-com:vml" Requires="v">
                <p:oleObj spid="_x0000_s3136" name="Equation" r:id="rId9" imgW="190500" imgH="228600" progId="Equation.DSMT4">
                  <p:embed/>
                </p:oleObj>
              </mc:Choice>
              <mc:Fallback>
                <p:oleObj name="Equation" r:id="rId9" imgW="190500" imgH="228600" progId="Equation.DSMT4">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1560" y="5301208"/>
                        <a:ext cx="323528" cy="388234"/>
                      </a:xfrm>
                      <a:prstGeom prst="rect">
                        <a:avLst/>
                      </a:prstGeom>
                      <a:noFill/>
                    </p:spPr>
                  </p:pic>
                </p:oleObj>
              </mc:Fallback>
            </mc:AlternateContent>
          </a:graphicData>
        </a:graphic>
      </p:graphicFrame>
    </p:spTree>
    <p:extLst>
      <p:ext uri="{BB962C8B-B14F-4D97-AF65-F5344CB8AC3E}">
        <p14:creationId xmlns:p14="http://schemas.microsoft.com/office/powerpoint/2010/main" val="425239086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1556792"/>
            <a:ext cx="8229600" cy="3744416"/>
          </a:xfrm>
        </p:spPr>
        <p:txBody>
          <a:bodyPr>
            <a:normAutofit fontScale="77500" lnSpcReduction="20000"/>
          </a:bodyPr>
          <a:lstStyle/>
          <a:p>
            <a:r>
              <a:rPr lang="ru-RU" b="1" dirty="0"/>
              <a:t>Экономичность</a:t>
            </a:r>
            <a:r>
              <a:rPr lang="ru-RU" dirty="0"/>
              <a:t> является важнейшим критерием перспективности темы. Однако при оценке крупных тем этого критерия оказывается недостаточным и требуется более общая оценка, учитывающая и другие показатели. В этом случае часто используется экспертная оценка, которая выполняется специально подобранным составом высококвалифицированных экспертов</a:t>
            </a:r>
            <a:r>
              <a:rPr lang="ru-RU" dirty="0" smtClean="0"/>
              <a:t>.</a:t>
            </a:r>
          </a:p>
          <a:p>
            <a:pPr marL="0" indent="0">
              <a:buNone/>
            </a:pPr>
            <a:endParaRPr lang="ru-RU" dirty="0"/>
          </a:p>
          <a:p>
            <a:r>
              <a:rPr lang="ru-RU" dirty="0"/>
              <a:t>С их помощью в зависимости от специфики тематики, ее направления или комплексности устанавливаются оценочные показатели тем. </a:t>
            </a:r>
            <a:endParaRPr lang="ru-RU" dirty="0" smtClean="0"/>
          </a:p>
          <a:p>
            <a:r>
              <a:rPr lang="ru-RU" dirty="0" smtClean="0"/>
              <a:t>Тема</a:t>
            </a:r>
            <a:r>
              <a:rPr lang="ru-RU" dirty="0"/>
              <a:t>, получившая максимальную поддержку экспертов, считается наиболее перспективной.</a:t>
            </a:r>
          </a:p>
          <a:p>
            <a:endParaRPr lang="ru-RU" dirty="0"/>
          </a:p>
        </p:txBody>
      </p:sp>
    </p:spTree>
    <p:extLst>
      <p:ext uri="{BB962C8B-B14F-4D97-AF65-F5344CB8AC3E}">
        <p14:creationId xmlns:p14="http://schemas.microsoft.com/office/powerpoint/2010/main" val="37721874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90798870cde124b89bd4ce6f7ea6f62805f92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83</TotalTime>
  <Words>4671</Words>
  <Application>Microsoft Office PowerPoint</Application>
  <PresentationFormat>Экран (4:3)</PresentationFormat>
  <Paragraphs>268</Paragraphs>
  <Slides>47</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47</vt:i4>
      </vt:variant>
    </vt:vector>
  </HeadingPairs>
  <TitlesOfParts>
    <vt:vector size="49" baseType="lpstr">
      <vt:lpstr>Поток</vt:lpstr>
      <vt:lpstr>Equation</vt:lpstr>
      <vt:lpstr>Тема 1. Методологические основы научного познания</vt:lpstr>
      <vt:lpstr>1. ОБЩИЕ ПОЛОЖЕНИЯ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2. Методы теоретических и эмпирических исследований</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3. ВЫБОР НАПРАВЛЕНИЯ НАУЧНОГО ИССЛЕДОВАНИЯ И ЭТАПЫ НАУЧНО-ИССЛЕДОВАТЕЛЬСКОЙ РАБОТЫ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1</dc:creator>
  <cp:lastModifiedBy>1</cp:lastModifiedBy>
  <cp:revision>54</cp:revision>
  <dcterms:created xsi:type="dcterms:W3CDTF">2015-09-01T03:23:17Z</dcterms:created>
  <dcterms:modified xsi:type="dcterms:W3CDTF">2015-12-09T04:47:40Z</dcterms:modified>
</cp:coreProperties>
</file>