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200888-EDB9-4049-B26C-43A8E7EEA754}" type="datetimeFigureOut">
              <a:rPr lang="ru-RU" smtClean="0"/>
              <a:t>08.12.2013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2FAB449-207B-4524-A058-726333D0DA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4581128"/>
            <a:ext cx="4104456" cy="1752600"/>
          </a:xfrm>
        </p:spPr>
        <p:txBody>
          <a:bodyPr>
            <a:normAutofit/>
          </a:bodyPr>
          <a:lstStyle/>
          <a:p>
            <a:pPr algn="r"/>
            <a:r>
              <a:rPr lang="ru-RU" sz="2800" dirty="0" smtClean="0"/>
              <a:t>Выполнила: Мосеева У.А.</a:t>
            </a:r>
          </a:p>
          <a:p>
            <a:pPr algn="r"/>
            <a:r>
              <a:rPr lang="ru-RU" sz="2800" dirty="0" smtClean="0"/>
              <a:t>БМН-12-ФМс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Холдинг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Понятие </a:t>
            </a:r>
            <a:r>
              <a:rPr lang="ru-RU" b="1" dirty="0" smtClean="0"/>
              <a:t>холдинга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4339912" cy="5328592"/>
          </a:xfrm>
        </p:spPr>
        <p:txBody>
          <a:bodyPr>
            <a:normAutofit fontScale="92500" lnSpcReduction="20000"/>
          </a:bodyPr>
          <a:lstStyle/>
          <a:p>
            <a:pPr indent="274320">
              <a:buNone/>
            </a:pPr>
            <a:r>
              <a:rPr lang="ru-RU" b="1" dirty="0" smtClean="0"/>
              <a:t>Холдинг</a:t>
            </a:r>
            <a:r>
              <a:rPr lang="ru-RU" dirty="0" smtClean="0"/>
              <a:t> — акционерная компания, владеющая контрольным пакетом акций юридически самостоятельных предприятий для осуществления контроля над ними</a:t>
            </a:r>
            <a:r>
              <a:rPr lang="ru-RU" dirty="0" smtClean="0"/>
              <a:t>.</a:t>
            </a:r>
          </a:p>
          <a:p>
            <a:pPr indent="274320">
              <a:buNone/>
            </a:pPr>
            <a:r>
              <a:rPr lang="ru-RU" dirty="0" smtClean="0"/>
              <a:t>Компании, входящие в холдинг, заключают коммерческие сделки от своего имени. Однако право решения основных вопросов, относящихся к их деятельности, принадлежит холдинговой компании.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08104" y="1196752"/>
            <a:ext cx="2952328" cy="5262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8291264" cy="6264696"/>
          </a:xfrm>
        </p:spPr>
        <p:txBody>
          <a:bodyPr>
            <a:normAutofit fontScale="70000" lnSpcReduction="20000"/>
          </a:bodyPr>
          <a:lstStyle/>
          <a:p>
            <a:pPr indent="274320">
              <a:buNone/>
            </a:pPr>
            <a:r>
              <a:rPr lang="ru-RU" b="1" dirty="0" smtClean="0"/>
              <a:t>Преимущества</a:t>
            </a:r>
            <a:r>
              <a:rPr lang="ru-RU" dirty="0" smtClean="0"/>
              <a:t> холдингов в том, что они борются с конкурентами объединенностью своих усилий.</a:t>
            </a:r>
          </a:p>
          <a:p>
            <a:pPr indent="274320">
              <a:buNone/>
            </a:pPr>
            <a:r>
              <a:rPr lang="ru-RU" dirty="0" smtClean="0"/>
              <a:t>Материнская компания в холдинге:</a:t>
            </a:r>
          </a:p>
          <a:p>
            <a:pPr indent="274320"/>
            <a:r>
              <a:rPr lang="ru-RU" dirty="0" smtClean="0"/>
              <a:t>разрабатывает общую концепцию развития холдинга;</a:t>
            </a:r>
          </a:p>
          <a:p>
            <a:pPr indent="274320"/>
            <a:r>
              <a:rPr lang="ru-RU" dirty="0" smtClean="0"/>
              <a:t>формирует единую стратегию инвестиционной и финансовой деятельности;</a:t>
            </a:r>
          </a:p>
          <a:p>
            <a:pPr indent="274320"/>
            <a:r>
              <a:rPr lang="ru-RU" dirty="0" smtClean="0"/>
              <a:t>управляет дочерними предприятиями;</a:t>
            </a:r>
          </a:p>
          <a:p>
            <a:pPr indent="274320"/>
            <a:r>
              <a:rPr lang="ru-RU" dirty="0" smtClean="0"/>
              <a:t>выполняет функции сбыта готовой продукции и закупки материальных ресурсов;</a:t>
            </a:r>
          </a:p>
          <a:p>
            <a:pPr indent="274320"/>
            <a:r>
              <a:rPr lang="ru-RU" dirty="0" smtClean="0"/>
              <a:t>осуществляет внешнеэкономическую деятельность;</a:t>
            </a:r>
          </a:p>
          <a:p>
            <a:pPr indent="274320"/>
            <a:r>
              <a:rPr lang="ru-RU" dirty="0" smtClean="0"/>
              <a:t>проводит в рамках объединения внутренние кредитования и финансирование.</a:t>
            </a:r>
          </a:p>
          <a:p>
            <a:pPr indent="274320">
              <a:buNone/>
            </a:pPr>
            <a:r>
              <a:rPr lang="ru-RU" dirty="0" smtClean="0"/>
              <a:t>Но при создании холдингов существует реальная возможность возрождения административных методов управления.</a:t>
            </a:r>
          </a:p>
          <a:p>
            <a:pPr indent="274320">
              <a:buNone/>
            </a:pPr>
            <a:r>
              <a:rPr lang="ru-RU" dirty="0" smtClean="0"/>
              <a:t>Поэтому менеджмент холдингов заключается преимущественно в смене неэффективного руководства при проведении собрания акционеров и </a:t>
            </a:r>
            <a:r>
              <a:rPr lang="ru-RU" dirty="0" smtClean="0"/>
              <a:t>финансовом менеджменте</a:t>
            </a:r>
            <a:r>
              <a:rPr lang="ru-RU" dirty="0" smtClean="0"/>
              <a:t> (дивидендная политика, выпуск ценных бумаг и т. д.).</a:t>
            </a:r>
          </a:p>
          <a:p>
            <a:pPr indent="274320">
              <a:buNone/>
            </a:pPr>
            <a:r>
              <a:rPr lang="ru-RU" dirty="0" smtClean="0"/>
              <a:t>Контроль материнской компании за своими дочерними обществами осуществляется как посредством доминирующего участия в их </a:t>
            </a:r>
            <a:r>
              <a:rPr lang="ru-RU" dirty="0" smtClean="0"/>
              <a:t>уставном капитале, </a:t>
            </a:r>
            <a:r>
              <a:rPr lang="ru-RU" dirty="0" smtClean="0"/>
              <a:t>так и посредством определения их хозяйственной деятельности (например, выполняя функции их единоличного исполнительного органа), так и иным предусмотренным законодательством образом.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Характерные черты холдинга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3861048"/>
            <a:ext cx="7704856" cy="2304256"/>
          </a:xfrm>
        </p:spPr>
        <p:txBody>
          <a:bodyPr/>
          <a:lstStyle/>
          <a:p>
            <a:pPr indent="274320" algn="just"/>
            <a:r>
              <a:rPr lang="ru-RU" sz="1400" b="0" dirty="0" smtClean="0">
                <a:solidFill>
                  <a:schemeClr val="tx1"/>
                </a:solidFill>
                <a:latin typeface="+mn-lt"/>
              </a:rPr>
              <a:t>3. Централизация управления в рамках группы путём выработки материнской компанией глобальной политики и координации совместных действий предприятий по следующим направлениям:</a:t>
            </a:r>
          </a:p>
          <a:p>
            <a:pPr indent="274320" algn="just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tx1"/>
                </a:solidFill>
                <a:latin typeface="+mn-lt"/>
              </a:rPr>
              <a:t>выработка единой тактики и стратегии в глобальном масштабе;</a:t>
            </a:r>
          </a:p>
          <a:p>
            <a:pPr indent="274320" algn="just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tx1"/>
                </a:solidFill>
                <a:latin typeface="+mn-lt"/>
              </a:rPr>
              <a:t>реорганизация компаний и определение внутренней структуры холдинга;</a:t>
            </a:r>
          </a:p>
          <a:p>
            <a:pPr indent="274320" algn="just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tx1"/>
                </a:solidFill>
                <a:latin typeface="+mn-lt"/>
              </a:rPr>
              <a:t>осуществление межфирменных связей;</a:t>
            </a:r>
          </a:p>
          <a:p>
            <a:pPr indent="274320" algn="just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tx1"/>
                </a:solidFill>
                <a:latin typeface="+mn-lt"/>
              </a:rPr>
              <a:t>финансирование капиталовложений в разработку новой продукции;</a:t>
            </a:r>
          </a:p>
          <a:p>
            <a:pPr indent="274320" algn="just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tx1"/>
                </a:solidFill>
                <a:latin typeface="+mn-lt"/>
              </a:rPr>
              <a:t>предоставление консультационных и технических услуг.</a:t>
            </a:r>
            <a:endParaRPr lang="ru-RU" sz="1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611560" y="1484784"/>
            <a:ext cx="4176464" cy="2664296"/>
          </a:xfrm>
        </p:spPr>
        <p:txBody>
          <a:bodyPr>
            <a:normAutofit fontScale="47500" lnSpcReduction="20000"/>
          </a:bodyPr>
          <a:lstStyle/>
          <a:p>
            <a:pPr indent="274320" algn="just">
              <a:lnSpc>
                <a:spcPct val="120000"/>
              </a:lnSpc>
              <a:buNone/>
            </a:pPr>
            <a:r>
              <a:rPr lang="ru-RU" sz="2900" dirty="0" smtClean="0"/>
              <a:t>1. Концентрация </a:t>
            </a:r>
            <a:r>
              <a:rPr lang="ru-RU" sz="2900" dirty="0" smtClean="0"/>
              <a:t>акций фирм различных отраслей и сфер экономики или фирм, расположенных в различных регионах</a:t>
            </a:r>
            <a:r>
              <a:rPr lang="ru-RU" sz="2900" dirty="0" smtClean="0"/>
              <a:t>.</a:t>
            </a:r>
          </a:p>
          <a:p>
            <a:pPr indent="274320" algn="just">
              <a:lnSpc>
                <a:spcPct val="120000"/>
              </a:lnSpc>
              <a:buNone/>
            </a:pPr>
            <a:endParaRPr lang="ru-RU" sz="1900" dirty="0" smtClean="0"/>
          </a:p>
          <a:p>
            <a:pPr indent="274320" algn="just">
              <a:lnSpc>
                <a:spcPct val="120000"/>
              </a:lnSpc>
              <a:buNone/>
            </a:pPr>
            <a:r>
              <a:rPr lang="ru-RU" sz="2900" dirty="0" smtClean="0"/>
              <a:t>2. Многоступенчатость, то есть наличие дочерних, внучатых и прочих родственных компаний. Нередко холдинг представляет собой пирамиду, возглавляемую одной или двумя фирмами, нередко разной национальной принадлежности.</a:t>
            </a:r>
          </a:p>
          <a:p>
            <a:endParaRPr lang="ru-RU" dirty="0"/>
          </a:p>
        </p:txBody>
      </p:sp>
      <p:pic>
        <p:nvPicPr>
          <p:cNvPr id="7" name="Содержимое 4" descr="52712.jpg"/>
          <p:cNvPicPr>
            <a:picLocks noGrp="1" noChangeAspect="1"/>
          </p:cNvPicPr>
          <p:nvPr>
            <p:ph sz="half" idx="4"/>
          </p:nvPr>
        </p:nvPicPr>
        <p:blipFill>
          <a:blip r:embed="rId2" cstate="print"/>
          <a:stretch>
            <a:fillRect/>
          </a:stretch>
        </p:blipFill>
        <p:spPr>
          <a:xfrm>
            <a:off x="5292080" y="1844824"/>
            <a:ext cx="2850227" cy="187220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Холдинговые </a:t>
            </a:r>
            <a:r>
              <a:rPr lang="ru-RU" b="1" dirty="0" smtClean="0"/>
              <a:t>компании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447800"/>
            <a:ext cx="7776864" cy="486152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форме холдинга, в состав которого могут входить производственные, транспортные, закупочные, сбытовые, сервисные фирмы, создаются крупные</a:t>
            </a:r>
            <a:r>
              <a:rPr lang="ru-RU" b="1" dirty="0" smtClean="0"/>
              <a:t> коммерческие структуры — торговые дома </a:t>
            </a:r>
            <a:r>
              <a:rPr lang="ru-RU" dirty="0" smtClean="0"/>
              <a:t>(за рубежом они чаще всего представляют собой транснациональные корпорации).</a:t>
            </a:r>
          </a:p>
          <a:p>
            <a:pPr>
              <a:buNone/>
            </a:pPr>
            <a:r>
              <a:rPr lang="ru-RU" dirty="0" smtClean="0"/>
              <a:t>Холдинговые компании (системы) включают в себя головную (материнскую) фирму, дочерние фирмы, внучатые фирмы.</a:t>
            </a:r>
          </a:p>
          <a:p>
            <a:pPr>
              <a:buNone/>
            </a:pPr>
            <a:r>
              <a:rPr lang="ru-RU" b="1" dirty="0" smtClean="0"/>
              <a:t>Дочерние</a:t>
            </a:r>
            <a:r>
              <a:rPr lang="ru-RU" dirty="0" smtClean="0"/>
              <a:t> предприятия не могут владеть а кии ям и самой холдинговой компании. А</a:t>
            </a:r>
            <a:r>
              <a:rPr lang="ru-RU" b="1" dirty="0" smtClean="0"/>
              <a:t> материнская</a:t>
            </a:r>
            <a:r>
              <a:rPr lang="ru-RU" dirty="0" smtClean="0"/>
              <a:t> компания, имея 5% акций дочерних фирм, эффективно контролирует их деятельность.</a:t>
            </a:r>
          </a:p>
          <a:p>
            <a:pPr>
              <a:buNone/>
            </a:pPr>
            <a:r>
              <a:rPr lang="ru-RU" dirty="0" smtClean="0"/>
              <a:t>В результате материнская фирма реально распоряжается собственностью, во много раз превышающей фактически принадлежащую ей. Это приводит к концентрации капитала, облегчает решение крупных финансовых и хозяйственных задач, обеспечивает слаженность действий многих компаний.</a:t>
            </a:r>
          </a:p>
          <a:p>
            <a:pPr>
              <a:buNone/>
            </a:pPr>
            <a:r>
              <a:rPr lang="ru-RU" dirty="0" smtClean="0"/>
              <a:t>Холдинговая компания может быть зарегистрирована в любой организационно-правовой форме (чаще АООТ, но может быть и АОЗТ и ООО).</a:t>
            </a:r>
          </a:p>
          <a:p>
            <a:pPr>
              <a:buNone/>
            </a:pPr>
            <a:r>
              <a:rPr lang="ru-RU" dirty="0" smtClean="0"/>
              <a:t>Наряду с финансовыми рычагами воздействия используются и другие, например, техническая политика, т.е. сосредоточение научных исследований и технических разработок в едином центре головной компании и представление результатов дочерними компаниями.</a:t>
            </a:r>
          </a:p>
          <a:p>
            <a:pPr>
              <a:buNone/>
            </a:pPr>
            <a:r>
              <a:rPr lang="ru-RU" dirty="0" smtClean="0"/>
              <a:t>В качестве таких инструментов может быть распределение номенклатуры выпускаемой продукции и рынков сбыта между дочерними компаниями («Сименс», «Зингер» и др.).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b="1" cap="small" dirty="0" smtClean="0"/>
              <a:t>Виды </a:t>
            </a:r>
            <a:r>
              <a:rPr lang="ru-RU" sz="6000" b="1" cap="small" dirty="0" smtClean="0"/>
              <a:t>холдингов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204864"/>
            <a:ext cx="3729608" cy="4246984"/>
          </a:xfrm>
        </p:spPr>
        <p:txBody>
          <a:bodyPr>
            <a:normAutofit fontScale="85000" lnSpcReduction="10000"/>
          </a:bodyPr>
          <a:lstStyle/>
          <a:p>
            <a:pPr indent="274320" algn="ctr">
              <a:buNone/>
            </a:pPr>
            <a:r>
              <a:rPr lang="ru-RU" b="1" dirty="0" smtClean="0"/>
              <a:t>Финансовый</a:t>
            </a:r>
            <a:r>
              <a:rPr lang="ru-RU" dirty="0" smtClean="0"/>
              <a:t> — это холдинг, где больше 50% капитала составляют ценные бумаги других предприятий. Основную роль в деятельности такого холдинга играют финансовые операции, выполнять другие виды деятельности он не имеет права, так как объединяет капиталы, а не предприятия.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60032" y="2204864"/>
            <a:ext cx="3742506" cy="4246984"/>
          </a:xfrm>
        </p:spPr>
        <p:txBody>
          <a:bodyPr>
            <a:normAutofit fontScale="85000" lnSpcReduction="10000"/>
          </a:bodyPr>
          <a:lstStyle/>
          <a:p>
            <a:pPr indent="274320" algn="ctr">
              <a:buNone/>
            </a:pPr>
            <a:r>
              <a:rPr lang="ru-RU" b="1" dirty="0" smtClean="0"/>
              <a:t>Смешанный</a:t>
            </a:r>
            <a:r>
              <a:rPr lang="ru-RU" dirty="0" smtClean="0"/>
              <a:t> — характеризуется тем, что его материальная компания имеет право вести собственную хозяйственную деятельность. Они больше всего подходят для наукоемких и технологически связанных предприятий со сложной деятельностью.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411760" y="1412776"/>
            <a:ext cx="108012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5508104" y="1340768"/>
            <a:ext cx="108012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62056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Типы </a:t>
            </a:r>
            <a:r>
              <a:rPr lang="ru-RU" b="1" dirty="0" smtClean="0"/>
              <a:t>холдинга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052736"/>
            <a:ext cx="8352928" cy="5544616"/>
          </a:xfrm>
        </p:spPr>
        <p:txBody>
          <a:bodyPr>
            <a:normAutofit fontScale="47500" lnSpcReduction="20000"/>
          </a:bodyPr>
          <a:lstStyle/>
          <a:p>
            <a:pPr indent="274320">
              <a:buNone/>
            </a:pPr>
            <a:r>
              <a:rPr lang="ru-RU" u="sng" dirty="0" smtClean="0"/>
              <a:t>В зависимости от способа установления контроля головной компании над дочерними фирмами выделяют:</a:t>
            </a:r>
          </a:p>
          <a:p>
            <a:pPr indent="274320"/>
            <a:r>
              <a:rPr lang="ru-RU" b="1" dirty="0" smtClean="0"/>
              <a:t>имущественный холдинг</a:t>
            </a:r>
            <a:r>
              <a:rPr lang="ru-RU" dirty="0" smtClean="0"/>
              <a:t>, в котором материнская компания владеет контрольным пакетом акций дочерней;</a:t>
            </a:r>
          </a:p>
          <a:p>
            <a:pPr indent="274320"/>
            <a:r>
              <a:rPr lang="ru-RU" b="1" dirty="0" smtClean="0"/>
              <a:t>договорной холдинг</a:t>
            </a:r>
            <a:r>
              <a:rPr lang="ru-RU" dirty="0" smtClean="0"/>
              <a:t>, в котором у головной компании нет контрольного пакета акций дочернего предприятия, а контроль осуществляется на основании заключенного между ними договора.</a:t>
            </a:r>
          </a:p>
          <a:p>
            <a:pPr indent="274320">
              <a:buNone/>
            </a:pPr>
            <a:r>
              <a:rPr lang="ru-RU" u="sng" dirty="0" smtClean="0"/>
              <a:t>В зависимости от видов работ и функций, которые выполняет головная компания, различают:</a:t>
            </a:r>
          </a:p>
          <a:p>
            <a:pPr indent="274320"/>
            <a:r>
              <a:rPr lang="ru-RU" b="1" dirty="0" smtClean="0"/>
              <a:t>чистый холдинг</a:t>
            </a:r>
            <a:r>
              <a:rPr lang="ru-RU" dirty="0" smtClean="0"/>
              <a:t>, в котором головная компания владеет контрольными пакетами акций дочерних предприятий, но сама не ведет никакой производственной деятельности, а выполняет только контрольно-управленческие функции;</a:t>
            </a:r>
          </a:p>
          <a:p>
            <a:pPr indent="274320"/>
            <a:r>
              <a:rPr lang="ru-RU" b="1" dirty="0" smtClean="0"/>
              <a:t>смешанный холдинг</a:t>
            </a:r>
            <a:r>
              <a:rPr lang="ru-RU" dirty="0" smtClean="0"/>
              <a:t>, в котором головная компания ведет хозяйственную деятельность, производит продукцию, оказывает услуги, но при этом выполняет и управленческие функции по отношению к дочерним предприятиям.</a:t>
            </a:r>
          </a:p>
          <a:p>
            <a:pPr indent="274320">
              <a:buNone/>
            </a:pPr>
            <a:r>
              <a:rPr lang="ru-RU" u="sng" dirty="0" smtClean="0"/>
              <a:t>С точки зрения производственной взаимосвязи компаний выделяют:</a:t>
            </a:r>
          </a:p>
          <a:p>
            <a:pPr indent="274320"/>
            <a:r>
              <a:rPr lang="ru-RU" b="1" dirty="0" smtClean="0"/>
              <a:t>интегрированный холдинг</a:t>
            </a:r>
            <a:r>
              <a:rPr lang="ru-RU" dirty="0" smtClean="0"/>
              <a:t>, в котором предприятия связаны технологической цепочкой. Данный тип холдингов получил широкое распространение в нефтегазовом комплексе, где под руководством головной компании объединены предприятия по добыче, транспортировке, переработке и сбыту продукции;</a:t>
            </a:r>
          </a:p>
          <a:p>
            <a:pPr indent="274320"/>
            <a:r>
              <a:rPr lang="ru-RU" b="1" dirty="0" smtClean="0"/>
              <a:t>конгломератный холдинг</a:t>
            </a:r>
            <a:r>
              <a:rPr lang="ru-RU" dirty="0" smtClean="0"/>
              <a:t>, который объединяет разнородные предприятия, не связанные технологическим процессом. Каждое из дочерних предприятий ведет свой бизнес, ни в коей мере не зависящий от других «дочек».</a:t>
            </a:r>
          </a:p>
          <a:p>
            <a:pPr indent="274320">
              <a:buNone/>
            </a:pPr>
            <a:r>
              <a:rPr lang="ru-RU" u="sng" dirty="0" smtClean="0"/>
              <a:t>В зависимости от степени взаимного влияния компаний различают:</a:t>
            </a:r>
          </a:p>
          <a:p>
            <a:pPr indent="274320"/>
            <a:r>
              <a:rPr lang="ru-RU" b="1" dirty="0" smtClean="0"/>
              <a:t>классический холдинг</a:t>
            </a:r>
            <a:r>
              <a:rPr lang="ru-RU" dirty="0" smtClean="0"/>
              <a:t>, в котором головная компания контролирует дочерние фирмы в силу своего преобладающего участия в их уставном капитале. Дочерние предприятия, как правило, не владеют акциями головной компании, хотя абсолютно исключить такую возможность нельзя. В ряде случаев они имеют мелкие пакеты акций материнской компании;</a:t>
            </a:r>
          </a:p>
          <a:p>
            <a:pPr indent="274320"/>
            <a:r>
              <a:rPr lang="ru-RU" b="1" dirty="0" smtClean="0"/>
              <a:t>перекрестный холдинг</a:t>
            </a:r>
            <a:r>
              <a:rPr lang="ru-RU" dirty="0" smtClean="0"/>
              <a:t>, при котором предприятия владеют контрольными пакетами </a:t>
            </a:r>
            <a:r>
              <a:rPr lang="ru-RU" dirty="0" smtClean="0"/>
              <a:t>акций</a:t>
            </a:r>
            <a:r>
              <a:rPr lang="ru-RU" dirty="0" smtClean="0"/>
              <a:t> друг друга. Такая форма холдингов характерна для Японии, где банк владеет контрольным пакетом акций предприятия, а оно обладает контрольным пакетом акций банка. Таким образом, происходит сращивание финансового и промышленного капитала, что, с одной стороны, облегчает предприятию доступ к финансовым ресурсам, имеющимся у банка, а с другой стороны, дает банкам возможность полностью контролировать деятельность дочерних фирм, предоставляя им кредиты».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32</TotalTime>
  <Words>430</Words>
  <Application>Microsoft Office PowerPoint</Application>
  <PresentationFormat>Экран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Холдинг</vt:lpstr>
      <vt:lpstr>Понятие холдинга</vt:lpstr>
      <vt:lpstr>Слайд 3</vt:lpstr>
      <vt:lpstr>Характерные черты холдинга</vt:lpstr>
      <vt:lpstr>Холдинговые компании</vt:lpstr>
      <vt:lpstr>Виды холдингов</vt:lpstr>
      <vt:lpstr>Типы холдинга</vt:lpstr>
      <vt:lpstr>Спасибо за внимание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Холдинг</dc:title>
  <dc:creator>Ульяна</dc:creator>
  <cp:lastModifiedBy>Ульяна</cp:lastModifiedBy>
  <cp:revision>4</cp:revision>
  <dcterms:created xsi:type="dcterms:W3CDTF">2013-12-08T04:43:21Z</dcterms:created>
  <dcterms:modified xsi:type="dcterms:W3CDTF">2013-12-08T05:16:13Z</dcterms:modified>
</cp:coreProperties>
</file>