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9"/>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9" r:id="rId20"/>
    <p:sldId id="280" r:id="rId21"/>
    <p:sldId id="281" r:id="rId22"/>
    <p:sldId id="282" r:id="rId23"/>
    <p:sldId id="283"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55" r:id="rId57"/>
    <p:sldId id="275" r:id="rId58"/>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7408C-48D3-4FFD-993A-08E849CE4852}" type="datetimeFigureOut">
              <a:rPr lang="ru-RU" smtClean="0"/>
              <a:pPr/>
              <a:t>20.02.2017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7DAE9-1841-4253-B35A-969C5DDE05B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DB7DAE9-1841-4253-B35A-969C5DDE05B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2/20/2017</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2/20/2017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2/20/2017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2/20/2017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2/20/2017</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2/20/2017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2/20/2017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2/20/2017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2/20/2017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2/20/2017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2/20/2017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2/20/2017</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81000"/>
            <a:ext cx="7772400" cy="3886200"/>
          </a:xfrm>
        </p:spPr>
        <p:txBody>
          <a:bodyPr>
            <a:normAutofit/>
          </a:bodyPr>
          <a:lstStyle/>
          <a:p>
            <a:pPr algn="ctr"/>
            <a:r>
              <a:rPr lang="ru-RU" dirty="0" smtClean="0"/>
              <a:t>СПЕЦИАЛЬНЫЕ ЭКОНОМИЧЕСКИЕ ЗОНЫ В МИРОВОЙ ЭКОНОМИКЕ</a:t>
            </a:r>
            <a:endParaRPr lang="ru-RU" dirty="0"/>
          </a:p>
        </p:txBody>
      </p:sp>
      <p:sp>
        <p:nvSpPr>
          <p:cNvPr id="3" name="Прямоугольник 2"/>
          <p:cNvSpPr/>
          <p:nvPr/>
        </p:nvSpPr>
        <p:spPr>
          <a:xfrm>
            <a:off x="4038600" y="5257800"/>
            <a:ext cx="4953000" cy="954107"/>
          </a:xfrm>
          <a:prstGeom prst="rect">
            <a:avLst/>
          </a:prstGeom>
        </p:spPr>
        <p:txBody>
          <a:bodyPr wrap="square">
            <a:spAutoFit/>
          </a:bodyPr>
          <a:lstStyle/>
          <a:p>
            <a:r>
              <a:rPr lang="ru-RU" sz="2800" dirty="0" err="1" smtClean="0">
                <a:solidFill>
                  <a:schemeClr val="bg1"/>
                </a:solidFill>
                <a:latin typeface="Times New Roman" pitchFamily="18" charset="0"/>
                <a:cs typeface="Times New Roman" pitchFamily="18" charset="0"/>
              </a:rPr>
              <a:t>Уксуменко</a:t>
            </a:r>
            <a:r>
              <a:rPr lang="ru-RU" sz="2800" dirty="0" smtClean="0">
                <a:solidFill>
                  <a:schemeClr val="bg1"/>
                </a:solidFill>
                <a:latin typeface="Times New Roman" pitchFamily="18" charset="0"/>
                <a:cs typeface="Times New Roman" pitchFamily="18" charset="0"/>
              </a:rPr>
              <a:t> Алёна Анатольевна</a:t>
            </a:r>
          </a:p>
          <a:p>
            <a:r>
              <a:rPr lang="ru-RU" sz="2800" dirty="0" smtClean="0">
                <a:solidFill>
                  <a:schemeClr val="bg1"/>
                </a:solidFill>
                <a:latin typeface="Times New Roman" pitchFamily="18" charset="0"/>
                <a:cs typeface="Times New Roman" pitchFamily="18" charset="0"/>
              </a:rPr>
              <a:t>канд. </a:t>
            </a:r>
            <a:r>
              <a:rPr lang="ru-RU" sz="2800" dirty="0" err="1" smtClean="0">
                <a:solidFill>
                  <a:schemeClr val="bg1"/>
                </a:solidFill>
                <a:latin typeface="Times New Roman" pitchFamily="18" charset="0"/>
                <a:cs typeface="Times New Roman" pitchFamily="18" charset="0"/>
              </a:rPr>
              <a:t>экон</a:t>
            </a:r>
            <a:r>
              <a:rPr lang="ru-RU" sz="2800" dirty="0" smtClean="0">
                <a:solidFill>
                  <a:schemeClr val="bg1"/>
                </a:solidFill>
                <a:latin typeface="Times New Roman" pitchFamily="18" charset="0"/>
                <a:cs typeface="Times New Roman" pitchFamily="18" charset="0"/>
              </a:rPr>
              <a:t>. наук, доцент</a:t>
            </a:r>
            <a:endParaRPr lang="ru-RU"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762000"/>
            <a:ext cx="8610600" cy="3124200"/>
          </a:xfrm>
        </p:spPr>
        <p:txBody>
          <a:bodyPr>
            <a:normAutofit fontScale="90000"/>
          </a:bodyPr>
          <a:lstStyle/>
          <a:p>
            <a:pPr algn="ctr"/>
            <a:r>
              <a:rPr lang="ru-RU" b="1" dirty="0" smtClean="0">
                <a:solidFill>
                  <a:schemeClr val="tx1"/>
                </a:solidFill>
                <a:latin typeface="Times New Roman" pitchFamily="18" charset="0"/>
                <a:cs typeface="Times New Roman" pitchFamily="18" charset="0"/>
              </a:rPr>
              <a:t>Тема: </a:t>
            </a:r>
            <a:r>
              <a:rPr lang="ru-RU" sz="7200" b="1" dirty="0" smtClean="0">
                <a:solidFill>
                  <a:schemeClr val="tx1"/>
                </a:solidFill>
              </a:rPr>
              <a:t>Свободные экономические зоны </a:t>
            </a:r>
            <a:br>
              <a:rPr lang="ru-RU" sz="7200" b="1" dirty="0" smtClean="0">
                <a:solidFill>
                  <a:schemeClr val="tx1"/>
                </a:solidFill>
              </a:rPr>
            </a:br>
            <a:r>
              <a:rPr lang="ru-RU" sz="7200" b="1" dirty="0" smtClean="0">
                <a:solidFill>
                  <a:schemeClr val="tx1"/>
                </a:solidFill>
              </a:rPr>
              <a:t>в Китае</a:t>
            </a:r>
            <a:endParaRPr lang="ru-RU" sz="7200" b="1"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96112"/>
          </a:xfrm>
        </p:spPr>
        <p:txBody>
          <a:bodyPr>
            <a:normAutofit/>
          </a:bodyPr>
          <a:lstStyle/>
          <a:p>
            <a:r>
              <a:rPr lang="ru-RU" b="1" i="1" dirty="0" smtClean="0">
                <a:solidFill>
                  <a:schemeClr val="tx1"/>
                </a:solidFill>
              </a:rPr>
              <a:t>ВОПРОСЫ:</a:t>
            </a:r>
            <a:endParaRPr lang="ru-RU" b="1" i="1" dirty="0">
              <a:solidFill>
                <a:schemeClr val="tx1"/>
              </a:solidFill>
            </a:endParaRPr>
          </a:p>
        </p:txBody>
      </p:sp>
      <p:sp>
        <p:nvSpPr>
          <p:cNvPr id="3" name="Содержимое 2"/>
          <p:cNvSpPr>
            <a:spLocks noGrp="1"/>
          </p:cNvSpPr>
          <p:nvPr>
            <p:ph idx="1"/>
          </p:nvPr>
        </p:nvSpPr>
        <p:spPr>
          <a:xfrm>
            <a:off x="457200" y="1752600"/>
            <a:ext cx="8458200" cy="4648200"/>
          </a:xfrm>
        </p:spPr>
        <p:txBody>
          <a:bodyPr>
            <a:normAutofit/>
          </a:bodyPr>
          <a:lstStyle/>
          <a:p>
            <a:pPr>
              <a:lnSpc>
                <a:spcPct val="120000"/>
              </a:lnSpc>
              <a:buNone/>
            </a:pPr>
            <a:r>
              <a:rPr lang="ru-RU" sz="3600" b="1" dirty="0" smtClean="0">
                <a:latin typeface="Times New Roman" pitchFamily="18" charset="0"/>
                <a:cs typeface="Times New Roman" pitchFamily="18" charset="0"/>
              </a:rPr>
              <a:t>1. </a:t>
            </a:r>
            <a:r>
              <a:rPr lang="ru-RU" sz="3600" b="1" dirty="0" smtClean="0">
                <a:latin typeface="Times New Roman" pitchFamily="18" charset="0"/>
                <a:cs typeface="Times New Roman" pitchFamily="18" charset="0"/>
              </a:rPr>
              <a:t>Экономические реформы в Китае</a:t>
            </a:r>
            <a:endParaRPr lang="ru-RU" sz="3600" b="1" dirty="0" smtClean="0">
              <a:latin typeface="Times New Roman" pitchFamily="18" charset="0"/>
              <a:cs typeface="Times New Roman" pitchFamily="18" charset="0"/>
            </a:endParaRPr>
          </a:p>
          <a:p>
            <a:pPr>
              <a:lnSpc>
                <a:spcPct val="120000"/>
              </a:lnSpc>
              <a:buNone/>
            </a:pPr>
            <a:r>
              <a:rPr lang="ru-RU" sz="3600" b="1" dirty="0" smtClean="0">
                <a:latin typeface="Times New Roman" pitchFamily="18" charset="0"/>
                <a:cs typeface="Times New Roman" pitchFamily="18" charset="0"/>
              </a:rPr>
              <a:t>2</a:t>
            </a:r>
            <a:r>
              <a:rPr lang="ru-RU" sz="3600" b="1" dirty="0" smtClean="0">
                <a:latin typeface="Times New Roman" pitchFamily="18" charset="0"/>
                <a:cs typeface="Times New Roman" pitchFamily="18" charset="0"/>
              </a:rPr>
              <a:t>. Специальные экономические зоны Китая</a:t>
            </a:r>
            <a:endParaRPr lang="ru-RU" sz="3600" b="1"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304800"/>
          </a:xfrm>
        </p:spPr>
        <p:txBody>
          <a:bodyPr>
            <a:normAutofit fontScale="90000"/>
          </a:bodyPr>
          <a:lstStyle/>
          <a:p>
            <a:pPr>
              <a:lnSpc>
                <a:spcPct val="110000"/>
              </a:lnSpc>
            </a:pPr>
            <a:r>
              <a:rPr lang="ru-RU" sz="1800" dirty="0" smtClean="0">
                <a:solidFill>
                  <a:schemeClr val="tx1"/>
                </a:solidFill>
                <a:latin typeface="Times New Roman" pitchFamily="18" charset="0"/>
                <a:cs typeface="Times New Roman" pitchFamily="18" charset="0"/>
              </a:rPr>
              <a:t>1. </a:t>
            </a:r>
            <a:r>
              <a:rPr lang="ru-RU" sz="1800" dirty="0" smtClean="0">
                <a:solidFill>
                  <a:schemeClr val="tx1"/>
                </a:solidFill>
                <a:latin typeface="Times New Roman" pitchFamily="18" charset="0"/>
                <a:cs typeface="Times New Roman" pitchFamily="18" charset="0"/>
              </a:rPr>
              <a:t>Экономические реформы в Китае</a:t>
            </a:r>
            <a:endParaRPr lang="ru-RU" sz="1800" dirty="0" smtClean="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04800" y="914400"/>
            <a:ext cx="8610600" cy="5943600"/>
          </a:xfrm>
        </p:spPr>
        <p:txBody>
          <a:bodyPr>
            <a:noAutofit/>
          </a:bodyPr>
          <a:lstStyle/>
          <a:p>
            <a:pPr marL="0">
              <a:buNone/>
            </a:pPr>
            <a:r>
              <a:rPr lang="ru-RU" sz="3200" dirty="0" smtClean="0"/>
              <a:t>     </a:t>
            </a:r>
            <a:r>
              <a:rPr lang="ru-RU" sz="3200" b="1" i="1" dirty="0" smtClean="0"/>
              <a:t>Свободная </a:t>
            </a:r>
            <a:r>
              <a:rPr lang="ru-RU" sz="3200" b="1" i="1" dirty="0" smtClean="0"/>
              <a:t>экономическая зона </a:t>
            </a:r>
            <a:r>
              <a:rPr lang="ru-RU" sz="3200" dirty="0" smtClean="0"/>
              <a:t>- ограниченная часть национально-государственной территории, на которой действуют особые льготные экономические условия для иностранных и национальных предпринимателей (льготы таможенного, арендного, валютного, визового, трудового режима и т. д.), что создает условия для развития промышленности и инвестирования иностранного капитала. </a:t>
            </a:r>
            <a:endParaRPr lang="ru-RU" sz="3200" dirty="0" smtClean="0"/>
          </a:p>
          <a:p>
            <a:pPr marL="0" algn="r">
              <a:buNone/>
            </a:pPr>
            <a:r>
              <a:rPr lang="ru-RU" sz="3200" b="1" i="1" dirty="0" smtClean="0"/>
              <a:t>Большой </a:t>
            </a:r>
            <a:r>
              <a:rPr lang="ru-RU" sz="3200" b="1" i="1" dirty="0" smtClean="0"/>
              <a:t>экономический словарь</a:t>
            </a:r>
            <a:endParaRPr lang="ru-RU" sz="3200"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610600" cy="5867400"/>
          </a:xfrm>
        </p:spPr>
        <p:txBody>
          <a:bodyPr>
            <a:normAutofit/>
          </a:bodyPr>
          <a:lstStyle/>
          <a:p>
            <a:pPr marL="0" algn="ctr">
              <a:lnSpc>
                <a:spcPct val="120000"/>
              </a:lnSpc>
              <a:spcBef>
                <a:spcPts val="0"/>
              </a:spcBef>
              <a:spcAft>
                <a:spcPts val="1200"/>
              </a:spcAft>
              <a:buNone/>
            </a:pPr>
            <a:endParaRPr lang="ru-RU" sz="3200" dirty="0"/>
          </a:p>
        </p:txBody>
      </p:sp>
      <p:pic>
        <p:nvPicPr>
          <p:cNvPr id="1026" name="Picture 2"/>
          <p:cNvPicPr>
            <a:picLocks noChangeAspect="1" noChangeArrowheads="1"/>
          </p:cNvPicPr>
          <p:nvPr/>
        </p:nvPicPr>
        <p:blipFill>
          <a:blip r:embed="rId2"/>
          <a:srcRect l="8199" t="7292" r="5124" b="12500"/>
          <a:stretch>
            <a:fillRect/>
          </a:stretch>
        </p:blipFill>
        <p:spPr bwMode="auto">
          <a:xfrm>
            <a:off x="0" y="0"/>
            <a:ext cx="9115213" cy="6858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686800" cy="5867400"/>
          </a:xfrm>
        </p:spPr>
        <p:txBody>
          <a:bodyPr>
            <a:normAutofit/>
          </a:bodyPr>
          <a:lstStyle/>
          <a:p>
            <a:pPr algn="ctr">
              <a:lnSpc>
                <a:spcPct val="120000"/>
              </a:lnSpc>
              <a:spcBef>
                <a:spcPts val="0"/>
              </a:spcBef>
              <a:spcAft>
                <a:spcPts val="1200"/>
              </a:spcAft>
              <a:buNone/>
            </a:pPr>
            <a:r>
              <a:rPr lang="en-US" sz="3600" b="1" dirty="0" smtClean="0">
                <a:latin typeface="Times New Roman" pitchFamily="18" charset="0"/>
                <a:cs typeface="Times New Roman" pitchFamily="18" charset="0"/>
              </a:rPr>
              <a:t>I</a:t>
            </a:r>
            <a:r>
              <a:rPr lang="ru-RU" sz="3600" b="1" dirty="0" smtClean="0">
                <a:latin typeface="Times New Roman" pitchFamily="18" charset="0"/>
                <a:cs typeface="Times New Roman" pitchFamily="18" charset="0"/>
              </a:rPr>
              <a:t> ЭТАП 1978 – 1984 гг.</a:t>
            </a:r>
          </a:p>
          <a:p>
            <a:pPr algn="ctr">
              <a:lnSpc>
                <a:spcPct val="120000"/>
              </a:lnSpc>
              <a:spcBef>
                <a:spcPts val="0"/>
              </a:spcBef>
              <a:spcAft>
                <a:spcPts val="1200"/>
              </a:spcAft>
              <a:buNone/>
            </a:pPr>
            <a:r>
              <a:rPr lang="ru-RU" sz="3600" b="1" dirty="0" smtClean="0">
                <a:latin typeface="Times New Roman" pitchFamily="18" charset="0"/>
                <a:cs typeface="Times New Roman" pitchFamily="18" charset="0"/>
              </a:rPr>
              <a:t>«Переходя реку, ощупываем камни»</a:t>
            </a:r>
          </a:p>
          <a:p>
            <a:pPr algn="r">
              <a:lnSpc>
                <a:spcPct val="120000"/>
              </a:lnSpc>
              <a:spcBef>
                <a:spcPts val="0"/>
              </a:spcBef>
              <a:spcAft>
                <a:spcPts val="1200"/>
              </a:spcAft>
              <a:buNone/>
            </a:pPr>
            <a:r>
              <a:rPr lang="ru-RU" sz="3600" b="1" i="1" dirty="0" smtClean="0">
                <a:latin typeface="Times New Roman" pitchFamily="18" charset="0"/>
                <a:cs typeface="Times New Roman" pitchFamily="18" charset="0"/>
              </a:rPr>
              <a:t>Дэн Сяопин</a:t>
            </a:r>
            <a:endParaRPr lang="ru-RU" sz="3600" b="1" i="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l="3509" t="7874" r="44737" b="15675"/>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l="3540" t="19307" r="46018" b="47639"/>
          <a:stretch>
            <a:fillRect/>
          </a:stretch>
        </p:blipFill>
        <p:spPr bwMode="auto">
          <a:xfrm>
            <a:off x="0" y="0"/>
            <a:ext cx="9144000" cy="53340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l="7018" t="6314" r="51754" b="14115"/>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838200"/>
            <a:ext cx="8763000" cy="6019800"/>
          </a:xfrm>
        </p:spPr>
        <p:txBody>
          <a:bodyPr>
            <a:noAutofit/>
          </a:bodyPr>
          <a:lstStyle/>
          <a:p>
            <a:pPr algn="ctr">
              <a:spcBef>
                <a:spcPts val="0"/>
              </a:spcBef>
              <a:spcAft>
                <a:spcPts val="1200"/>
              </a:spcAft>
              <a:buNone/>
            </a:pPr>
            <a:r>
              <a:rPr lang="en-US" sz="3600" b="1" dirty="0" smtClean="0">
                <a:latin typeface="Times New Roman" pitchFamily="18" charset="0"/>
                <a:cs typeface="Times New Roman" pitchFamily="18" charset="0"/>
              </a:rPr>
              <a:t>II</a:t>
            </a:r>
            <a:r>
              <a:rPr lang="ru-RU" sz="3600" b="1" dirty="0" smtClean="0">
                <a:latin typeface="Times New Roman" pitchFamily="18" charset="0"/>
                <a:cs typeface="Times New Roman" pitchFamily="18" charset="0"/>
              </a:rPr>
              <a:t> ЭТАП 1985 – 1989 гг.</a:t>
            </a:r>
          </a:p>
          <a:p>
            <a:pPr algn="ctr">
              <a:spcBef>
                <a:spcPts val="0"/>
              </a:spcBef>
              <a:spcAft>
                <a:spcPts val="1200"/>
              </a:spcAft>
              <a:buNone/>
            </a:pPr>
            <a:r>
              <a:rPr lang="ru-RU" sz="3600" b="1" dirty="0" smtClean="0">
                <a:latin typeface="Times New Roman" pitchFamily="18" charset="0"/>
                <a:cs typeface="Times New Roman" pitchFamily="18" charset="0"/>
              </a:rPr>
              <a:t>«Неважно, какого цвета кошка. Главное, чтобы она ловила мышей»</a:t>
            </a:r>
          </a:p>
          <a:p>
            <a:pPr algn="r">
              <a:spcBef>
                <a:spcPts val="0"/>
              </a:spcBef>
              <a:spcAft>
                <a:spcPts val="1200"/>
              </a:spcAft>
              <a:buNone/>
            </a:pPr>
            <a:r>
              <a:rPr lang="ru-RU" sz="3600" b="1" i="1" dirty="0" smtClean="0">
                <a:latin typeface="Times New Roman" pitchFamily="18" charset="0"/>
                <a:cs typeface="Times New Roman" pitchFamily="18" charset="0"/>
              </a:rPr>
              <a:t>Дэн Сяопин</a:t>
            </a:r>
            <a:endParaRPr lang="ru-RU" sz="3600" b="1" i="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l="45133" t="20094" r="3540" b="21667"/>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l="44643" t="7122" r="3571" b="18238"/>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l="43860" t="9434" r="2632" b="45320"/>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l="2679" t="13474" r="44643" b="23003"/>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66800"/>
            <a:ext cx="8229600" cy="5257800"/>
          </a:xfrm>
        </p:spPr>
        <p:txBody>
          <a:bodyPr>
            <a:normAutofit/>
          </a:bodyPr>
          <a:lstStyle/>
          <a:p>
            <a:pPr marL="0">
              <a:lnSpc>
                <a:spcPct val="120000"/>
              </a:lnSpc>
              <a:buNone/>
            </a:pPr>
            <a:endParaRPr lang="ru-RU" sz="3200" dirty="0" smtClean="0"/>
          </a:p>
          <a:p>
            <a:pPr marL="0">
              <a:lnSpc>
                <a:spcPct val="120000"/>
              </a:lnSpc>
              <a:buNone/>
            </a:pPr>
            <a:endParaRPr lang="ru-RU" sz="3200" dirty="0"/>
          </a:p>
        </p:txBody>
      </p:sp>
      <p:sp>
        <p:nvSpPr>
          <p:cNvPr id="38915" name="Rectangle 3"/>
          <p:cNvSpPr>
            <a:spLocks noChangeArrowheads="1"/>
          </p:cNvSpPr>
          <p:nvPr/>
        </p:nvSpPr>
        <p:spPr bwMode="auto">
          <a:xfrm>
            <a:off x="0" y="3905250"/>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9218" name="Picture 2"/>
          <p:cNvPicPr>
            <a:picLocks noChangeAspect="1" noChangeArrowheads="1"/>
          </p:cNvPicPr>
          <p:nvPr/>
        </p:nvPicPr>
        <p:blipFill>
          <a:blip r:embed="rId2"/>
          <a:srcRect l="2343" t="21875" r="35578" b="23958"/>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l="33898" t="10810" r="3390" b="30405"/>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0" y="4067175"/>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1266" name="Picture 2"/>
          <p:cNvPicPr>
            <a:picLocks noChangeAspect="1" noChangeArrowheads="1"/>
          </p:cNvPicPr>
          <p:nvPr/>
        </p:nvPicPr>
        <p:blipFill>
          <a:blip r:embed="rId2"/>
          <a:srcRect l="49195" t="6250" r="6296" b="12500"/>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l="33382" t="7292" r="4539" b="28125"/>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srcRect l="44248" t="6714" r="2655" b="13010"/>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990600"/>
            <a:ext cx="8610600" cy="5715000"/>
          </a:xfrm>
        </p:spPr>
        <p:txBody>
          <a:bodyPr>
            <a:noAutofit/>
          </a:bodyPr>
          <a:lstStyle/>
          <a:p>
            <a:pPr marL="0" algn="ctr">
              <a:spcAft>
                <a:spcPts val="1200"/>
              </a:spcAft>
              <a:buNone/>
            </a:pPr>
            <a:r>
              <a:rPr lang="en-US" sz="3600" b="1" dirty="0" smtClean="0">
                <a:latin typeface="Times New Roman" pitchFamily="18" charset="0"/>
                <a:cs typeface="Times New Roman" pitchFamily="18" charset="0"/>
              </a:rPr>
              <a:t>III </a:t>
            </a:r>
            <a:r>
              <a:rPr lang="ru-RU" sz="3600" b="1" dirty="0" smtClean="0">
                <a:latin typeface="Times New Roman" pitchFamily="18" charset="0"/>
                <a:cs typeface="Times New Roman" pitchFamily="18" charset="0"/>
              </a:rPr>
              <a:t>ЭТАП 2012 – 2020 гг.</a:t>
            </a:r>
          </a:p>
          <a:p>
            <a:pPr marL="0" algn="ctr">
              <a:buNone/>
            </a:pPr>
            <a:r>
              <a:rPr lang="ru-RU" sz="3600" b="1" dirty="0" smtClean="0">
                <a:latin typeface="Times New Roman" pitchFamily="18" charset="0"/>
                <a:cs typeface="Times New Roman" pitchFamily="18" charset="0"/>
              </a:rPr>
              <a:t>«Великий китайский Ренессанс»</a:t>
            </a:r>
          </a:p>
          <a:p>
            <a:pPr marL="0" algn="r">
              <a:buNone/>
            </a:pPr>
            <a:r>
              <a:rPr lang="ru-RU" sz="3600" b="1" i="1" dirty="0" smtClean="0">
                <a:latin typeface="Times New Roman" pitchFamily="18" charset="0"/>
                <a:cs typeface="Times New Roman" pitchFamily="18" charset="0"/>
              </a:rPr>
              <a:t>Си </a:t>
            </a:r>
            <a:r>
              <a:rPr lang="ru-RU" sz="3600" b="1" i="1" dirty="0" err="1" smtClean="0">
                <a:latin typeface="Times New Roman" pitchFamily="18" charset="0"/>
                <a:cs typeface="Times New Roman" pitchFamily="18" charset="0"/>
              </a:rPr>
              <a:t>Цзиньпин</a:t>
            </a:r>
            <a:endParaRPr lang="ru-RU" sz="3600" b="1" i="1"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a:srcRect l="16814" t="10649" r="48673" b="15372"/>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86800" cy="5867400"/>
          </a:xfrm>
        </p:spPr>
        <p:txBody>
          <a:bodyPr>
            <a:normAutofit/>
          </a:bodyPr>
          <a:lstStyle/>
          <a:p>
            <a:pPr marL="0">
              <a:lnSpc>
                <a:spcPct val="120000"/>
              </a:lnSpc>
              <a:spcBef>
                <a:spcPts val="0"/>
              </a:spcBef>
              <a:buNone/>
            </a:pPr>
            <a:endParaRPr lang="ru-RU" sz="3200" dirty="0">
              <a:latin typeface="Times New Roman" pitchFamily="18" charset="0"/>
              <a:cs typeface="Times New Roman" pitchFamily="18" charset="0"/>
            </a:endParaRPr>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41529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5362" name="Picture 2"/>
          <p:cNvPicPr>
            <a:picLocks noChangeAspect="1" noChangeArrowheads="1"/>
          </p:cNvPicPr>
          <p:nvPr/>
        </p:nvPicPr>
        <p:blipFill>
          <a:blip r:embed="rId2"/>
          <a:srcRect l="13470" t="8333" r="19766" b="14792"/>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762000"/>
            <a:ext cx="8610600" cy="5791200"/>
          </a:xfrm>
        </p:spPr>
        <p:txBody>
          <a:bodyPr>
            <a:normAutofit fontScale="70000" lnSpcReduction="20000"/>
          </a:bodyPr>
          <a:lstStyle/>
          <a:p>
            <a:pPr marL="0">
              <a:lnSpc>
                <a:spcPct val="120000"/>
              </a:lnSpc>
              <a:spcBef>
                <a:spcPts val="0"/>
              </a:spcBef>
              <a:buNone/>
            </a:pPr>
            <a:r>
              <a:rPr lang="ru-RU" sz="3200" dirty="0" smtClean="0"/>
              <a:t>     </a:t>
            </a:r>
            <a:r>
              <a:rPr lang="ru-RU" sz="3300" dirty="0" smtClean="0">
                <a:latin typeface="Times New Roman" pitchFamily="18" charset="0"/>
                <a:cs typeface="Times New Roman" pitchFamily="18" charset="0"/>
              </a:rPr>
              <a:t>Китай </a:t>
            </a:r>
            <a:r>
              <a:rPr lang="ru-RU" sz="3300" dirty="0" smtClean="0">
                <a:latin typeface="Times New Roman" pitchFamily="18" charset="0"/>
                <a:cs typeface="Times New Roman" pitchFamily="18" charset="0"/>
              </a:rPr>
              <a:t>занимает </a:t>
            </a:r>
            <a:r>
              <a:rPr lang="ru-RU" sz="3300" dirty="0" smtClean="0">
                <a:latin typeface="Times New Roman" pitchFamily="18" charset="0"/>
                <a:cs typeface="Times New Roman" pitchFamily="18" charset="0"/>
              </a:rPr>
              <a:t>первое </a:t>
            </a:r>
            <a:r>
              <a:rPr lang="ru-RU" sz="3300" dirty="0" smtClean="0">
                <a:latin typeface="Times New Roman" pitchFamily="18" charset="0"/>
                <a:cs typeface="Times New Roman" pitchFamily="18" charset="0"/>
              </a:rPr>
              <a:t>место в мире по общей стоимости ВВП. Когда экономика страны перешла в режим доступности для иностранных инвестиций и приобрела выход на рынок мировой торговли, Свободные экономические зоны начали развиваться быстрыми темпами и стали приносить стабильный доход. Основные зоны </a:t>
            </a:r>
            <a:r>
              <a:rPr lang="ru-RU" sz="3300" dirty="0" smtClean="0">
                <a:latin typeface="Times New Roman" pitchFamily="18" charset="0"/>
                <a:cs typeface="Times New Roman" pitchFamily="18" charset="0"/>
              </a:rPr>
              <a:t>Китая, </a:t>
            </a:r>
            <a:r>
              <a:rPr lang="ru-RU" sz="3300" dirty="0" smtClean="0">
                <a:latin typeface="Times New Roman" pitchFamily="18" charset="0"/>
                <a:cs typeface="Times New Roman" pitchFamily="18" charset="0"/>
              </a:rPr>
              <a:t>предоставляющие льготный режим работы:</a:t>
            </a:r>
            <a:br>
              <a:rPr lang="ru-RU" sz="3300" dirty="0" smtClean="0">
                <a:latin typeface="Times New Roman" pitchFamily="18" charset="0"/>
                <a:cs typeface="Times New Roman" pitchFamily="18" charset="0"/>
              </a:rPr>
            </a:br>
            <a:r>
              <a:rPr lang="ru-RU" sz="3300" dirty="0" smtClean="0">
                <a:latin typeface="Times New Roman" pitchFamily="18" charset="0"/>
                <a:cs typeface="Times New Roman" pitchFamily="18" charset="0"/>
              </a:rPr>
              <a:t>1. </a:t>
            </a:r>
            <a:r>
              <a:rPr lang="ru-RU" sz="3300" dirty="0" err="1" smtClean="0">
                <a:latin typeface="Times New Roman" pitchFamily="18" charset="0"/>
                <a:cs typeface="Times New Roman" pitchFamily="18" charset="0"/>
              </a:rPr>
              <a:t>Шэньчжэнь</a:t>
            </a:r>
            <a:r>
              <a:rPr lang="ru-RU" sz="3300" dirty="0" smtClean="0">
                <a:latin typeface="Times New Roman" pitchFamily="18" charset="0"/>
                <a:cs typeface="Times New Roman" pitchFamily="18" charset="0"/>
              </a:rPr>
              <a:t> </a:t>
            </a:r>
          </a:p>
          <a:p>
            <a:pPr marL="0">
              <a:lnSpc>
                <a:spcPct val="120000"/>
              </a:lnSpc>
              <a:spcBef>
                <a:spcPts val="0"/>
              </a:spcBef>
              <a:buNone/>
            </a:pPr>
            <a:r>
              <a:rPr lang="ru-RU" sz="3300" dirty="0" smtClean="0">
                <a:latin typeface="Times New Roman" pitchFamily="18" charset="0"/>
                <a:cs typeface="Times New Roman" pitchFamily="18" charset="0"/>
              </a:rPr>
              <a:t>2. </a:t>
            </a:r>
            <a:r>
              <a:rPr lang="ru-RU" sz="3300" dirty="0" err="1" smtClean="0">
                <a:latin typeface="Times New Roman" pitchFamily="18" charset="0"/>
                <a:cs typeface="Times New Roman" pitchFamily="18" charset="0"/>
              </a:rPr>
              <a:t>Шаньтоу</a:t>
            </a:r>
            <a:endParaRPr lang="ru-RU" sz="3300" dirty="0" smtClean="0">
              <a:latin typeface="Times New Roman" pitchFamily="18" charset="0"/>
              <a:cs typeface="Times New Roman" pitchFamily="18" charset="0"/>
            </a:endParaRPr>
          </a:p>
          <a:p>
            <a:pPr marL="0">
              <a:lnSpc>
                <a:spcPct val="120000"/>
              </a:lnSpc>
              <a:spcBef>
                <a:spcPts val="0"/>
              </a:spcBef>
              <a:buNone/>
            </a:pPr>
            <a:r>
              <a:rPr lang="ru-RU" sz="3300" dirty="0" smtClean="0">
                <a:latin typeface="Times New Roman" pitchFamily="18" charset="0"/>
                <a:cs typeface="Times New Roman" pitchFamily="18" charset="0"/>
              </a:rPr>
              <a:t>3. </a:t>
            </a:r>
            <a:r>
              <a:rPr lang="ru-RU" sz="3300" dirty="0" err="1" smtClean="0">
                <a:latin typeface="Times New Roman" pitchFamily="18" charset="0"/>
                <a:cs typeface="Times New Roman" pitchFamily="18" charset="0"/>
              </a:rPr>
              <a:t>Хайнань</a:t>
            </a:r>
            <a:r>
              <a:rPr lang="ru-RU" sz="3300" dirty="0" smtClean="0">
                <a:latin typeface="Times New Roman" pitchFamily="18" charset="0"/>
                <a:cs typeface="Times New Roman" pitchFamily="18" charset="0"/>
              </a:rPr>
              <a:t> </a:t>
            </a:r>
          </a:p>
          <a:p>
            <a:pPr marL="0">
              <a:lnSpc>
                <a:spcPct val="120000"/>
              </a:lnSpc>
              <a:spcBef>
                <a:spcPts val="0"/>
              </a:spcBef>
              <a:buNone/>
            </a:pPr>
            <a:r>
              <a:rPr lang="ru-RU" sz="3300" dirty="0" smtClean="0">
                <a:latin typeface="Times New Roman" pitchFamily="18" charset="0"/>
                <a:cs typeface="Times New Roman" pitchFamily="18" charset="0"/>
              </a:rPr>
              <a:t>4. </a:t>
            </a:r>
            <a:r>
              <a:rPr lang="ru-RU" sz="3300" dirty="0" err="1" smtClean="0">
                <a:latin typeface="Times New Roman" pitchFamily="18" charset="0"/>
                <a:cs typeface="Times New Roman" pitchFamily="18" charset="0"/>
              </a:rPr>
              <a:t>Сямэнь</a:t>
            </a:r>
            <a:r>
              <a:rPr lang="ru-RU" sz="3300" dirty="0" smtClean="0">
                <a:latin typeface="Times New Roman" pitchFamily="18" charset="0"/>
                <a:cs typeface="Times New Roman" pitchFamily="18" charset="0"/>
              </a:rPr>
              <a:t> </a:t>
            </a:r>
          </a:p>
          <a:p>
            <a:pPr marL="0">
              <a:lnSpc>
                <a:spcPct val="120000"/>
              </a:lnSpc>
              <a:spcBef>
                <a:spcPts val="0"/>
              </a:spcBef>
              <a:buNone/>
            </a:pPr>
            <a:r>
              <a:rPr lang="ru-RU" sz="3300" dirty="0" smtClean="0">
                <a:latin typeface="Times New Roman" pitchFamily="18" charset="0"/>
                <a:cs typeface="Times New Roman" pitchFamily="18" charset="0"/>
              </a:rPr>
              <a:t>5. Далянь</a:t>
            </a:r>
          </a:p>
          <a:p>
            <a:pPr marL="0">
              <a:lnSpc>
                <a:spcPct val="120000"/>
              </a:lnSpc>
              <a:spcBef>
                <a:spcPts val="0"/>
              </a:spcBef>
              <a:buNone/>
            </a:pPr>
            <a:r>
              <a:rPr lang="ru-RU" sz="3300" dirty="0" smtClean="0">
                <a:latin typeface="Times New Roman" pitchFamily="18" charset="0"/>
                <a:cs typeface="Times New Roman" pitchFamily="18" charset="0"/>
              </a:rPr>
              <a:t>6. Новый </a:t>
            </a:r>
            <a:r>
              <a:rPr lang="ru-RU" sz="3300" dirty="0" smtClean="0">
                <a:latin typeface="Times New Roman" pitchFamily="18" charset="0"/>
                <a:cs typeface="Times New Roman" pitchFamily="18" charset="0"/>
              </a:rPr>
              <a:t>район </a:t>
            </a:r>
            <a:r>
              <a:rPr lang="ru-RU" sz="3300" dirty="0" err="1" smtClean="0">
                <a:latin typeface="Times New Roman" pitchFamily="18" charset="0"/>
                <a:cs typeface="Times New Roman" pitchFamily="18" charset="0"/>
              </a:rPr>
              <a:t>Пудун</a:t>
            </a:r>
            <a:r>
              <a:rPr lang="ru-RU" sz="3300" dirty="0" smtClean="0">
                <a:latin typeface="Times New Roman" pitchFamily="18" charset="0"/>
                <a:cs typeface="Times New Roman" pitchFamily="18" charset="0"/>
              </a:rPr>
              <a:t>, расположенный на территории Шанхая.</a:t>
            </a:r>
            <a:br>
              <a:rPr lang="ru-RU" sz="3300" dirty="0" smtClean="0">
                <a:latin typeface="Times New Roman" pitchFamily="18" charset="0"/>
                <a:cs typeface="Times New Roman" pitchFamily="18" charset="0"/>
              </a:rPr>
            </a:br>
            <a:r>
              <a:rPr lang="ru-RU" sz="3300" dirty="0" smtClean="0">
                <a:latin typeface="Times New Roman" pitchFamily="18" charset="0"/>
                <a:cs typeface="Times New Roman" pitchFamily="18" charset="0"/>
              </a:rPr>
              <a:t>      Помимо </a:t>
            </a:r>
            <a:r>
              <a:rPr lang="ru-RU" sz="3300" dirty="0" smtClean="0">
                <a:latin typeface="Times New Roman" pitchFamily="18" charset="0"/>
                <a:cs typeface="Times New Roman" pitchFamily="18" charset="0"/>
              </a:rPr>
              <a:t>них существует 13 свободных таможенных зон, 14 зон пограничного экономического сотрудничества, около 100 зон технико-экономического развития и около 80 зон новых и высоких технологий</a:t>
            </a:r>
            <a:endParaRPr lang="ru-RU" sz="3300" dirty="0">
              <a:latin typeface="Times New Roman" pitchFamily="18" charset="0"/>
              <a:cs typeface="Times New Roman" pitchFamily="18" charset="0"/>
            </a:endParaRPr>
          </a:p>
        </p:txBody>
      </p:sp>
      <p:sp>
        <p:nvSpPr>
          <p:cNvPr id="4" name="Прямоугольник 3"/>
          <p:cNvSpPr/>
          <p:nvPr/>
        </p:nvSpPr>
        <p:spPr>
          <a:xfrm>
            <a:off x="152400" y="152400"/>
            <a:ext cx="6324600" cy="424732"/>
          </a:xfrm>
          <a:prstGeom prst="rect">
            <a:avLst/>
          </a:prstGeom>
        </p:spPr>
        <p:txBody>
          <a:bodyPr wrap="square">
            <a:spAutoFit/>
          </a:bodyPr>
          <a:lstStyle/>
          <a:p>
            <a:pPr>
              <a:lnSpc>
                <a:spcPct val="120000"/>
              </a:lnSpc>
              <a:buNone/>
            </a:pPr>
            <a:r>
              <a:rPr lang="ru-RU" b="1" dirty="0" smtClean="0">
                <a:latin typeface="Times New Roman" pitchFamily="18" charset="0"/>
                <a:cs typeface="Times New Roman" pitchFamily="18" charset="0"/>
              </a:rPr>
              <a:t>2. Специальные экономические зоны Китая</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 name="Содержимое 4"/>
          <p:cNvSpPr>
            <a:spLocks noGrp="1"/>
          </p:cNvSpPr>
          <p:nvPr>
            <p:ph idx="1"/>
          </p:nvPr>
        </p:nvSpPr>
        <p:spPr>
          <a:xfrm>
            <a:off x="304800" y="304800"/>
            <a:ext cx="8610600" cy="6248400"/>
          </a:xfrm>
        </p:spPr>
        <p:txBody>
          <a:bodyPr>
            <a:noAutofit/>
          </a:bodyPr>
          <a:lstStyle/>
          <a:p>
            <a:pPr algn="ctr">
              <a:spcBef>
                <a:spcPts val="0"/>
              </a:spcBef>
              <a:spcAft>
                <a:spcPts val="1200"/>
              </a:spcAft>
              <a:buNone/>
            </a:pPr>
            <a:r>
              <a:rPr lang="ru-RU" sz="2800" b="1" i="1" dirty="0" smtClean="0">
                <a:latin typeface="Times New Roman" pitchFamily="18" charset="0"/>
                <a:cs typeface="Times New Roman" pitchFamily="18" charset="0"/>
              </a:rPr>
              <a:t>Основные цели </a:t>
            </a:r>
            <a:r>
              <a:rPr lang="ru-RU" sz="2800" b="1" i="1" dirty="0" smtClean="0">
                <a:latin typeface="Times New Roman" pitchFamily="18" charset="0"/>
                <a:cs typeface="Times New Roman" pitchFamily="18" charset="0"/>
              </a:rPr>
              <a:t>создания китайских </a:t>
            </a:r>
            <a:r>
              <a:rPr lang="ru-RU" sz="2800" b="1" i="1" dirty="0" smtClean="0">
                <a:latin typeface="Times New Roman" pitchFamily="18" charset="0"/>
                <a:cs typeface="Times New Roman" pitchFamily="18" charset="0"/>
              </a:rPr>
              <a:t>СЭЗ:</a:t>
            </a:r>
            <a:endParaRPr lang="ru-RU" sz="2800" dirty="0" smtClean="0">
              <a:latin typeface="Times New Roman" pitchFamily="18" charset="0"/>
              <a:cs typeface="Times New Roman" pitchFamily="18" charset="0"/>
            </a:endParaRPr>
          </a:p>
          <a:p>
            <a:pPr lvl="0">
              <a:buClrTx/>
              <a:buFont typeface="Wingdings" pitchFamily="2" charset="2"/>
              <a:buChar char="q"/>
            </a:pPr>
            <a:r>
              <a:rPr lang="ru-RU" sz="2400" dirty="0" smtClean="0">
                <a:latin typeface="Times New Roman" pitchFamily="18" charset="0"/>
                <a:cs typeface="Times New Roman" pitchFamily="18" charset="0"/>
              </a:rPr>
              <a:t> привлечение </a:t>
            </a:r>
            <a:r>
              <a:rPr lang="ru-RU" sz="2400" dirty="0" smtClean="0">
                <a:latin typeface="Times New Roman" pitchFamily="18" charset="0"/>
                <a:cs typeface="Times New Roman" pitchFamily="18" charset="0"/>
              </a:rPr>
              <a:t>иностранного капитала, передовой техники и технологии, овладение опытом управления, подготовка национальных кадров;</a:t>
            </a:r>
          </a:p>
          <a:p>
            <a:pPr lvl="0">
              <a:buClrTx/>
              <a:buFont typeface="Wingdings" pitchFamily="2" charset="2"/>
              <a:buChar char="q"/>
            </a:pPr>
            <a:r>
              <a:rPr lang="ru-RU" sz="2400" dirty="0" smtClean="0">
                <a:latin typeface="Times New Roman" pitchFamily="18" charset="0"/>
                <a:cs typeface="Times New Roman" pitchFamily="18" charset="0"/>
              </a:rPr>
              <a:t> увеличение </a:t>
            </a:r>
            <a:r>
              <a:rPr lang="ru-RU" sz="2400" dirty="0" smtClean="0">
                <a:latin typeface="Times New Roman" pitchFamily="18" charset="0"/>
                <a:cs typeface="Times New Roman" pitchFamily="18" charset="0"/>
              </a:rPr>
              <a:t>экспортной валютной выручки;</a:t>
            </a:r>
          </a:p>
          <a:p>
            <a:pPr lvl="0">
              <a:buClrTx/>
              <a:buFont typeface="Wingdings" pitchFamily="2" charset="2"/>
              <a:buChar char="q"/>
            </a:pPr>
            <a:r>
              <a:rPr lang="ru-RU" sz="2400" dirty="0" smtClean="0">
                <a:latin typeface="Times New Roman" pitchFamily="18" charset="0"/>
                <a:cs typeface="Times New Roman" pitchFamily="18" charset="0"/>
              </a:rPr>
              <a:t> стимулирование </a:t>
            </a:r>
            <a:r>
              <a:rPr lang="ru-RU" sz="2400" dirty="0" smtClean="0">
                <a:latin typeface="Times New Roman" pitchFamily="18" charset="0"/>
                <a:cs typeface="Times New Roman" pitchFamily="18" charset="0"/>
              </a:rPr>
              <a:t>реформы, предварительная “обкатка” ее мероприятий;</a:t>
            </a:r>
          </a:p>
          <a:p>
            <a:pPr lvl="0">
              <a:buClrTx/>
              <a:buFont typeface="Wingdings" pitchFamily="2" charset="2"/>
              <a:buChar char="q"/>
            </a:pPr>
            <a:r>
              <a:rPr lang="ru-RU" sz="2400" dirty="0" smtClean="0">
                <a:latin typeface="Times New Roman" pitchFamily="18" charset="0"/>
                <a:cs typeface="Times New Roman" pitchFamily="18" charset="0"/>
              </a:rPr>
              <a:t> эффективное </a:t>
            </a:r>
            <a:r>
              <a:rPr lang="ru-RU" sz="2400" dirty="0" smtClean="0">
                <a:latin typeface="Times New Roman" pitchFamily="18" charset="0"/>
                <a:cs typeface="Times New Roman" pitchFamily="18" charset="0"/>
              </a:rPr>
              <a:t>использование природных ресурсов;</a:t>
            </a:r>
          </a:p>
          <a:p>
            <a:pPr lvl="0">
              <a:buClrTx/>
              <a:buFont typeface="Wingdings" pitchFamily="2" charset="2"/>
              <a:buChar char="q"/>
            </a:pPr>
            <a:r>
              <a:rPr lang="ru-RU" sz="2400" dirty="0" smtClean="0">
                <a:latin typeface="Times New Roman" pitchFamily="18" charset="0"/>
                <a:cs typeface="Times New Roman" pitchFamily="18" charset="0"/>
              </a:rPr>
              <a:t> стимулирование </a:t>
            </a:r>
            <a:r>
              <a:rPr lang="ru-RU" sz="2400" dirty="0" smtClean="0">
                <a:latin typeface="Times New Roman" pitchFamily="18" charset="0"/>
                <a:cs typeface="Times New Roman" pitchFamily="18" charset="0"/>
              </a:rPr>
              <a:t>развития экономики страны в целом, передача передовой зарубежной технологии и опыта управления во внутренние районы страны;</a:t>
            </a:r>
          </a:p>
          <a:p>
            <a:pPr lvl="0">
              <a:buClrTx/>
              <a:buFont typeface="Wingdings" pitchFamily="2" charset="2"/>
              <a:buChar char="q"/>
            </a:pPr>
            <a:r>
              <a:rPr lang="ru-RU" sz="2400" dirty="0" smtClean="0">
                <a:latin typeface="Times New Roman" pitchFamily="18" charset="0"/>
                <a:cs typeface="Times New Roman" pitchFamily="18" charset="0"/>
              </a:rPr>
              <a:t> создание </a:t>
            </a:r>
            <a:r>
              <a:rPr lang="ru-RU" sz="2400" dirty="0" smtClean="0">
                <a:latin typeface="Times New Roman" pitchFamily="18" charset="0"/>
                <a:cs typeface="Times New Roman" pitchFamily="18" charset="0"/>
              </a:rPr>
              <a:t>“буферов” в связи с возвращением Гонконга (1997 г.) и Макао (1999 г.), а в перспективе и Тайваня;</a:t>
            </a:r>
          </a:p>
          <a:p>
            <a:pPr lvl="0">
              <a:buClrTx/>
              <a:buFont typeface="Wingdings" pitchFamily="2" charset="2"/>
              <a:buChar char="q"/>
            </a:pPr>
            <a:r>
              <a:rPr lang="ru-RU" sz="2400" dirty="0" smtClean="0">
                <a:latin typeface="Times New Roman" pitchFamily="18" charset="0"/>
                <a:cs typeface="Times New Roman" pitchFamily="18" charset="0"/>
              </a:rPr>
              <a:t> мобилизация </a:t>
            </a:r>
            <a:r>
              <a:rPr lang="ru-RU" sz="2400" dirty="0" smtClean="0">
                <a:latin typeface="Times New Roman" pitchFamily="18" charset="0"/>
                <a:cs typeface="Times New Roman" pitchFamily="18" charset="0"/>
              </a:rPr>
              <a:t>финансовых возможностей китайской </a:t>
            </a:r>
            <a:r>
              <a:rPr lang="ru-RU" sz="2400" dirty="0" smtClean="0">
                <a:latin typeface="Times New Roman" pitchFamily="18" charset="0"/>
                <a:cs typeface="Times New Roman" pitchFamily="18" charset="0"/>
              </a:rPr>
              <a:t>эмиграции</a:t>
            </a:r>
            <a:endParaRPr lang="ru-RU" sz="2400" dirty="0" smtClean="0">
              <a:latin typeface="Times New Roman" pitchFamily="18" charset="0"/>
              <a:cs typeface="Times New Roman" pitchFamily="18" charset="0"/>
            </a:endParaRPr>
          </a:p>
          <a:p>
            <a:pPr marL="0">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610600" cy="6172200"/>
          </a:xfrm>
        </p:spPr>
        <p:txBody>
          <a:bodyPr>
            <a:noAutofit/>
          </a:bodyPr>
          <a:lstStyle/>
          <a:p>
            <a:pPr marL="0">
              <a:buNone/>
            </a:pPr>
            <a:r>
              <a:rPr lang="ru-RU" sz="3000" dirty="0" smtClean="0"/>
              <a:t>     В </a:t>
            </a:r>
            <a:r>
              <a:rPr lang="ru-RU" sz="3000" dirty="0" smtClean="0"/>
              <a:t>обеспечение ускоренного развития тех регионов страны, где находятся </a:t>
            </a:r>
            <a:r>
              <a:rPr lang="ru-RU" sz="3000" dirty="0" err="1" smtClean="0"/>
              <a:t>спецзоны</a:t>
            </a:r>
            <a:r>
              <a:rPr lang="ru-RU" sz="3000" dirty="0" smtClean="0"/>
              <a:t> всех типов (первоначально они создавались в приморских районах и послужили одним из факторов их опережающего </a:t>
            </a:r>
            <a:r>
              <a:rPr lang="ru-RU" sz="3000" dirty="0" smtClean="0"/>
              <a:t>роста), </a:t>
            </a:r>
            <a:r>
              <a:rPr lang="ru-RU" sz="3000" dirty="0" smtClean="0"/>
              <a:t>в </a:t>
            </a:r>
            <a:r>
              <a:rPr lang="ru-RU" sz="3000" dirty="0" smtClean="0">
                <a:latin typeface="Times New Roman" pitchFamily="18" charset="0"/>
                <a:cs typeface="Times New Roman" pitchFamily="18" charset="0"/>
              </a:rPr>
              <a:t>90</a:t>
            </a:r>
            <a:r>
              <a:rPr lang="ru-RU" sz="3000" dirty="0" smtClean="0"/>
              <a:t>-е гг. активно пошло создание зон технико-экономического развития во внутренних районах КНР как фактора выравнивания межрегионального баланса. Шанхайский район </a:t>
            </a:r>
            <a:r>
              <a:rPr lang="ru-RU" sz="3000" dirty="0" err="1" smtClean="0"/>
              <a:t>Пудун</a:t>
            </a:r>
            <a:r>
              <a:rPr lang="ru-RU" sz="3000" dirty="0" smtClean="0"/>
              <a:t> рассматривается как “локомотив” роста не только для Шанхая, но и для всей дельты реки Янцзы, являясь ключевым звеном хозяйственного района всего ее бассейна.</a:t>
            </a:r>
          </a:p>
          <a:p>
            <a:pPr marL="0">
              <a:buNone/>
            </a:pPr>
            <a:endParaRPr lang="ru-RU" sz="3200" dirty="0"/>
          </a:p>
        </p:txBody>
      </p:sp>
      <p:sp>
        <p:nvSpPr>
          <p:cNvPr id="81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8195" name="Rectangle 3"/>
          <p:cNvSpPr>
            <a:spLocks noChangeArrowheads="1"/>
          </p:cNvSpPr>
          <p:nvPr/>
        </p:nvSpPr>
        <p:spPr bwMode="auto">
          <a:xfrm>
            <a:off x="0" y="2933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534400" cy="6477000"/>
          </a:xfrm>
        </p:spPr>
        <p:txBody>
          <a:bodyPr>
            <a:noAutofit/>
          </a:bodyPr>
          <a:lstStyle/>
          <a:p>
            <a:pPr marL="0" algn="ctr">
              <a:spcBef>
                <a:spcPts val="0"/>
              </a:spcBef>
              <a:spcAft>
                <a:spcPts val="600"/>
              </a:spcAft>
              <a:buNone/>
            </a:pPr>
            <a:r>
              <a:rPr lang="ru-RU" sz="2800" dirty="0" smtClean="0">
                <a:latin typeface="Times New Roman" pitchFamily="18" charset="0"/>
                <a:cs typeface="Times New Roman" pitchFamily="18" charset="0"/>
              </a:rPr>
              <a:t>     На </a:t>
            </a:r>
            <a:r>
              <a:rPr lang="ru-RU" sz="2800" dirty="0" smtClean="0">
                <a:latin typeface="Times New Roman" pitchFamily="18" charset="0"/>
                <a:cs typeface="Times New Roman" pitchFamily="18" charset="0"/>
              </a:rPr>
              <a:t>развитие СЭЗ Китая оказали благоприятное воздействие как </a:t>
            </a:r>
            <a:r>
              <a:rPr lang="ru-RU" sz="2800" b="1" i="1" dirty="0" smtClean="0">
                <a:latin typeface="Times New Roman" pitchFamily="18" charset="0"/>
                <a:cs typeface="Times New Roman" pitchFamily="18" charset="0"/>
              </a:rPr>
              <a:t>объективные факторы: </a:t>
            </a:r>
            <a:endParaRPr lang="ru-RU" sz="2800" b="1" i="1" dirty="0" smtClean="0">
              <a:latin typeface="Times New Roman" pitchFamily="18" charset="0"/>
              <a:cs typeface="Times New Roman" pitchFamily="18" charset="0"/>
            </a:endParaRPr>
          </a:p>
          <a:p>
            <a:pPr marL="0">
              <a:spcBef>
                <a:spcPts val="0"/>
              </a:spcBef>
              <a:buClrTx/>
              <a:buFont typeface="Wingdings" pitchFamily="2" charset="2"/>
              <a:buChar char="Ø"/>
            </a:pPr>
            <a:r>
              <a:rPr lang="ru-RU" sz="2800" dirty="0" smtClean="0">
                <a:latin typeface="Times New Roman" pitchFamily="18" charset="0"/>
                <a:cs typeface="Times New Roman" pitchFamily="18" charset="0"/>
              </a:rPr>
              <a:t> дешевизна </a:t>
            </a:r>
            <a:r>
              <a:rPr lang="ru-RU" sz="2800" dirty="0" smtClean="0">
                <a:latin typeface="Times New Roman" pitchFamily="18" charset="0"/>
                <a:cs typeface="Times New Roman" pitchFamily="18" charset="0"/>
              </a:rPr>
              <a:t>и избыток рабочей силы</a:t>
            </a:r>
            <a:r>
              <a:rPr lang="ru-RU" sz="2800" dirty="0" smtClean="0">
                <a:latin typeface="Times New Roman" pitchFamily="18" charset="0"/>
                <a:cs typeface="Times New Roman" pitchFamily="18" charset="0"/>
              </a:rPr>
              <a:t>;</a:t>
            </a:r>
          </a:p>
          <a:p>
            <a:pPr marL="0">
              <a:spcBef>
                <a:spcPts val="0"/>
              </a:spcBef>
              <a:buClrTx/>
              <a:buFont typeface="Wingdings" pitchFamily="2" charset="2"/>
              <a:buChar char="Ø"/>
            </a:pPr>
            <a:r>
              <a:rPr lang="ru-RU" sz="2800" dirty="0" smtClean="0">
                <a:latin typeface="Times New Roman" pitchFamily="18" charset="0"/>
                <a:cs typeface="Times New Roman" pitchFamily="18" charset="0"/>
              </a:rPr>
              <a:t> благоприятное </a:t>
            </a:r>
            <a:r>
              <a:rPr lang="ru-RU" sz="2800" dirty="0" smtClean="0">
                <a:latin typeface="Times New Roman" pitchFamily="18" charset="0"/>
                <a:cs typeface="Times New Roman" pitchFamily="18" charset="0"/>
              </a:rPr>
              <a:t>географическое положение (выход к морю, наличие портов), близость Гонконга, Макао и Тайваня</a:t>
            </a:r>
            <a:r>
              <a:rPr lang="ru-RU" sz="2800" dirty="0" smtClean="0">
                <a:latin typeface="Times New Roman" pitchFamily="18" charset="0"/>
                <a:cs typeface="Times New Roman" pitchFamily="18" charset="0"/>
              </a:rPr>
              <a:t>;</a:t>
            </a:r>
          </a:p>
          <a:p>
            <a:pPr marL="0">
              <a:spcBef>
                <a:spcPts val="0"/>
              </a:spcBef>
              <a:buClrTx/>
              <a:buFont typeface="Wingdings" pitchFamily="2" charset="2"/>
              <a:buChar char="Ø"/>
            </a:pPr>
            <a:r>
              <a:rPr lang="ru-RU" sz="2800" dirty="0" smtClean="0">
                <a:latin typeface="Times New Roman" pitchFamily="18" charset="0"/>
                <a:cs typeface="Times New Roman" pitchFamily="18" charset="0"/>
              </a:rPr>
              <a:t> на </a:t>
            </a:r>
            <a:r>
              <a:rPr lang="ru-RU" sz="2800" dirty="0" err="1" smtClean="0">
                <a:latin typeface="Times New Roman" pitchFamily="18" charset="0"/>
                <a:cs typeface="Times New Roman" pitchFamily="18" charset="0"/>
              </a:rPr>
              <a:t>Хайнане</a:t>
            </a:r>
            <a:r>
              <a:rPr lang="ru-RU" sz="2800" dirty="0" smtClean="0">
                <a:latin typeface="Times New Roman" pitchFamily="18" charset="0"/>
                <a:cs typeface="Times New Roman" pitchFamily="18" charset="0"/>
              </a:rPr>
              <a:t> - наличие благоприятных природных ресурсов для развития туризма, металлургии, тропического земледелия; </a:t>
            </a:r>
            <a:endParaRPr lang="ru-RU" sz="2800" dirty="0" smtClean="0">
              <a:latin typeface="Times New Roman" pitchFamily="18" charset="0"/>
              <a:cs typeface="Times New Roman" pitchFamily="18" charset="0"/>
            </a:endParaRPr>
          </a:p>
          <a:p>
            <a:pPr marL="0" algn="ctr">
              <a:spcBef>
                <a:spcPts val="600"/>
              </a:spcBef>
              <a:spcAft>
                <a:spcPts val="600"/>
              </a:spcAft>
              <a:buNone/>
            </a:pPr>
            <a:r>
              <a:rPr lang="ru-RU" sz="2800" dirty="0" smtClean="0">
                <a:latin typeface="Times New Roman" pitchFamily="18" charset="0"/>
                <a:cs typeface="Times New Roman" pitchFamily="18" charset="0"/>
              </a:rPr>
              <a:t>так </a:t>
            </a:r>
            <a:r>
              <a:rPr lang="ru-RU" sz="2800" dirty="0" smtClean="0">
                <a:latin typeface="Times New Roman" pitchFamily="18" charset="0"/>
                <a:cs typeface="Times New Roman" pitchFamily="18" charset="0"/>
              </a:rPr>
              <a:t>и </a:t>
            </a:r>
            <a:r>
              <a:rPr lang="ru-RU" sz="2800" b="1" i="1" dirty="0" smtClean="0">
                <a:latin typeface="Times New Roman" pitchFamily="18" charset="0"/>
                <a:cs typeface="Times New Roman" pitchFamily="18" charset="0"/>
              </a:rPr>
              <a:t>субъективные: </a:t>
            </a:r>
            <a:endParaRPr lang="ru-RU" sz="2800" b="1" i="1" dirty="0" smtClean="0">
              <a:latin typeface="Times New Roman" pitchFamily="18" charset="0"/>
              <a:cs typeface="Times New Roman" pitchFamily="18" charset="0"/>
            </a:endParaRPr>
          </a:p>
          <a:p>
            <a:pPr marL="0">
              <a:spcBef>
                <a:spcPts val="0"/>
              </a:spcBef>
              <a:buClrTx/>
              <a:buFont typeface="Wingdings" pitchFamily="2" charset="2"/>
              <a:buChar char="Ø"/>
            </a:pPr>
            <a:r>
              <a:rPr lang="ru-RU" sz="2800" dirty="0" smtClean="0">
                <a:latin typeface="Times New Roman" pitchFamily="18" charset="0"/>
                <a:cs typeface="Times New Roman" pitchFamily="18" charset="0"/>
              </a:rPr>
              <a:t> курс </a:t>
            </a:r>
            <a:r>
              <a:rPr lang="ru-RU" sz="2800" dirty="0" smtClean="0">
                <a:latin typeface="Times New Roman" pitchFamily="18" charset="0"/>
                <a:cs typeface="Times New Roman" pitchFamily="18" charset="0"/>
              </a:rPr>
              <a:t>на реформы и открытость, взятый с 1978 г.; юридические гарантии для иностранного капитала; </a:t>
            </a:r>
            <a:endParaRPr lang="ru-RU" sz="2800" dirty="0" smtClean="0">
              <a:latin typeface="Times New Roman" pitchFamily="18" charset="0"/>
              <a:cs typeface="Times New Roman" pitchFamily="18" charset="0"/>
            </a:endParaRPr>
          </a:p>
          <a:p>
            <a:pPr marL="0">
              <a:spcBef>
                <a:spcPts val="0"/>
              </a:spcBef>
              <a:buClrTx/>
              <a:buFont typeface="Wingdings" pitchFamily="2" charset="2"/>
              <a:buChar char="Ø"/>
            </a:pPr>
            <a:r>
              <a:rPr lang="ru-RU" sz="2800" dirty="0" smtClean="0">
                <a:latin typeface="Times New Roman" pitchFamily="18" charset="0"/>
                <a:cs typeface="Times New Roman" pitchFamily="18" charset="0"/>
              </a:rPr>
              <a:t> экономические </a:t>
            </a:r>
            <a:r>
              <a:rPr lang="ru-RU" sz="2800" dirty="0" smtClean="0">
                <a:latin typeface="Times New Roman" pitchFamily="18" charset="0"/>
                <a:cs typeface="Times New Roman" pitchFamily="18" charset="0"/>
              </a:rPr>
              <a:t>льготы; </a:t>
            </a:r>
            <a:endParaRPr lang="ru-RU" sz="2800" dirty="0" smtClean="0">
              <a:latin typeface="Times New Roman" pitchFamily="18" charset="0"/>
              <a:cs typeface="Times New Roman" pitchFamily="18" charset="0"/>
            </a:endParaRPr>
          </a:p>
          <a:p>
            <a:pPr marL="0">
              <a:spcBef>
                <a:spcPts val="0"/>
              </a:spcBef>
              <a:buClrTx/>
              <a:buFont typeface="Wingdings" pitchFamily="2" charset="2"/>
              <a:buChar char="Ø"/>
            </a:pPr>
            <a:r>
              <a:rPr lang="ru-RU" sz="2800" dirty="0" smtClean="0">
                <a:latin typeface="Times New Roman" pitchFamily="18" charset="0"/>
                <a:cs typeface="Times New Roman" pitchFamily="18" charset="0"/>
              </a:rPr>
              <a:t> приток </a:t>
            </a:r>
            <a:r>
              <a:rPr lang="ru-RU" sz="2800" dirty="0" smtClean="0">
                <a:latin typeface="Times New Roman" pitchFamily="18" charset="0"/>
                <a:cs typeface="Times New Roman" pitchFamily="18" charset="0"/>
              </a:rPr>
              <a:t>ресурсов со всей страны для развития зон</a:t>
            </a:r>
            <a:endParaRPr lang="ru-RU" sz="28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686800" cy="6248400"/>
          </a:xfrm>
        </p:spPr>
        <p:txBody>
          <a:bodyPr>
            <a:noAutofit/>
          </a:bodyPr>
          <a:lstStyle/>
          <a:p>
            <a:pPr marL="0" algn="ctr">
              <a:spcBef>
                <a:spcPts val="0"/>
              </a:spcBef>
              <a:spcAft>
                <a:spcPts val="1200"/>
              </a:spcAft>
              <a:buNone/>
            </a:pPr>
            <a:r>
              <a:rPr lang="ru-RU" b="1" i="1" dirty="0" smtClean="0">
                <a:latin typeface="Times New Roman" pitchFamily="18" charset="0"/>
                <a:cs typeface="Times New Roman" pitchFamily="18" charset="0"/>
              </a:rPr>
              <a:t>Главными особенностями китайских СЭЗ являются:</a:t>
            </a:r>
            <a:endParaRPr lang="ru-RU" dirty="0" smtClean="0">
              <a:latin typeface="Times New Roman" pitchFamily="18" charset="0"/>
              <a:cs typeface="Times New Roman" pitchFamily="18" charset="0"/>
            </a:endParaRPr>
          </a:p>
          <a:p>
            <a:pPr marL="0">
              <a:spcBef>
                <a:spcPts val="0"/>
              </a:spcBef>
              <a:buNone/>
            </a:pPr>
            <a:r>
              <a:rPr lang="ru-RU" dirty="0" smtClean="0">
                <a:latin typeface="Times New Roman" pitchFamily="18" charset="0"/>
                <a:cs typeface="Times New Roman" pitchFamily="18" charset="0"/>
              </a:rPr>
              <a:t>1. Самостоятельное экономическое развитие на основе принципов рыночного регулирования.</a:t>
            </a:r>
          </a:p>
          <a:p>
            <a:pPr marL="0">
              <a:spcBef>
                <a:spcPts val="0"/>
              </a:spcBef>
              <a:buNone/>
            </a:pPr>
            <a:r>
              <a:rPr lang="ru-RU" dirty="0" smtClean="0">
                <a:latin typeface="Times New Roman" pitchFamily="18" charset="0"/>
                <a:cs typeface="Times New Roman" pitchFamily="18" charset="0"/>
              </a:rPr>
              <a:t>2. Опора на иностранные капиталовложения. </a:t>
            </a:r>
            <a:r>
              <a:rPr lang="ru-RU" dirty="0" smtClean="0">
                <a:latin typeface="Times New Roman" pitchFamily="18" charset="0"/>
                <a:cs typeface="Times New Roman" pitchFamily="18" charset="0"/>
              </a:rPr>
              <a:t>Так</a:t>
            </a:r>
            <a:r>
              <a:rPr lang="ru-RU" dirty="0" smtClean="0">
                <a:latin typeface="Times New Roman" pitchFamily="18" charset="0"/>
                <a:cs typeface="Times New Roman" pitchFamily="18" charset="0"/>
              </a:rPr>
              <a:t>, за 80-е гг. в </a:t>
            </a:r>
            <a:r>
              <a:rPr lang="ru-RU" dirty="0" err="1" smtClean="0">
                <a:latin typeface="Times New Roman" pitchFamily="18" charset="0"/>
                <a:cs typeface="Times New Roman" pitchFamily="18" charset="0"/>
              </a:rPr>
              <a:t>Шэньчжэне</a:t>
            </a:r>
            <a:r>
              <a:rPr lang="ru-RU" dirty="0" smtClean="0">
                <a:latin typeface="Times New Roman" pitchFamily="18" charset="0"/>
                <a:cs typeface="Times New Roman" pitchFamily="18" charset="0"/>
              </a:rPr>
              <a:t> бюджетные ассигнования составили 10% всех инвестиций, средства центральных и провинциальных ведомств, а также китайских предприятий - 7%, накопления самой зоны - 37%, внутренние кредиты - 22%, иностранные капиталовложения - 24%.</a:t>
            </a:r>
          </a:p>
          <a:p>
            <a:pPr marL="0">
              <a:spcBef>
                <a:spcPts val="0"/>
              </a:spcBef>
              <a:buNone/>
            </a:pPr>
            <a:r>
              <a:rPr lang="ru-RU" dirty="0" smtClean="0">
                <a:latin typeface="Times New Roman" pitchFamily="18" charset="0"/>
                <a:cs typeface="Times New Roman" pitchFamily="18" charset="0"/>
              </a:rPr>
              <a:t>3. Главный современный отраслевой приоритет - промышленность (до 1989 г. Китай шел практически на любые иностранные инвестиции в СЭЗ).</a:t>
            </a:r>
          </a:p>
          <a:p>
            <a:pPr marL="0">
              <a:spcBef>
                <a:spcPts val="0"/>
              </a:spcBef>
              <a:buNone/>
            </a:pPr>
            <a:r>
              <a:rPr lang="ru-RU" dirty="0" smtClean="0">
                <a:latin typeface="Times New Roman" pitchFamily="18" charset="0"/>
                <a:cs typeface="Times New Roman" pitchFamily="18" charset="0"/>
              </a:rPr>
              <a:t>4. Экспортная ориентация производства, широкое привлечение импортного сырья.</a:t>
            </a:r>
          </a:p>
          <a:p>
            <a:pPr marL="0">
              <a:buNone/>
            </a:pPr>
            <a:endParaRPr lang="ru-RU" sz="3200" b="1" i="1"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228600"/>
            <a:ext cx="8686800" cy="6477000"/>
          </a:xfrm>
        </p:spPr>
        <p:txBody>
          <a:bodyPr>
            <a:noAutofit/>
          </a:bodyPr>
          <a:lstStyle/>
          <a:p>
            <a:pPr marL="0" algn="ctr">
              <a:spcBef>
                <a:spcPts val="0"/>
              </a:spcBef>
              <a:spcAft>
                <a:spcPts val="1200"/>
              </a:spcAft>
              <a:buNone/>
            </a:pPr>
            <a:r>
              <a:rPr lang="ru-RU" sz="2400" b="1" dirty="0" smtClean="0">
                <a:latin typeface="Times New Roman" pitchFamily="18" charset="0"/>
                <a:cs typeface="Times New Roman" pitchFamily="18" charset="0"/>
              </a:rPr>
              <a:t>Юридические основы создания и функционирования СЭЗ</a:t>
            </a:r>
            <a:endParaRPr lang="ru-RU" sz="2400" dirty="0" smtClean="0">
              <a:latin typeface="Times New Roman" pitchFamily="18" charset="0"/>
              <a:cs typeface="Times New Roman" pitchFamily="18" charset="0"/>
            </a:endParaRPr>
          </a:p>
          <a:p>
            <a:pPr marL="0">
              <a:spcBef>
                <a:spcPts val="0"/>
              </a:spcBef>
              <a:buClrTx/>
              <a:buFont typeface="Wingdings" pitchFamily="2" charset="2"/>
              <a:buChar char="Ø"/>
            </a:pPr>
            <a:r>
              <a:rPr lang="ru-RU" sz="2300" dirty="0" smtClean="0">
                <a:latin typeface="Times New Roman" pitchFamily="18" charset="0"/>
                <a:cs typeface="Times New Roman" pitchFamily="18" charset="0"/>
              </a:rPr>
              <a:t> Курс </a:t>
            </a:r>
            <a:r>
              <a:rPr lang="ru-RU" sz="2300" dirty="0" smtClean="0">
                <a:latin typeface="Times New Roman" pitchFamily="18" charset="0"/>
                <a:cs typeface="Times New Roman" pitchFamily="18" charset="0"/>
              </a:rPr>
              <a:t>на привлечение иностранных инвестиций закреплен в Конституции КНР 1982 года.</a:t>
            </a:r>
          </a:p>
          <a:p>
            <a:pPr marL="0">
              <a:spcBef>
                <a:spcPts val="0"/>
              </a:spcBef>
              <a:buClrTx/>
              <a:buFont typeface="Wingdings" pitchFamily="2" charset="2"/>
              <a:buChar char="Ø"/>
            </a:pPr>
            <a:r>
              <a:rPr lang="ru-RU" sz="2300" dirty="0" smtClean="0">
                <a:latin typeface="Times New Roman" pitchFamily="18" charset="0"/>
                <a:cs typeface="Times New Roman" pitchFamily="18" charset="0"/>
              </a:rPr>
              <a:t> Статус </a:t>
            </a:r>
            <a:r>
              <a:rPr lang="ru-RU" sz="2300" dirty="0" smtClean="0">
                <a:latin typeface="Times New Roman" pitchFamily="18" charset="0"/>
                <a:cs typeface="Times New Roman" pitchFamily="18" charset="0"/>
              </a:rPr>
              <a:t>первых четырех из них регулируется решениями ВСНП об их создании, </a:t>
            </a:r>
            <a:r>
              <a:rPr lang="ru-RU" sz="2300" dirty="0" err="1" smtClean="0">
                <a:latin typeface="Times New Roman" pitchFamily="18" charset="0"/>
                <a:cs typeface="Times New Roman" pitchFamily="18" charset="0"/>
              </a:rPr>
              <a:t>Хайнаня</a:t>
            </a:r>
            <a:r>
              <a:rPr lang="ru-RU" sz="2300" dirty="0" smtClean="0">
                <a:latin typeface="Times New Roman" pitchFamily="18" charset="0"/>
                <a:cs typeface="Times New Roman" pitchFamily="18" charset="0"/>
              </a:rPr>
              <a:t> - специальным решением Госсовета КНР. </a:t>
            </a:r>
            <a:endParaRPr lang="ru-RU" sz="2300" dirty="0" smtClean="0">
              <a:latin typeface="Times New Roman" pitchFamily="18" charset="0"/>
              <a:cs typeface="Times New Roman" pitchFamily="18" charset="0"/>
            </a:endParaRPr>
          </a:p>
          <a:p>
            <a:pPr marL="0">
              <a:spcBef>
                <a:spcPts val="0"/>
              </a:spcBef>
              <a:buClrTx/>
              <a:buFont typeface="Wingdings" pitchFamily="2" charset="2"/>
              <a:buChar char="Ø"/>
            </a:pPr>
            <a:r>
              <a:rPr lang="ru-RU" sz="2300" dirty="0" smtClean="0">
                <a:latin typeface="Times New Roman" pitchFamily="18" charset="0"/>
                <a:cs typeface="Times New Roman" pitchFamily="18" charset="0"/>
              </a:rPr>
              <a:t> Статус </a:t>
            </a:r>
            <a:r>
              <a:rPr lang="ru-RU" sz="2300" dirty="0" smtClean="0">
                <a:latin typeface="Times New Roman" pitchFamily="18" charset="0"/>
                <a:cs typeface="Times New Roman" pitchFamily="18" charset="0"/>
              </a:rPr>
              <a:t>каждой из зон технико-экономического развития был определен решением Госсовета КНР о ее создании, а района </a:t>
            </a:r>
            <a:r>
              <a:rPr lang="ru-RU" sz="2300" dirty="0" err="1" smtClean="0">
                <a:latin typeface="Times New Roman" pitchFamily="18" charset="0"/>
                <a:cs typeface="Times New Roman" pitchFamily="18" charset="0"/>
              </a:rPr>
              <a:t>Пудун</a:t>
            </a:r>
            <a:r>
              <a:rPr lang="ru-RU" sz="2300" dirty="0" smtClean="0">
                <a:latin typeface="Times New Roman" pitchFamily="18" charset="0"/>
                <a:cs typeface="Times New Roman" pitchFamily="18" charset="0"/>
              </a:rPr>
              <a:t> - пакетом из 9 документов, утвержденных Госсоветом и правительством Шанхая.</a:t>
            </a:r>
          </a:p>
          <a:p>
            <a:pPr marL="0">
              <a:spcBef>
                <a:spcPts val="0"/>
              </a:spcBef>
              <a:buClrTx/>
              <a:buFont typeface="Wingdings" pitchFamily="2" charset="2"/>
              <a:buChar char="Ø"/>
            </a:pPr>
            <a:r>
              <a:rPr lang="ru-RU" sz="2300" dirty="0" smtClean="0">
                <a:latin typeface="Times New Roman" pitchFamily="18" charset="0"/>
                <a:cs typeface="Times New Roman" pitchFamily="18" charset="0"/>
              </a:rPr>
              <a:t> Единого </a:t>
            </a:r>
            <a:r>
              <a:rPr lang="ru-RU" sz="2300" dirty="0" smtClean="0">
                <a:latin typeface="Times New Roman" pitchFamily="18" charset="0"/>
                <a:cs typeface="Times New Roman" pitchFamily="18" charset="0"/>
              </a:rPr>
              <a:t>закона по СЭЗ не существует, но в общей сложности по ним принято более 30 законодательных и нормативных актов.</a:t>
            </a:r>
          </a:p>
          <a:p>
            <a:pPr marL="0">
              <a:spcBef>
                <a:spcPts val="0"/>
              </a:spcBef>
              <a:buClrTx/>
              <a:buFont typeface="Wingdings" pitchFamily="2" charset="2"/>
              <a:buChar char="Ø"/>
            </a:pPr>
            <a:r>
              <a:rPr lang="ru-RU" sz="2300" dirty="0" smtClean="0">
                <a:latin typeface="Times New Roman" pitchFamily="18" charset="0"/>
                <a:cs typeface="Times New Roman" pitchFamily="18" charset="0"/>
              </a:rPr>
              <a:t> Правом </a:t>
            </a:r>
            <a:r>
              <a:rPr lang="ru-RU" sz="2300" dirty="0" smtClean="0">
                <a:latin typeface="Times New Roman" pitchFamily="18" charset="0"/>
                <a:cs typeface="Times New Roman" pitchFamily="18" charset="0"/>
              </a:rPr>
              <a:t>принимать местные положения по всем экономическим вопросам </a:t>
            </a:r>
            <a:r>
              <a:rPr lang="ru-RU" sz="2300" dirty="0" err="1" smtClean="0">
                <a:latin typeface="Times New Roman" pitchFamily="18" charset="0"/>
                <a:cs typeface="Times New Roman" pitchFamily="18" charset="0"/>
              </a:rPr>
              <a:t>спецзон</a:t>
            </a:r>
            <a:r>
              <a:rPr lang="ru-RU" sz="2300" dirty="0" smtClean="0">
                <a:latin typeface="Times New Roman" pitchFamily="18" charset="0"/>
                <a:cs typeface="Times New Roman" pitchFamily="18" charset="0"/>
              </a:rPr>
              <a:t> с последующим утверждением ПК ВСНП и Госсоветом КНР обладают собрания народных представителей провинций </a:t>
            </a:r>
            <a:r>
              <a:rPr lang="ru-RU" sz="2300" dirty="0" err="1" smtClean="0">
                <a:latin typeface="Times New Roman" pitchFamily="18" charset="0"/>
                <a:cs typeface="Times New Roman" pitchFamily="18" charset="0"/>
              </a:rPr>
              <a:t>Гуандун</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Фуцзянь</a:t>
            </a:r>
            <a:r>
              <a:rPr lang="ru-RU" sz="2300" dirty="0" smtClean="0">
                <a:latin typeface="Times New Roman" pitchFamily="18" charset="0"/>
                <a:cs typeface="Times New Roman" pitchFamily="18" charset="0"/>
              </a:rPr>
              <a:t> и </a:t>
            </a:r>
            <a:r>
              <a:rPr lang="ru-RU" sz="2300" dirty="0" err="1" smtClean="0">
                <a:latin typeface="Times New Roman" pitchFamily="18" charset="0"/>
                <a:cs typeface="Times New Roman" pitchFamily="18" charset="0"/>
              </a:rPr>
              <a:t>Хайнань</a:t>
            </a:r>
            <a:r>
              <a:rPr lang="ru-RU" sz="2300" dirty="0" smtClean="0">
                <a:latin typeface="Times New Roman" pitchFamily="18" charset="0"/>
                <a:cs typeface="Times New Roman" pitchFamily="18" charset="0"/>
              </a:rPr>
              <a:t>. Все пять зон имеют права провинциальных правительств в области экономического регулирования и издания регулирующих нормативных актов.</a:t>
            </a:r>
          </a:p>
          <a:p>
            <a:pPr marL="0" algn="ctr">
              <a:spcBef>
                <a:spcPts val="0"/>
              </a:spcBef>
              <a:spcAft>
                <a:spcPts val="1200"/>
              </a:spcAft>
              <a:buNone/>
            </a:pPr>
            <a:endParaRPr lang="ru-RU" sz="2400" dirty="0" smtClean="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534400" cy="6172200"/>
          </a:xfrm>
        </p:spPr>
        <p:txBody>
          <a:bodyPr>
            <a:normAutofit fontScale="77500" lnSpcReduction="20000"/>
          </a:bodyPr>
          <a:lstStyle/>
          <a:p>
            <a:pPr marL="0">
              <a:lnSpc>
                <a:spcPct val="120000"/>
              </a:lnSpc>
              <a:spcBef>
                <a:spcPts val="0"/>
              </a:spcBef>
              <a:spcAft>
                <a:spcPts val="1200"/>
              </a:spcAft>
              <a:buNone/>
            </a:pPr>
            <a:r>
              <a:rPr lang="ru-RU" sz="3600" b="1" dirty="0" smtClean="0"/>
              <a:t>Административно-организационные вопросы</a:t>
            </a:r>
            <a:endParaRPr lang="ru-RU" sz="3600" dirty="0" smtClean="0"/>
          </a:p>
          <a:p>
            <a:pPr marL="0">
              <a:lnSpc>
                <a:spcPct val="120000"/>
              </a:lnSpc>
              <a:buNone/>
            </a:pPr>
            <a:r>
              <a:rPr lang="ru-RU" sz="3200" dirty="0" smtClean="0"/>
              <a:t>     Высшим </a:t>
            </a:r>
            <a:r>
              <a:rPr lang="ru-RU" sz="3200" dirty="0" smtClean="0"/>
              <a:t>органом административного управления зонами является Канцелярия Госсовета КНР по делам СЭЗ. Она разрабатывает основные политические установки и контролирует их выполнение, осуществляет общее руководство другими ведомствами в той части их деятельности, которая относится к СЭЗ.</a:t>
            </a:r>
          </a:p>
          <a:p>
            <a:pPr marL="0">
              <a:lnSpc>
                <a:spcPct val="120000"/>
              </a:lnSpc>
              <a:buNone/>
            </a:pPr>
            <a:r>
              <a:rPr lang="ru-RU" sz="3200" dirty="0" smtClean="0"/>
              <a:t>     В провинции </a:t>
            </a:r>
            <a:r>
              <a:rPr lang="ru-RU" sz="3200" dirty="0" err="1" smtClean="0"/>
              <a:t>Гуандун</a:t>
            </a:r>
            <a:r>
              <a:rPr lang="ru-RU" sz="3200" dirty="0" smtClean="0"/>
              <a:t> под руководством Канцелярии действует Комитет по управлению СЭЗ, осуществляющий текущее руководство зонами, включая разработку планов развития, рассмотрение и утверждение инвестиционных проектов, их регистрацию, регулирование вопросов труда и заработной платы, образования, культуры, здравоохранения, поддержания общественного порядка.</a:t>
            </a:r>
          </a:p>
          <a:p>
            <a:pPr marL="0">
              <a:lnSpc>
                <a:spcPct val="120000"/>
              </a:lnSpc>
              <a:buNone/>
            </a:pPr>
            <a:endParaRPr lang="ru-RU" sz="3200" dirty="0" smtClean="0"/>
          </a:p>
          <a:p>
            <a:pPr marL="0">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33400"/>
            <a:ext cx="8534400" cy="5943600"/>
          </a:xfrm>
        </p:spPr>
        <p:txBody>
          <a:bodyPr>
            <a:noAutofit/>
          </a:bodyPr>
          <a:lstStyle/>
          <a:p>
            <a:pPr marL="0">
              <a:spcBef>
                <a:spcPts val="0"/>
              </a:spcBef>
              <a:spcAft>
                <a:spcPts val="1200"/>
              </a:spcAft>
              <a:buClrTx/>
              <a:buNone/>
            </a:pPr>
            <a:r>
              <a:rPr lang="ru-RU" sz="2800" b="1" dirty="0" smtClean="0"/>
              <a:t>Административно-организационные вопросы</a:t>
            </a:r>
            <a:endParaRPr lang="ru-RU" sz="2800" dirty="0" smtClean="0"/>
          </a:p>
          <a:p>
            <a:pPr marL="0">
              <a:spcBef>
                <a:spcPts val="0"/>
              </a:spcBef>
              <a:buClrTx/>
              <a:buNone/>
            </a:pPr>
            <a:r>
              <a:rPr lang="ru-RU" sz="2800" dirty="0" smtClean="0"/>
              <a:t>     </a:t>
            </a:r>
            <a:r>
              <a:rPr lang="ru-RU" sz="2800" dirty="0" err="1" smtClean="0"/>
              <a:t>Шэньчжэнь</a:t>
            </a:r>
            <a:r>
              <a:rPr lang="ru-RU" sz="2800" dirty="0" smtClean="0"/>
              <a:t> </a:t>
            </a:r>
            <a:r>
              <a:rPr lang="ru-RU" sz="2800" dirty="0" smtClean="0"/>
              <a:t>находится под непосредственным хозяйственным руководством Комитета, функции текущего управления предоставлены муниципалитету. В других зонах при муниципалитетах созданы Комитеты по управлению СЭЗ. На </a:t>
            </a:r>
            <a:r>
              <a:rPr lang="ru-RU" sz="2800" dirty="0" err="1" smtClean="0"/>
              <a:t>Хайнане</a:t>
            </a:r>
            <a:r>
              <a:rPr lang="ru-RU" sz="2800" dirty="0" smtClean="0"/>
              <a:t> действует соответствующий орган в народном правительстве провинции. Зонами технико-экономического развития руководят Комитеты по управлению, действующие на правах органов местных правительств (как правило, их возглавляют вице-мэры городов, где находятся зоны).</a:t>
            </a:r>
            <a:endParaRPr lang="ru-RU" sz="28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04800"/>
            <a:ext cx="8534400" cy="6248400"/>
          </a:xfrm>
        </p:spPr>
        <p:txBody>
          <a:bodyPr>
            <a:normAutofit fontScale="70000" lnSpcReduction="20000"/>
          </a:bodyPr>
          <a:lstStyle/>
          <a:p>
            <a:pPr marL="0">
              <a:lnSpc>
                <a:spcPct val="120000"/>
              </a:lnSpc>
              <a:spcBef>
                <a:spcPts val="0"/>
              </a:spcBef>
              <a:spcAft>
                <a:spcPts val="1200"/>
              </a:spcAft>
              <a:buNone/>
            </a:pPr>
            <a:r>
              <a:rPr lang="ru-RU" sz="4000" b="1" dirty="0" smtClean="0"/>
              <a:t>Административно-организационные </a:t>
            </a:r>
            <a:r>
              <a:rPr lang="ru-RU" sz="4000" b="1" dirty="0" smtClean="0"/>
              <a:t>вопросы</a:t>
            </a:r>
          </a:p>
          <a:p>
            <a:pPr marL="0">
              <a:lnSpc>
                <a:spcPct val="120000"/>
              </a:lnSpc>
              <a:buNone/>
            </a:pPr>
            <a:r>
              <a:rPr lang="ru-RU" sz="3300" dirty="0" smtClean="0"/>
              <a:t>     Зоны </a:t>
            </a:r>
            <a:r>
              <a:rPr lang="ru-RU" sz="3300" dirty="0" smtClean="0"/>
              <a:t>обладают спецификой в основном в хозяйственной области, в политическом же плане их статус схож со статусом внутренних районов. В них действуют местные Собрания народных представителей, народные правительства, партийные и профсоюзные организации.</a:t>
            </a:r>
          </a:p>
          <a:p>
            <a:pPr marL="0">
              <a:lnSpc>
                <a:spcPct val="120000"/>
              </a:lnSpc>
              <a:buNone/>
            </a:pPr>
            <a:r>
              <a:rPr lang="ru-RU" sz="3300" dirty="0" smtClean="0"/>
              <a:t>     Охрана </a:t>
            </a:r>
            <a:r>
              <a:rPr lang="ru-RU" sz="3300" dirty="0" smtClean="0"/>
              <a:t>общественного порядка подчинена общему законодательству. На территории зон расположены воинские части.</a:t>
            </a:r>
          </a:p>
          <a:p>
            <a:pPr marL="0">
              <a:lnSpc>
                <a:spcPct val="120000"/>
              </a:lnSpc>
              <a:buNone/>
            </a:pPr>
            <a:r>
              <a:rPr lang="ru-RU" sz="3300" dirty="0" smtClean="0"/>
              <a:t>     За </a:t>
            </a:r>
            <a:r>
              <a:rPr lang="ru-RU" sz="3300" dirty="0" smtClean="0"/>
              <a:t>въездом и выездом на границах зон осуществляется административный контроль. Жесткость его не везде одинакова. Так, территория </a:t>
            </a:r>
            <a:r>
              <a:rPr lang="ru-RU" sz="3300" dirty="0" err="1" smtClean="0"/>
              <a:t>Шэньчжэна</a:t>
            </a:r>
            <a:r>
              <a:rPr lang="ru-RU" sz="3300" dirty="0" smtClean="0"/>
              <a:t> окружена оградой с рядом КПП.</a:t>
            </a:r>
          </a:p>
          <a:p>
            <a:pPr marL="0">
              <a:lnSpc>
                <a:spcPct val="120000"/>
              </a:lnSpc>
              <a:buNone/>
            </a:pPr>
            <a:r>
              <a:rPr lang="ru-RU" sz="3300" dirty="0" smtClean="0"/>
              <a:t>     Основанием </a:t>
            </a:r>
            <a:r>
              <a:rPr lang="ru-RU" sz="3300" dirty="0" smtClean="0"/>
              <a:t>для проживания и работы в зоне является вид на жительство, выдаваемый муниципальным отделом внутренних </a:t>
            </a:r>
            <a:r>
              <a:rPr lang="ru-RU" sz="3300" dirty="0" smtClean="0"/>
              <a:t>дел</a:t>
            </a:r>
            <a:endParaRPr lang="ru-RU" sz="2800" dirty="0" smtClean="0"/>
          </a:p>
          <a:p>
            <a:pPr marL="0">
              <a:lnSpc>
                <a:spcPct val="120000"/>
              </a:lnSpc>
              <a:spcBef>
                <a:spcPts val="0"/>
              </a:spcBef>
              <a:buNone/>
            </a:pPr>
            <a:endParaRPr lang="ru-RU" sz="2800" dirty="0" smtClean="0"/>
          </a:p>
          <a:p>
            <a:pPr marL="0">
              <a:lnSpc>
                <a:spcPct val="120000"/>
              </a:lnSpc>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04800"/>
            <a:ext cx="8686800" cy="6400800"/>
          </a:xfrm>
        </p:spPr>
        <p:txBody>
          <a:bodyPr>
            <a:normAutofit fontScale="55000" lnSpcReduction="20000"/>
          </a:bodyPr>
          <a:lstStyle/>
          <a:p>
            <a:pPr marL="0">
              <a:lnSpc>
                <a:spcPct val="120000"/>
              </a:lnSpc>
              <a:spcBef>
                <a:spcPts val="0"/>
              </a:spcBef>
              <a:spcAft>
                <a:spcPts val="1200"/>
              </a:spcAft>
              <a:buNone/>
            </a:pPr>
            <a:r>
              <a:rPr lang="ru-RU" sz="5100" b="1" dirty="0" smtClean="0"/>
              <a:t>Административно-организационные </a:t>
            </a:r>
            <a:r>
              <a:rPr lang="ru-RU" sz="5100" b="1" dirty="0" smtClean="0"/>
              <a:t>вопросы</a:t>
            </a:r>
          </a:p>
          <a:p>
            <a:pPr marL="0">
              <a:lnSpc>
                <a:spcPct val="120000"/>
              </a:lnSpc>
              <a:buNone/>
            </a:pPr>
            <a:r>
              <a:rPr lang="ru-RU" sz="3600" dirty="0" smtClean="0"/>
              <a:t>     Организационными </a:t>
            </a:r>
            <a:r>
              <a:rPr lang="ru-RU" sz="3600" dirty="0" smtClean="0"/>
              <a:t>центрами хозяйственной деятельности каждой из зон стали т. н. “компании развития”, на которые возложено общее руководство капитальным строительством, координация переговоров между китайским и иностранными партнерами. Они действуют в контакте с провинциальными и городскими властями. Имеют, главным образом в Гонконге и Макао, зарубежные представительства, занимающиеся работой по привлечению инвесторов.</a:t>
            </a:r>
          </a:p>
          <a:p>
            <a:pPr marL="0">
              <a:lnSpc>
                <a:spcPct val="120000"/>
              </a:lnSpc>
              <a:buNone/>
            </a:pPr>
            <a:r>
              <a:rPr lang="ru-RU" sz="3600" dirty="0" smtClean="0"/>
              <a:t>     Крупные </a:t>
            </a:r>
            <a:r>
              <a:rPr lang="ru-RU" sz="3600" dirty="0" smtClean="0"/>
              <a:t>СЭЗ могут иметь различные внутренние структурные подразделения, которые концентрируют усилия по решению определенных задач. Так, промышленный район </a:t>
            </a:r>
            <a:r>
              <a:rPr lang="ru-RU" sz="3600" dirty="0" err="1" smtClean="0"/>
              <a:t>Шэкоу</a:t>
            </a:r>
            <a:r>
              <a:rPr lang="ru-RU" sz="3600" dirty="0" smtClean="0"/>
              <a:t> является наиболее передовой частью СЭЗ </a:t>
            </a:r>
            <a:r>
              <a:rPr lang="ru-RU" sz="3600" dirty="0" err="1" smtClean="0"/>
              <a:t>Шэньчжэнь</a:t>
            </a:r>
            <a:r>
              <a:rPr lang="ru-RU" sz="3600" dirty="0" smtClean="0"/>
              <a:t>, где сосредоточены высокотехнологичные предприятия. Им руководит совет управляющих района, состоящий из работников местных органов управления.</a:t>
            </a:r>
          </a:p>
          <a:p>
            <a:pPr marL="0">
              <a:lnSpc>
                <a:spcPct val="120000"/>
              </a:lnSpc>
              <a:buNone/>
            </a:pPr>
            <a:r>
              <a:rPr lang="ru-RU" sz="3600" dirty="0" smtClean="0"/>
              <a:t>     В </a:t>
            </a:r>
            <a:r>
              <a:rPr lang="ru-RU" sz="3600" dirty="0" smtClean="0"/>
              <a:t>СЭЗ формируются также таможенные зоны (</a:t>
            </a:r>
            <a:r>
              <a:rPr lang="ru-RU" sz="3600" dirty="0" err="1" smtClean="0"/>
              <a:t>зоны</a:t>
            </a:r>
            <a:r>
              <a:rPr lang="ru-RU" sz="3600" dirty="0" smtClean="0"/>
              <a:t> свободной торговли), находящиеся вне таможенной границы КНР (всего в КНР 13 таких зон). В них могут создаваться предприятия для экспортной переработки, склады и т. п. Ввоз товаров из этих зон внутрь Китая допускается лишь с особого разрешения.</a:t>
            </a:r>
          </a:p>
          <a:p>
            <a:pPr marL="0">
              <a:lnSpc>
                <a:spcPct val="120000"/>
              </a:lnSpc>
              <a:spcBef>
                <a:spcPts val="0"/>
              </a:spcBef>
              <a:spcAft>
                <a:spcPts val="1200"/>
              </a:spcAft>
              <a:buNone/>
            </a:pPr>
            <a:endParaRPr lang="ru-RU" sz="2800" b="1"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457200"/>
            <a:ext cx="8610600" cy="6172200"/>
          </a:xfrm>
        </p:spPr>
        <p:txBody>
          <a:bodyPr>
            <a:normAutofit fontScale="40000" lnSpcReduction="20000"/>
          </a:bodyPr>
          <a:lstStyle/>
          <a:p>
            <a:pPr marL="0" algn="ctr">
              <a:lnSpc>
                <a:spcPct val="120000"/>
              </a:lnSpc>
              <a:spcBef>
                <a:spcPts val="0"/>
              </a:spcBef>
              <a:spcAft>
                <a:spcPts val="1200"/>
              </a:spcAft>
              <a:buNone/>
            </a:pPr>
            <a:r>
              <a:rPr lang="ru-RU" sz="7000" b="1" dirty="0" smtClean="0"/>
              <a:t>Процедура создания СП</a:t>
            </a:r>
            <a:endParaRPr lang="ru-RU" sz="7000" dirty="0" smtClean="0"/>
          </a:p>
          <a:p>
            <a:pPr marL="0">
              <a:lnSpc>
                <a:spcPct val="120000"/>
              </a:lnSpc>
              <a:buNone/>
            </a:pPr>
            <a:r>
              <a:rPr lang="ru-RU" sz="3600" dirty="0" smtClean="0"/>
              <a:t> </a:t>
            </a:r>
            <a:r>
              <a:rPr lang="ru-RU" sz="3600" dirty="0" smtClean="0"/>
              <a:t>    </a:t>
            </a:r>
            <a:r>
              <a:rPr lang="ru-RU" sz="4800" dirty="0" smtClean="0"/>
              <a:t>Переговоры </a:t>
            </a:r>
            <a:r>
              <a:rPr lang="ru-RU" sz="4800" dirty="0" smtClean="0"/>
              <a:t>о заключении контракта и получение разрешения на создание совместных предприятий (СП) обычно проходят по следующей </a:t>
            </a:r>
            <a:r>
              <a:rPr lang="ru-RU" sz="4800" dirty="0" smtClean="0"/>
              <a:t>схеме: </a:t>
            </a:r>
          </a:p>
          <a:p>
            <a:pPr marL="0">
              <a:lnSpc>
                <a:spcPct val="120000"/>
              </a:lnSpc>
              <a:buClrTx/>
              <a:buFont typeface="Wingdings" pitchFamily="2" charset="2"/>
              <a:buChar char="Ø"/>
            </a:pPr>
            <a:r>
              <a:rPr lang="ru-RU" sz="4800" dirty="0" smtClean="0"/>
              <a:t>Сначала </a:t>
            </a:r>
            <a:r>
              <a:rPr lang="ru-RU" sz="4800" dirty="0" smtClean="0"/>
              <a:t>подается заявление о намерении открыть дело. К нему прилагаются данные по оценке планируемых капиталовложений, о размере необходимого земельного участка, требования к “инфраструктурному обеспечению”, описание предполагаемых каналов сбыта. </a:t>
            </a:r>
            <a:endParaRPr lang="ru-RU" sz="4800" dirty="0" smtClean="0"/>
          </a:p>
          <a:p>
            <a:pPr marL="0">
              <a:lnSpc>
                <a:spcPct val="120000"/>
              </a:lnSpc>
              <a:buClrTx/>
              <a:buFont typeface="Wingdings" pitchFamily="2" charset="2"/>
              <a:buChar char="Ø"/>
            </a:pPr>
            <a:r>
              <a:rPr lang="ru-RU" sz="4800" dirty="0" smtClean="0"/>
              <a:t>Затем </a:t>
            </a:r>
            <a:r>
              <a:rPr lang="ru-RU" sz="4800" dirty="0" smtClean="0"/>
              <a:t>проводятся переговоры, подписывается контракт (зарубежный предприниматель может подыскать себе партнера самостоятельно или при посредничестве местных компаний развития или т. н. компаний по трастовым операциям и инвестициям). </a:t>
            </a:r>
            <a:endParaRPr lang="ru-RU" sz="4800" dirty="0" smtClean="0"/>
          </a:p>
          <a:p>
            <a:pPr marL="0">
              <a:lnSpc>
                <a:spcPct val="120000"/>
              </a:lnSpc>
              <a:buClrTx/>
              <a:buFont typeface="Wingdings" pitchFamily="2" charset="2"/>
              <a:buChar char="Ø"/>
            </a:pPr>
            <a:r>
              <a:rPr lang="ru-RU" sz="4800" dirty="0" smtClean="0"/>
              <a:t>Следующий </a:t>
            </a:r>
            <a:r>
              <a:rPr lang="ru-RU" sz="4800" dirty="0" smtClean="0"/>
              <a:t>этап - получение визы городского народного правительства, лицензии таможни и составление списка необходимого импорта. Иностранному инвестору необходимо разрешение на открытие дела от муниципального бюро торгово-промышленной администрации (органа </a:t>
            </a:r>
            <a:r>
              <a:rPr lang="ru-RU" sz="4800" dirty="0" err="1" smtClean="0"/>
              <a:t>Госуправления</a:t>
            </a:r>
            <a:r>
              <a:rPr lang="ru-RU" sz="4800" dirty="0" smtClean="0"/>
              <a:t> торгово-промышленной администрации). </a:t>
            </a:r>
            <a:endParaRPr lang="ru-RU" sz="4800" dirty="0" smtClean="0"/>
          </a:p>
          <a:p>
            <a:pPr marL="0">
              <a:lnSpc>
                <a:spcPct val="120000"/>
              </a:lnSpc>
              <a:buClrTx/>
              <a:buFont typeface="Wingdings" pitchFamily="2" charset="2"/>
              <a:buChar char="Ø"/>
            </a:pPr>
            <a:r>
              <a:rPr lang="ru-RU" sz="4800" dirty="0" smtClean="0"/>
              <a:t>И наконец, </a:t>
            </a:r>
            <a:r>
              <a:rPr lang="ru-RU" sz="4800" dirty="0" smtClean="0"/>
              <a:t>нужно получить санкцию на отвод земельного участка и заключить договор на долгосрочную аренду земли.</a:t>
            </a:r>
          </a:p>
          <a:p>
            <a:pPr marL="0">
              <a:buNone/>
            </a:pPr>
            <a:endParaRPr lang="ru-RU"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534400" cy="5943600"/>
          </a:xfrm>
        </p:spPr>
        <p:txBody>
          <a:bodyPr>
            <a:noAutofit/>
          </a:bodyPr>
          <a:lstStyle/>
          <a:p>
            <a:pPr marL="0" algn="ctr">
              <a:buNone/>
            </a:pPr>
            <a:r>
              <a:rPr lang="ru-RU" sz="2800" b="1" i="1" dirty="0" smtClean="0">
                <a:latin typeface="Times New Roman" pitchFamily="18" charset="0"/>
                <a:cs typeface="Times New Roman" pitchFamily="18" charset="0"/>
              </a:rPr>
              <a:t>Контракт о создании СП</a:t>
            </a:r>
            <a:endParaRPr lang="ru-RU" sz="2800" dirty="0" smtClean="0">
              <a:latin typeface="Times New Roman" pitchFamily="18" charset="0"/>
              <a:cs typeface="Times New Roman" pitchFamily="18" charset="0"/>
            </a:endParaRPr>
          </a:p>
          <a:p>
            <a:pPr marL="0">
              <a:buNone/>
            </a:pPr>
            <a:r>
              <a:rPr lang="ru-RU" sz="2200" dirty="0" smtClean="0">
                <a:latin typeface="Times New Roman" pitchFamily="18" charset="0"/>
                <a:cs typeface="Times New Roman" pitchFamily="18" charset="0"/>
              </a:rPr>
              <a:t>     Удельный </a:t>
            </a:r>
            <a:r>
              <a:rPr lang="ru-RU" sz="2200" dirty="0" smtClean="0">
                <a:latin typeface="Times New Roman" pitchFamily="18" charset="0"/>
                <a:cs typeface="Times New Roman" pitchFamily="18" charset="0"/>
              </a:rPr>
              <a:t>вес инвестиций иностранного участника согласно законам должен составлять не менее 25% уставного капитала, в противном случае предприятие не может иметь статуса СП. Верхний предел участия не устанавливается. Разрешено создание предприятий, полностью принадлежащих иностранному капиталу.</a:t>
            </a:r>
          </a:p>
          <a:p>
            <a:pPr marL="0">
              <a:buNone/>
            </a:pPr>
            <a:r>
              <a:rPr lang="ru-RU" sz="2200" dirty="0" smtClean="0">
                <a:latin typeface="Times New Roman" pitchFamily="18" charset="0"/>
                <a:cs typeface="Times New Roman" pitchFamily="18" charset="0"/>
              </a:rPr>
              <a:t>     Срок </a:t>
            </a:r>
            <a:r>
              <a:rPr lang="ru-RU" sz="2200" dirty="0" smtClean="0">
                <a:latin typeface="Times New Roman" pitchFamily="18" charset="0"/>
                <a:cs typeface="Times New Roman" pitchFamily="18" charset="0"/>
              </a:rPr>
              <a:t>деятельности предприятия может не ограничиваться. </a:t>
            </a:r>
            <a:r>
              <a:rPr lang="ru-RU" sz="2200" dirty="0" smtClean="0">
                <a:latin typeface="Times New Roman" pitchFamily="18" charset="0"/>
                <a:cs typeface="Times New Roman" pitchFamily="18" charset="0"/>
              </a:rPr>
              <a:t> Государство </a:t>
            </a:r>
            <a:r>
              <a:rPr lang="ru-RU" sz="2200" dirty="0" smtClean="0">
                <a:latin typeface="Times New Roman" pitchFamily="18" charset="0"/>
                <a:cs typeface="Times New Roman" pitchFamily="18" charset="0"/>
              </a:rPr>
              <a:t>дает предприятиям гарантию от национализации. </a:t>
            </a:r>
            <a:r>
              <a:rPr lang="ru-RU" sz="2200" dirty="0" smtClean="0">
                <a:latin typeface="Times New Roman" pitchFamily="18" charset="0"/>
                <a:cs typeface="Times New Roman" pitchFamily="18" charset="0"/>
              </a:rPr>
              <a:t> Главный </a:t>
            </a:r>
            <a:r>
              <a:rPr lang="ru-RU" sz="2200" dirty="0" smtClean="0">
                <a:latin typeface="Times New Roman" pitchFamily="18" charset="0"/>
                <a:cs typeface="Times New Roman" pitchFamily="18" charset="0"/>
              </a:rPr>
              <a:t>орган совместного предприятия - правление - решает все основные вопросы его деятельности. Состав правления назначается сторонами на 3 - 5 лет. Председателем может быть как гражданин КНР, так и иностранец. Он не обладает правом принятия единоличных решений, а по спорным вопросам проводятся консультации. Председатель является представителем предприятия как юридического лица. За повседневную деятельность отвечает главный управляющий, назначаемый правлением.</a:t>
            </a:r>
            <a:endParaRPr lang="ru-RU" sz="22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914400"/>
            <a:ext cx="8991600" cy="5943600"/>
          </a:xfrm>
        </p:spPr>
        <p:txBody>
          <a:bodyPr>
            <a:noAutofit/>
          </a:bodyPr>
          <a:lstStyle/>
          <a:p>
            <a:pPr marL="0">
              <a:spcBef>
                <a:spcPts val="0"/>
              </a:spcBef>
              <a:buNone/>
            </a:pPr>
            <a:r>
              <a:rPr lang="ru-RU" sz="3200" dirty="0" smtClean="0"/>
              <a:t>     СП </a:t>
            </a:r>
            <a:r>
              <a:rPr lang="ru-RU" sz="3200" dirty="0" smtClean="0"/>
              <a:t>является формально самостоятельным хозяйственным субъектом, но на практике ведомство, руководимое китайским участником, контролирует хозяйственную и финансовую деятельность, планы развития СП. Координация государственного плана с планом СП может осуществляться путем долгосрочных и краткосрочных </a:t>
            </a:r>
            <a:r>
              <a:rPr lang="ru-RU" sz="3200" dirty="0" smtClean="0"/>
              <a:t>контрактов</a:t>
            </a:r>
            <a:endParaRPr lang="ru-RU" sz="3200" dirty="0" smtClean="0"/>
          </a:p>
          <a:p>
            <a:pPr marL="0">
              <a:lnSpc>
                <a:spcPct val="120000"/>
              </a:lnSpc>
              <a:spcBef>
                <a:spcPts val="0"/>
              </a:spcBef>
              <a:buNone/>
            </a:pPr>
            <a:endParaRPr lang="ru-RU" sz="24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457200"/>
            <a:ext cx="8763000" cy="6096000"/>
          </a:xfrm>
        </p:spPr>
        <p:txBody>
          <a:bodyPr>
            <a:noAutofit/>
          </a:bodyPr>
          <a:lstStyle/>
          <a:p>
            <a:pPr marL="0">
              <a:spcBef>
                <a:spcPts val="0"/>
              </a:spcBef>
              <a:buNone/>
            </a:pPr>
            <a:r>
              <a:rPr lang="ru-RU" sz="2800" dirty="0" smtClean="0"/>
              <a:t>     Наибольшей </a:t>
            </a:r>
            <a:r>
              <a:rPr lang="ru-RU" sz="2800" dirty="0" smtClean="0"/>
              <a:t>самостоятельностью обладают предприятия, контролируемые иностранным участником, особенно полностью принадлежащие последнему. Однако и они вынуждены действовать в рамках установленных законами и обычаями КНР ограничений (например на </a:t>
            </a:r>
            <a:r>
              <a:rPr lang="ru-RU" sz="2800" dirty="0" err="1" smtClean="0"/>
              <a:t>найм</a:t>
            </a:r>
            <a:r>
              <a:rPr lang="ru-RU" sz="2800" dirty="0" smtClean="0"/>
              <a:t> и увольнение рабочей силы). (Известен случай, когда иностранному инвестору, чтобы уволить китайского менеджера, пришлось закрывать все предприятие и заново проходить процедуру его создания. Во многих случаях иностранный инвестор вынужден менять зарубежных менеджеров, стиль руководства и жесткие требования которых не воспринимаются китайским </a:t>
            </a:r>
            <a:r>
              <a:rPr lang="ru-RU" sz="2800" dirty="0" smtClean="0"/>
              <a:t>персоналом)</a:t>
            </a:r>
            <a:endParaRPr lang="ru-RU" sz="2800" dirty="0" smtClean="0"/>
          </a:p>
          <a:p>
            <a:pPr marL="0">
              <a:spcBef>
                <a:spcPts val="0"/>
              </a:spcBef>
              <a:buNone/>
            </a:pPr>
            <a:endParaRPr lang="ru-RU" sz="23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09600"/>
            <a:ext cx="8610600" cy="6019800"/>
          </a:xfrm>
        </p:spPr>
        <p:txBody>
          <a:bodyPr>
            <a:normAutofit/>
          </a:bodyPr>
          <a:lstStyle/>
          <a:p>
            <a:pPr marL="0">
              <a:lnSpc>
                <a:spcPct val="110000"/>
              </a:lnSpc>
              <a:buNone/>
            </a:pPr>
            <a:r>
              <a:rPr lang="ru-RU" dirty="0" smtClean="0"/>
              <a:t>     В </a:t>
            </a:r>
            <a:r>
              <a:rPr lang="ru-RU" dirty="0" smtClean="0"/>
              <a:t>КНР не разрешается создание смешанных предприятий, нарушающих суверенитет и законы страны, противоречащих требованиям экономического развития Китая, загрязняющих окружающую среду, а также таких, в контрактах которых имеется очевидное неравенство сторон. Ограничены капиталовложения в СП, связанные: с обороной, производством на внутренний рынок, специализированными коммуникациями, средствами массовой информации, а также с рядом отраслей (автоперевозками, обработкой фотоматериалов, производством сигарет, продуктов питания, алкогольных напитков, сборкой бытовых электроприборов, часов, автомобилей и т. п</a:t>
            </a:r>
            <a:r>
              <a:rPr lang="ru-RU" dirty="0" smtClean="0"/>
              <a:t>.)</a:t>
            </a:r>
            <a:endParaRPr lang="ru-RU" dirty="0" smtClean="0"/>
          </a:p>
          <a:p>
            <a:pPr marL="0">
              <a:lnSpc>
                <a:spcPct val="110000"/>
              </a:lnSpc>
              <a:buNone/>
            </a:pPr>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838200"/>
            <a:ext cx="8686800" cy="5791200"/>
          </a:xfrm>
        </p:spPr>
        <p:txBody>
          <a:bodyPr>
            <a:normAutofit/>
          </a:bodyPr>
          <a:lstStyle/>
          <a:p>
            <a:pPr marL="0">
              <a:buNone/>
            </a:pPr>
            <a:r>
              <a:rPr lang="ru-RU" sz="3000" dirty="0" smtClean="0"/>
              <a:t>     На </a:t>
            </a:r>
            <a:r>
              <a:rPr lang="ru-RU" sz="3000" dirty="0" smtClean="0"/>
              <a:t>СП существуют профсоюзы, которые входят в местный отраслевой союз. Профсоюз имеет право подписывать трудовые соглашения с руководством от имени рабочих, контролировать их выполнение. Его представитель входит с совещательным голосом в Совет директоров, дает согласие на увольнение</a:t>
            </a:r>
            <a:endParaRPr lang="ru-RU" sz="3000"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457200"/>
            <a:ext cx="8686800" cy="6172200"/>
          </a:xfrm>
        </p:spPr>
        <p:txBody>
          <a:bodyPr>
            <a:noAutofit/>
          </a:bodyPr>
          <a:lstStyle/>
          <a:p>
            <a:pPr marL="0" algn="ctr">
              <a:buNone/>
            </a:pPr>
            <a:r>
              <a:rPr lang="ru-RU" sz="2800" b="1" dirty="0" smtClean="0"/>
              <a:t>Планирование</a:t>
            </a:r>
            <a:endParaRPr lang="ru-RU" sz="2800" dirty="0" smtClean="0"/>
          </a:p>
          <a:p>
            <a:pPr marL="0">
              <a:buNone/>
            </a:pPr>
            <a:r>
              <a:rPr lang="ru-RU" dirty="0" smtClean="0"/>
              <a:t>     В </a:t>
            </a:r>
            <a:r>
              <a:rPr lang="ru-RU" dirty="0" smtClean="0"/>
              <a:t>СЭЗ преобладает рыночное регулирование. Центр устанавливает лишь несколько основных директивных показателей: годовой финансовый доход, объем производства и снабжения по важнейшим видам промышленной продукции, получаемой или поставляемой по централизованным каналам, стабильные в течение нескольких лет нормативы отчислений в центральный бюджет, лимиты кредитной и денежной эмиссии.</a:t>
            </a:r>
          </a:p>
          <a:p>
            <a:pPr marL="0">
              <a:buNone/>
            </a:pPr>
            <a:r>
              <a:rPr lang="ru-RU" dirty="0" smtClean="0"/>
              <a:t>     Правительства </a:t>
            </a:r>
            <a:r>
              <a:rPr lang="ru-RU" dirty="0" smtClean="0"/>
              <a:t>зон самостоятельны в вопросах заимствования средств на мировом и внутреннем кредитном рынке, размещение за рубежом облигаций в рамках лимитов центра при условии, что сами отвечают за свои </a:t>
            </a:r>
            <a:r>
              <a:rPr lang="ru-RU" dirty="0" smtClean="0"/>
              <a:t>обязательства</a:t>
            </a:r>
            <a:endParaRPr lang="ru-RU"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457200"/>
            <a:ext cx="8686800" cy="6172200"/>
          </a:xfrm>
        </p:spPr>
        <p:txBody>
          <a:bodyPr>
            <a:normAutofit fontScale="85000" lnSpcReduction="10000"/>
          </a:bodyPr>
          <a:lstStyle/>
          <a:p>
            <a:pPr marL="0" algn="ctr">
              <a:lnSpc>
                <a:spcPct val="110000"/>
              </a:lnSpc>
              <a:buNone/>
            </a:pPr>
            <a:r>
              <a:rPr lang="ru-RU" sz="3300" b="1" dirty="0" smtClean="0"/>
              <a:t>Снабжение и сбыт</a:t>
            </a:r>
            <a:endParaRPr lang="ru-RU" sz="3300" dirty="0" smtClean="0"/>
          </a:p>
          <a:p>
            <a:pPr marL="0">
              <a:lnSpc>
                <a:spcPct val="110000"/>
              </a:lnSpc>
              <a:buNone/>
            </a:pPr>
            <a:r>
              <a:rPr lang="ru-RU" sz="2800" dirty="0" smtClean="0"/>
              <a:t>    СП </a:t>
            </a:r>
            <a:r>
              <a:rPr lang="ru-RU" sz="2800" dirty="0" smtClean="0"/>
              <a:t>в СЭЗ могут закупать сырье и полуфабрикаты, топливо, запчасти и оборудование как внутри страны, так и на внешнем рынке. Для улучшения их снабжения создаются специальные снабженческие компании. Однако на практике оно в основном осуществляется по рыночным каналам. Поставки некоторых важных ресурсов, например электроэнергии, отстают от потребностей.</a:t>
            </a:r>
          </a:p>
          <a:p>
            <a:pPr marL="0">
              <a:lnSpc>
                <a:spcPct val="110000"/>
              </a:lnSpc>
              <a:buNone/>
            </a:pPr>
            <a:r>
              <a:rPr lang="ru-RU" sz="2800" dirty="0" smtClean="0"/>
              <a:t>     Администрация </a:t>
            </a:r>
            <a:r>
              <a:rPr lang="ru-RU" sz="2800" dirty="0" smtClean="0"/>
              <a:t>СЭЗ и СП может самостоятельно принимать решения об условиях экспорта готовой продукции. Широко распространен прием, когда экспорт продукции ложится на иностранного партнера СП (экспортные цены занижаются с целью перевода прибылей без уплаты налогов), что создает для китайской стороны определенные проблемы (китайская сторона лишена возможности изучать мировую коммерческую практику</a:t>
            </a:r>
            <a:r>
              <a:rPr lang="ru-RU" sz="2800" dirty="0" smtClean="0"/>
              <a:t>)</a:t>
            </a:r>
            <a:endParaRPr lang="ru-RU" sz="2800" dirty="0" smtClean="0"/>
          </a:p>
          <a:p>
            <a:pPr marL="0" algn="ctr">
              <a:spcBef>
                <a:spcPts val="0"/>
              </a:spcBef>
              <a:spcAft>
                <a:spcPts val="1200"/>
              </a:spcAft>
              <a:buNone/>
            </a:pPr>
            <a:endParaRPr lang="ru-RU"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534400" cy="6172200"/>
          </a:xfrm>
        </p:spPr>
        <p:txBody>
          <a:bodyPr>
            <a:noAutofit/>
          </a:bodyPr>
          <a:lstStyle/>
          <a:p>
            <a:pPr marL="0">
              <a:buNone/>
            </a:pPr>
            <a:r>
              <a:rPr lang="ru-RU" sz="2800" dirty="0" smtClean="0"/>
              <a:t>     При </a:t>
            </a:r>
            <a:r>
              <a:rPr lang="ru-RU" sz="2800" dirty="0" smtClean="0"/>
              <a:t>реализации продукции на внутреннем рынке СП может действовать самостоятельно или на комиссионных началах через посреднические государственные компании (исключение составляет продукция, подлежащая плановому распределению). При этом покупатель обязан уплатить импортную таможенную пошлину. На внутреннем рынке, как правило, разрешается реализация высокотехнологичной или импортозамещающей продукции. Право СП на поставки своей продукции на </a:t>
            </a:r>
            <a:r>
              <a:rPr lang="ru-RU" sz="2800" dirty="0" err="1" smtClean="0"/>
              <a:t>внутрикитайский</a:t>
            </a:r>
            <a:r>
              <a:rPr lang="ru-RU" sz="2800" dirty="0" smtClean="0"/>
              <a:t> рынок и доля таких поставок в общем объеме производства оговариваются в контракте о создании </a:t>
            </a:r>
            <a:r>
              <a:rPr lang="ru-RU" sz="2800" dirty="0" smtClean="0"/>
              <a:t>СП</a:t>
            </a:r>
            <a:endParaRPr lang="ru-RU" sz="2800" dirty="0" smtClean="0"/>
          </a:p>
          <a:p>
            <a:pPr marL="0">
              <a:buNone/>
            </a:pPr>
            <a:endParaRPr lang="ru-RU" sz="22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051" name="Rectangle 3"/>
          <p:cNvSpPr>
            <a:spLocks noChangeArrowheads="1"/>
          </p:cNvSpPr>
          <p:nvPr/>
        </p:nvSpPr>
        <p:spPr bwMode="auto">
          <a:xfrm>
            <a:off x="0" y="2162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Содержимое 6"/>
          <p:cNvSpPr>
            <a:spLocks noGrp="1"/>
          </p:cNvSpPr>
          <p:nvPr>
            <p:ph idx="1"/>
          </p:nvPr>
        </p:nvSpPr>
        <p:spPr>
          <a:xfrm>
            <a:off x="228600" y="533400"/>
            <a:ext cx="8610600" cy="6019800"/>
          </a:xfrm>
        </p:spPr>
        <p:txBody>
          <a:bodyPr>
            <a:normAutofit fontScale="47500" lnSpcReduction="20000"/>
          </a:bodyPr>
          <a:lstStyle/>
          <a:p>
            <a:pPr marL="0" algn="ctr">
              <a:lnSpc>
                <a:spcPct val="120000"/>
              </a:lnSpc>
              <a:buNone/>
            </a:pPr>
            <a:r>
              <a:rPr lang="ru-RU" sz="5900" b="1" dirty="0" smtClean="0"/>
              <a:t>Ценообразование</a:t>
            </a:r>
            <a:endParaRPr lang="ru-RU" sz="5900" dirty="0" smtClean="0"/>
          </a:p>
          <a:p>
            <a:pPr marL="0">
              <a:lnSpc>
                <a:spcPct val="120000"/>
              </a:lnSpc>
              <a:buNone/>
            </a:pPr>
            <a:r>
              <a:rPr lang="ru-RU" sz="4500" dirty="0" smtClean="0"/>
              <a:t>     На </a:t>
            </a:r>
            <a:r>
              <a:rPr lang="ru-RU" sz="4500" dirty="0" smtClean="0"/>
              <a:t>подавляющее большинство товаров и услуг СЭЗ действуют рыночные цены. Единые государственные цены сохраняются на железнодорожные, морские, авиационные перевозки, почтово-телеграфные услуги, жилье, воду, электроэнергию (в </a:t>
            </a:r>
            <a:r>
              <a:rPr lang="ru-RU" sz="4500" dirty="0" err="1" smtClean="0"/>
              <a:t>Шэкоу</a:t>
            </a:r>
            <a:r>
              <a:rPr lang="ru-RU" sz="4500" dirty="0" smtClean="0"/>
              <a:t> на электроэнергию, получаемую из Гонконга, действует гонконгский тариф, цена на воду также приближается к гонконгской), медицинское обслуживание, городской транспорт, централизованно распределяемые материальные ресурсы.</a:t>
            </a:r>
          </a:p>
          <a:p>
            <a:pPr marL="0">
              <a:lnSpc>
                <a:spcPct val="120000"/>
              </a:lnSpc>
              <a:buNone/>
            </a:pPr>
            <a:r>
              <a:rPr lang="ru-RU" sz="4500" dirty="0" smtClean="0"/>
              <a:t>     СП</a:t>
            </a:r>
            <a:r>
              <a:rPr lang="ru-RU" sz="4500" dirty="0" smtClean="0"/>
              <a:t>, устанавливая цены на свою продукцию, реализуемую на внутреннем рынке, обязано учитывать рекомендации организаций, контролирующих цены. Цены на продукцию СП на мировом рынке должны в основном соответствовать ценам на аналогичные товары государственных предприятий (в настоящее время создаются отраслевые ассоциации экспортеров, включающие как китайские, так и иностранные предприятия, которые наделены правом контроля за экспортными ценами</a:t>
            </a:r>
            <a:r>
              <a:rPr lang="ru-RU" sz="4500" dirty="0" smtClean="0"/>
              <a:t>)</a:t>
            </a:r>
            <a:endParaRPr lang="ru-RU" sz="4500" dirty="0" smtClean="0"/>
          </a:p>
          <a:p>
            <a:pPr>
              <a:buNone/>
            </a:pP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457200" y="685800"/>
            <a:ext cx="8229600" cy="5638800"/>
          </a:xfrm>
        </p:spPr>
        <p:txBody>
          <a:bodyPr>
            <a:normAutofit/>
          </a:bodyPr>
          <a:lstStyle/>
          <a:p>
            <a:pPr marL="0" algn="ctr">
              <a:buNone/>
            </a:pPr>
            <a:r>
              <a:rPr lang="ru-RU" sz="2800" b="1" dirty="0" smtClean="0"/>
              <a:t>Инвестиционный механизм</a:t>
            </a:r>
            <a:endParaRPr lang="ru-RU" sz="2800" dirty="0" smtClean="0"/>
          </a:p>
          <a:p>
            <a:pPr marL="0">
              <a:buNone/>
            </a:pPr>
            <a:r>
              <a:rPr lang="ru-RU" sz="2800" dirty="0" smtClean="0"/>
              <a:t>     СЭЗ </a:t>
            </a:r>
            <a:r>
              <a:rPr lang="ru-RU" sz="2800" dirty="0" smtClean="0"/>
              <a:t>и зоны технико-экономического развития создавались по принципу отказа от государственных централизованных капиталовложений (в СЭЗ </a:t>
            </a:r>
            <a:r>
              <a:rPr lang="ru-RU" sz="2800" dirty="0" err="1" smtClean="0"/>
              <a:t>Шэньчжэнь</a:t>
            </a:r>
            <a:r>
              <a:rPr lang="ru-RU" sz="2800" dirty="0" smtClean="0"/>
              <a:t>, например, за счет центрального бюджета было профинансировано только строительство здания таможни на границе с Гонконгом, а также забора, отделяющего СЭЗ от внутренней части Китая). Единственным исключением стал </a:t>
            </a:r>
            <a:r>
              <a:rPr lang="ru-RU" sz="2800" dirty="0" err="1" smtClean="0"/>
              <a:t>Пудун</a:t>
            </a:r>
            <a:r>
              <a:rPr lang="ru-RU" sz="2800" dirty="0" smtClean="0"/>
              <a:t>, на развитие которого выделяются значительные средства из центрального бюджета.</a:t>
            </a:r>
          </a:p>
          <a:p>
            <a:pPr>
              <a:buNone/>
            </a:pPr>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228600" y="457200"/>
            <a:ext cx="8610600" cy="6172200"/>
          </a:xfrm>
        </p:spPr>
        <p:txBody>
          <a:bodyPr>
            <a:normAutofit fontScale="85000" lnSpcReduction="20000"/>
          </a:bodyPr>
          <a:lstStyle/>
          <a:p>
            <a:pPr marL="0">
              <a:lnSpc>
                <a:spcPct val="120000"/>
              </a:lnSpc>
              <a:buNone/>
            </a:pPr>
            <a:r>
              <a:rPr lang="ru-RU" sz="2700" dirty="0" smtClean="0">
                <a:latin typeface="Times New Roman" pitchFamily="18" charset="0"/>
                <a:cs typeface="Times New Roman" pitchFamily="18" charset="0"/>
              </a:rPr>
              <a:t>     Развитие </a:t>
            </a:r>
            <a:r>
              <a:rPr lang="ru-RU" sz="2700" dirty="0" smtClean="0">
                <a:latin typeface="Times New Roman" pitchFamily="18" charset="0"/>
                <a:cs typeface="Times New Roman" pitchFamily="18" charset="0"/>
              </a:rPr>
              <a:t>СЭЗ финансируется сформировавшимся в них своеобразным механизмом. В ряде случаев компании за счет банковского кредита (из расчета 0,5 - 1 млрд. юаней на 1 кв. км территории) создают на небольшом участке необходимую инфраструктуру, иногда строят фабричные постройки, а затем сдают земельные участки и сооружения в аренду китайским и иностранным инвесторам. Арендные платежи идут в счет погашения кредита.</a:t>
            </a:r>
          </a:p>
          <a:p>
            <a:pPr marL="0">
              <a:lnSpc>
                <a:spcPct val="120000"/>
              </a:lnSpc>
              <a:buNone/>
            </a:pPr>
            <a:r>
              <a:rPr lang="ru-RU" sz="2700" dirty="0" smtClean="0">
                <a:latin typeface="Times New Roman" pitchFamily="18" charset="0"/>
                <a:cs typeface="Times New Roman" pitchFamily="18" charset="0"/>
              </a:rPr>
              <a:t>     Наиболее </a:t>
            </a:r>
            <a:r>
              <a:rPr lang="ru-RU" sz="2700" dirty="0" smtClean="0">
                <a:latin typeface="Times New Roman" pitchFamily="18" charset="0"/>
                <a:cs typeface="Times New Roman" pitchFamily="18" charset="0"/>
              </a:rPr>
              <a:t>последовательно этот механизм внедряется в </a:t>
            </a:r>
            <a:r>
              <a:rPr lang="ru-RU" sz="2700" dirty="0" err="1" smtClean="0">
                <a:latin typeface="Times New Roman" pitchFamily="18" charset="0"/>
                <a:cs typeface="Times New Roman" pitchFamily="18" charset="0"/>
              </a:rPr>
              <a:t>Шэкоу</a:t>
            </a:r>
            <a:r>
              <a:rPr lang="ru-RU" sz="2700" dirty="0" smtClean="0">
                <a:latin typeface="Times New Roman" pitchFamily="18" charset="0"/>
                <a:cs typeface="Times New Roman" pitchFamily="18" charset="0"/>
              </a:rPr>
              <a:t>, где работает гонконгская компания “</a:t>
            </a:r>
            <a:r>
              <a:rPr lang="ru-RU" sz="2700" dirty="0" err="1" smtClean="0">
                <a:latin typeface="Times New Roman" pitchFamily="18" charset="0"/>
                <a:cs typeface="Times New Roman" pitchFamily="18" charset="0"/>
              </a:rPr>
              <a:t>Чжуншан</a:t>
            </a:r>
            <a:r>
              <a:rPr lang="ru-RU" sz="2700" dirty="0" smtClean="0">
                <a:latin typeface="Times New Roman" pitchFamily="18" charset="0"/>
                <a:cs typeface="Times New Roman" pitchFamily="18" charset="0"/>
              </a:rPr>
              <a:t>” (принадлежащая правительству КНР). Она не только предоставляет землю и постройки, но и обеспечивает предприятия водой, электроэнергией, транспортными услугами. После освоения начального участка (в 3 - 5 кв. км) средства начинают вкладываться в его расширение, что обеспечивает дальнейшее его развитие на базе относительно небольших первоначальных затрат.</a:t>
            </a:r>
          </a:p>
          <a:p>
            <a:pPr>
              <a:buNone/>
            </a:pP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685800"/>
            <a:ext cx="8610600" cy="5791200"/>
          </a:xfrm>
        </p:spPr>
        <p:txBody>
          <a:bodyPr>
            <a:normAutofit fontScale="92500" lnSpcReduction="20000"/>
          </a:bodyPr>
          <a:lstStyle/>
          <a:p>
            <a:pPr marL="0">
              <a:lnSpc>
                <a:spcPct val="120000"/>
              </a:lnSpc>
              <a:spcBef>
                <a:spcPts val="0"/>
              </a:spcBef>
              <a:buNone/>
            </a:pPr>
            <a:r>
              <a:rPr lang="ru-RU" sz="3200" dirty="0" smtClean="0"/>
              <a:t>     Другая </a:t>
            </a:r>
            <a:r>
              <a:rPr lang="ru-RU" sz="3200" dirty="0" smtClean="0"/>
              <a:t>модель, финансирующая развитие, отрабатывается на </a:t>
            </a:r>
            <a:r>
              <a:rPr lang="ru-RU" sz="3200" dirty="0" err="1" smtClean="0"/>
              <a:t>Хайнане</a:t>
            </a:r>
            <a:r>
              <a:rPr lang="ru-RU" sz="3200" dirty="0" smtClean="0"/>
              <a:t>. Эта зона начала развиваться позднее других, в условиях “инвестиционного голода” в стране, а площадь ее в десятки раз больше других СЭЗ. Поэтому внутренние инвестиции не могут быть основой ее быстрого подъема. Там практикуется выделение крупных участков земли для освоения зарубежными фирмами, которые сами создают всю необходимую инфраструктуру и используют землю и постройки по своему </a:t>
            </a:r>
            <a:r>
              <a:rPr lang="ru-RU" sz="3200" dirty="0" smtClean="0"/>
              <a:t>усмотрению</a:t>
            </a:r>
            <a:endParaRPr lang="ru-RU" sz="3200" dirty="0" smtClean="0"/>
          </a:p>
          <a:p>
            <a:pPr marL="0">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33400"/>
            <a:ext cx="8610600" cy="5791200"/>
          </a:xfrm>
        </p:spPr>
        <p:txBody>
          <a:bodyPr>
            <a:normAutofit fontScale="85000" lnSpcReduction="10000"/>
          </a:bodyPr>
          <a:lstStyle/>
          <a:p>
            <a:pPr algn="ctr">
              <a:buNone/>
            </a:pPr>
            <a:r>
              <a:rPr lang="ru-RU" sz="3800" b="1" dirty="0" smtClean="0"/>
              <a:t>Налоговая система</a:t>
            </a:r>
            <a:endParaRPr lang="ru-RU" sz="3800" dirty="0" smtClean="0"/>
          </a:p>
          <a:p>
            <a:pPr marL="0">
              <a:lnSpc>
                <a:spcPct val="120000"/>
              </a:lnSpc>
              <a:buNone/>
            </a:pPr>
            <a:r>
              <a:rPr lang="ru-RU" sz="3200" dirty="0" smtClean="0"/>
              <a:t>      СП </a:t>
            </a:r>
            <a:r>
              <a:rPr lang="ru-RU" sz="3200" dirty="0" smtClean="0"/>
              <a:t>в СЭЗ выплачивают следующие виды налогов:</a:t>
            </a:r>
          </a:p>
          <a:p>
            <a:pPr lvl="0">
              <a:lnSpc>
                <a:spcPct val="120000"/>
              </a:lnSpc>
              <a:buClrTx/>
              <a:buFont typeface="Wingdings" pitchFamily="2" charset="2"/>
              <a:buChar char="q"/>
            </a:pPr>
            <a:r>
              <a:rPr lang="ru-RU" sz="3200" dirty="0" smtClean="0"/>
              <a:t> подоходный</a:t>
            </a:r>
            <a:r>
              <a:rPr lang="ru-RU" sz="3200" dirty="0" smtClean="0"/>
              <a:t>;</a:t>
            </a:r>
          </a:p>
          <a:p>
            <a:pPr lvl="0">
              <a:lnSpc>
                <a:spcPct val="120000"/>
              </a:lnSpc>
              <a:buClrTx/>
              <a:buFont typeface="Wingdings" pitchFamily="2" charset="2"/>
              <a:buChar char="q"/>
            </a:pPr>
            <a:r>
              <a:rPr lang="ru-RU" sz="3200" dirty="0" smtClean="0"/>
              <a:t> налог </a:t>
            </a:r>
            <a:r>
              <a:rPr lang="ru-RU" sz="3200" dirty="0" smtClean="0"/>
              <a:t>на добавленную стоимость (НДС);</a:t>
            </a:r>
          </a:p>
          <a:p>
            <a:pPr lvl="0">
              <a:lnSpc>
                <a:spcPct val="120000"/>
              </a:lnSpc>
              <a:buClrTx/>
              <a:buFont typeface="Wingdings" pitchFamily="2" charset="2"/>
              <a:buChar char="q"/>
            </a:pPr>
            <a:r>
              <a:rPr lang="ru-RU" sz="3200" dirty="0" smtClean="0"/>
              <a:t> налог </a:t>
            </a:r>
            <a:r>
              <a:rPr lang="ru-RU" sz="3200" dirty="0" smtClean="0"/>
              <a:t>на транспортные средства;</a:t>
            </a:r>
          </a:p>
          <a:p>
            <a:pPr lvl="0">
              <a:lnSpc>
                <a:spcPct val="120000"/>
              </a:lnSpc>
              <a:buClrTx/>
              <a:buFont typeface="Wingdings" pitchFamily="2" charset="2"/>
              <a:buChar char="q"/>
            </a:pPr>
            <a:r>
              <a:rPr lang="ru-RU" sz="3200" dirty="0" smtClean="0"/>
              <a:t> налог </a:t>
            </a:r>
            <a:r>
              <a:rPr lang="ru-RU" sz="3200" dirty="0" smtClean="0"/>
              <a:t>на операции с недвижимостью;</a:t>
            </a:r>
          </a:p>
          <a:p>
            <a:pPr lvl="0">
              <a:lnSpc>
                <a:spcPct val="120000"/>
              </a:lnSpc>
              <a:buClrTx/>
              <a:buFont typeface="Wingdings" pitchFamily="2" charset="2"/>
              <a:buChar char="q"/>
            </a:pPr>
            <a:r>
              <a:rPr lang="ru-RU" sz="3200" dirty="0" smtClean="0"/>
              <a:t> акцизы</a:t>
            </a:r>
            <a:r>
              <a:rPr lang="ru-RU" sz="3200" dirty="0" smtClean="0"/>
              <a:t>;</a:t>
            </a:r>
          </a:p>
          <a:p>
            <a:pPr lvl="0">
              <a:lnSpc>
                <a:spcPct val="120000"/>
              </a:lnSpc>
              <a:buClrTx/>
              <a:buFont typeface="Wingdings" pitchFamily="2" charset="2"/>
              <a:buChar char="q"/>
            </a:pPr>
            <a:r>
              <a:rPr lang="ru-RU" sz="3200" dirty="0" smtClean="0"/>
              <a:t> таможенные </a:t>
            </a:r>
            <a:r>
              <a:rPr lang="ru-RU" sz="3200" dirty="0" smtClean="0"/>
              <a:t>пошлины.</a:t>
            </a:r>
          </a:p>
          <a:p>
            <a:pPr marL="0">
              <a:lnSpc>
                <a:spcPct val="120000"/>
              </a:lnSpc>
              <a:buNone/>
            </a:pPr>
            <a:r>
              <a:rPr lang="ru-RU" sz="3200" dirty="0" smtClean="0"/>
              <a:t>       Служащие </a:t>
            </a:r>
            <a:r>
              <a:rPr lang="ru-RU" sz="3200" dirty="0" smtClean="0"/>
              <a:t>совместных предприятий (как китайские, так и иностранные) уплачивают личный подоходный налог.</a:t>
            </a:r>
          </a:p>
          <a:p>
            <a:pPr marL="0">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457200"/>
            <a:ext cx="8458200" cy="6096000"/>
          </a:xfrm>
        </p:spPr>
        <p:txBody>
          <a:bodyPr>
            <a:normAutofit fontScale="77500" lnSpcReduction="20000"/>
          </a:bodyPr>
          <a:lstStyle/>
          <a:p>
            <a:pPr marL="0">
              <a:lnSpc>
                <a:spcPct val="120000"/>
              </a:lnSpc>
              <a:buNone/>
            </a:pPr>
            <a:r>
              <a:rPr lang="ru-RU" sz="3200" dirty="0" smtClean="0">
                <a:latin typeface="Times New Roman" pitchFamily="18" charset="0"/>
                <a:cs typeface="Times New Roman" pitchFamily="18" charset="0"/>
              </a:rPr>
              <a:t>     С </a:t>
            </a:r>
            <a:r>
              <a:rPr lang="ru-RU" sz="3200" dirty="0" smtClean="0">
                <a:latin typeface="Times New Roman" pitchFamily="18" charset="0"/>
                <a:cs typeface="Times New Roman" pitchFamily="18" charset="0"/>
              </a:rPr>
              <a:t>китайских предприятий в СЭЗ взимается такой же подоходный налог, как с СП. Иностранному партнеру, реинвестирующему в Китае прибыль на срок не менее 5 лет, возвращается 40% от уплаченного подоходного налога в соответствии с реинвестируемой долей. СП, действующие в </a:t>
            </a:r>
            <a:r>
              <a:rPr lang="ru-RU" sz="3200" dirty="0" err="1" smtClean="0">
                <a:latin typeface="Times New Roman" pitchFamily="18" charset="0"/>
                <a:cs typeface="Times New Roman" pitchFamily="18" charset="0"/>
              </a:rPr>
              <a:t>низкорентабельных</a:t>
            </a:r>
            <a:r>
              <a:rPr lang="ru-RU" sz="3200" dirty="0" smtClean="0">
                <a:latin typeface="Times New Roman" pitchFamily="18" charset="0"/>
                <a:cs typeface="Times New Roman" pitchFamily="18" charset="0"/>
              </a:rPr>
              <a:t> отраслях (например в сельском хозяйстве), и СП, созданные в отдаленных, отсталых районах, могут получить 15 - 30%-ную скидку с подоходного налога на 10 лет после 5-летнего полного или частичного освобождения от его уплаты.</a:t>
            </a:r>
          </a:p>
          <a:p>
            <a:pPr marL="0">
              <a:lnSpc>
                <a:spcPct val="120000"/>
              </a:lnSpc>
              <a:buNone/>
            </a:pPr>
            <a:r>
              <a:rPr lang="ru-RU" sz="3200" dirty="0" smtClean="0">
                <a:latin typeface="Times New Roman" pitchFamily="18" charset="0"/>
                <a:cs typeface="Times New Roman" pitchFamily="18" charset="0"/>
              </a:rPr>
              <a:t>     Юридическое </a:t>
            </a:r>
            <a:r>
              <a:rPr lang="ru-RU" sz="3200" dirty="0" smtClean="0">
                <a:latin typeface="Times New Roman" pitchFamily="18" charset="0"/>
                <a:cs typeface="Times New Roman" pitchFamily="18" charset="0"/>
              </a:rPr>
              <a:t>лицо, инвестировавшее свыше $5 млн., или предоставившее передовую технологию, или действующее на предприятии с медленным оборотом капитала, может обратиться с просьбой о частичном или полном освобождении от налога.</a:t>
            </a:r>
          </a:p>
          <a:p>
            <a:pPr marL="0">
              <a:lnSpc>
                <a:spcPct val="110000"/>
              </a:lnSpc>
              <a:spcBef>
                <a:spcPts val="0"/>
              </a:spcBef>
              <a:buNone/>
            </a:pPr>
            <a:endParaRPr lang="ru-RU" sz="3200"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534400" cy="6248400"/>
          </a:xfrm>
        </p:spPr>
        <p:txBody>
          <a:bodyPr>
            <a:noAutofit/>
          </a:bodyPr>
          <a:lstStyle/>
          <a:p>
            <a:pPr marL="0" algn="ctr">
              <a:buNone/>
            </a:pPr>
            <a:r>
              <a:rPr lang="ru-RU" sz="2800" b="1" dirty="0" smtClean="0">
                <a:latin typeface="Times New Roman" pitchFamily="18" charset="0"/>
                <a:cs typeface="Times New Roman" pitchFamily="18" charset="0"/>
              </a:rPr>
              <a:t>Земельные отношения</a:t>
            </a:r>
            <a:endParaRPr lang="ru-RU" sz="2800" dirty="0" smtClean="0">
              <a:latin typeface="Times New Roman" pitchFamily="18" charset="0"/>
              <a:cs typeface="Times New Roman" pitchFamily="18" charset="0"/>
            </a:endParaRPr>
          </a:p>
          <a:p>
            <a:pPr marL="0">
              <a:buNone/>
            </a:pPr>
            <a:r>
              <a:rPr lang="ru-RU" dirty="0" smtClean="0">
                <a:latin typeface="Times New Roman" pitchFamily="18" charset="0"/>
                <a:cs typeface="Times New Roman" pitchFamily="18" charset="0"/>
              </a:rPr>
              <a:t>   Предоставление </a:t>
            </a:r>
            <a:r>
              <a:rPr lang="ru-RU" dirty="0" smtClean="0">
                <a:latin typeface="Times New Roman" pitchFamily="18" charset="0"/>
                <a:cs typeface="Times New Roman" pitchFamily="18" charset="0"/>
              </a:rPr>
              <a:t>СП права пользования землей находится в компетенции местных народных правительств. Процедура выделения участка ложится на китайского партнера, а денежная оценка земли входит в его пай.</a:t>
            </a:r>
          </a:p>
          <a:p>
            <a:pPr marL="0">
              <a:buNone/>
            </a:pPr>
            <a:r>
              <a:rPr lang="ru-RU" dirty="0" smtClean="0">
                <a:latin typeface="Times New Roman" pitchFamily="18" charset="0"/>
                <a:cs typeface="Times New Roman" pitchFamily="18" charset="0"/>
              </a:rPr>
              <a:t>    В </a:t>
            </a:r>
            <a:r>
              <a:rPr lang="ru-RU" dirty="0" smtClean="0">
                <a:latin typeface="Times New Roman" pitchFamily="18" charset="0"/>
                <a:cs typeface="Times New Roman" pitchFamily="18" charset="0"/>
              </a:rPr>
              <a:t>СЭЗ существуют различные льготы при исчислении платы за пользование землей. Так, в </a:t>
            </a:r>
            <a:r>
              <a:rPr lang="ru-RU" dirty="0" err="1" smtClean="0">
                <a:latin typeface="Times New Roman" pitchFamily="18" charset="0"/>
                <a:cs typeface="Times New Roman" pitchFamily="18" charset="0"/>
              </a:rPr>
              <a:t>Шэньчжэне</a:t>
            </a:r>
            <a:r>
              <a:rPr lang="ru-RU" dirty="0" smtClean="0">
                <a:latin typeface="Times New Roman" pitchFamily="18" charset="0"/>
                <a:cs typeface="Times New Roman" pitchFamily="18" charset="0"/>
              </a:rPr>
              <a:t> предприятия с высокой технологией освобождаются от нее в первые 5 лет, а в последующие 5 платят только 50%. В </a:t>
            </a:r>
            <a:r>
              <a:rPr lang="ru-RU" dirty="0" err="1" smtClean="0">
                <a:latin typeface="Times New Roman" pitchFamily="18" charset="0"/>
                <a:cs typeface="Times New Roman" pitchFamily="18" charset="0"/>
              </a:rPr>
              <a:t>Чжухае</a:t>
            </a:r>
            <a:r>
              <a:rPr lang="ru-RU" dirty="0" smtClean="0">
                <a:latin typeface="Times New Roman" pitchFamily="18" charset="0"/>
                <a:cs typeface="Times New Roman" pitchFamily="18" charset="0"/>
              </a:rPr>
              <a:t> СП, использующие высокую технологию, либо малоприбыльные предприятия от нее освобождаются. В </a:t>
            </a:r>
            <a:r>
              <a:rPr lang="ru-RU" dirty="0" err="1" smtClean="0">
                <a:latin typeface="Times New Roman" pitchFamily="18" charset="0"/>
                <a:cs typeface="Times New Roman" pitchFamily="18" charset="0"/>
              </a:rPr>
              <a:t>Сямэни</a:t>
            </a:r>
            <a:r>
              <a:rPr lang="ru-RU" dirty="0" smtClean="0">
                <a:latin typeface="Times New Roman" pitchFamily="18" charset="0"/>
                <a:cs typeface="Times New Roman" pitchFamily="18" charset="0"/>
              </a:rPr>
              <a:t> плата за землю сокращена вдвое на сметный период строительства, а для зарубежных китайцев - на весь его </a:t>
            </a:r>
            <a:r>
              <a:rPr lang="ru-RU" dirty="0" smtClean="0">
                <a:latin typeface="Times New Roman" pitchFamily="18" charset="0"/>
                <a:cs typeface="Times New Roman" pitchFamily="18" charset="0"/>
              </a:rPr>
              <a:t>срок</a:t>
            </a:r>
            <a:endParaRPr lang="ru-RU" dirty="0" smtClean="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381000"/>
            <a:ext cx="8610600" cy="6096000"/>
          </a:xfrm>
        </p:spPr>
        <p:txBody>
          <a:bodyPr>
            <a:normAutofit lnSpcReduction="10000"/>
          </a:bodyPr>
          <a:lstStyle/>
          <a:p>
            <a:pPr marL="0" lvl="0">
              <a:spcBef>
                <a:spcPts val="0"/>
              </a:spcBef>
              <a:spcAft>
                <a:spcPts val="1200"/>
              </a:spcAft>
              <a:buNone/>
            </a:pPr>
            <a:r>
              <a:rPr lang="ru-RU" sz="2800" dirty="0" smtClean="0">
                <a:latin typeface="Times New Roman" pitchFamily="18" charset="0"/>
                <a:cs typeface="Times New Roman" pitchFamily="18" charset="0"/>
              </a:rPr>
              <a:t>     Иностранным </a:t>
            </a:r>
            <a:r>
              <a:rPr lang="ru-RU" sz="2800" dirty="0" smtClean="0">
                <a:latin typeface="Times New Roman" pitchFamily="18" charset="0"/>
                <a:cs typeface="Times New Roman" pitchFamily="18" charset="0"/>
              </a:rPr>
              <a:t>инвесторам на </a:t>
            </a:r>
            <a:r>
              <a:rPr lang="ru-RU" sz="2800" dirty="0" err="1" smtClean="0">
                <a:latin typeface="Times New Roman" pitchFamily="18" charset="0"/>
                <a:cs typeface="Times New Roman" pitchFamily="18" charset="0"/>
              </a:rPr>
              <a:t>Хайнане</a:t>
            </a:r>
            <a:r>
              <a:rPr lang="ru-RU" sz="2800" dirty="0" smtClean="0">
                <a:latin typeface="Times New Roman" pitchFamily="18" charset="0"/>
                <a:cs typeface="Times New Roman" pitchFamily="18" charset="0"/>
              </a:rPr>
              <a:t> предоставляются скидки в следующих случаях:</a:t>
            </a:r>
          </a:p>
          <a:p>
            <a:pPr marL="0" lvl="0">
              <a:buClrTx/>
              <a:buFont typeface="Wingdings" pitchFamily="2" charset="2"/>
              <a:buChar char="Ø"/>
            </a:pPr>
            <a:r>
              <a:rPr lang="ru-RU" sz="2800" dirty="0" smtClean="0">
                <a:latin typeface="Times New Roman" pitchFamily="18" charset="0"/>
                <a:cs typeface="Times New Roman" pitchFamily="18" charset="0"/>
              </a:rPr>
              <a:t> при </a:t>
            </a:r>
            <a:r>
              <a:rPr lang="ru-RU" sz="2800" dirty="0" smtClean="0">
                <a:latin typeface="Times New Roman" pitchFamily="18" charset="0"/>
                <a:cs typeface="Times New Roman" pitchFamily="18" charset="0"/>
              </a:rPr>
              <a:t>аренде горных и неосвоенных участков (5 - 10%);</a:t>
            </a:r>
          </a:p>
          <a:p>
            <a:pPr marL="0" lvl="0">
              <a:buClrTx/>
              <a:buFont typeface="Wingdings" pitchFamily="2" charset="2"/>
              <a:buChar char="Ø"/>
            </a:pPr>
            <a:r>
              <a:rPr lang="ru-RU" sz="2800" dirty="0" smtClean="0">
                <a:latin typeface="Times New Roman" pitchFamily="18" charset="0"/>
                <a:cs typeface="Times New Roman" pitchFamily="18" charset="0"/>
              </a:rPr>
              <a:t> при </a:t>
            </a:r>
            <a:r>
              <a:rPr lang="ru-RU" sz="2800" dirty="0" smtClean="0">
                <a:latin typeface="Times New Roman" pitchFamily="18" charset="0"/>
                <a:cs typeface="Times New Roman" pitchFamily="18" charset="0"/>
              </a:rPr>
              <a:t>осуществлении высокотехнологичных проектов (5 - 10%);</a:t>
            </a:r>
          </a:p>
          <a:p>
            <a:pPr marL="0" lvl="0">
              <a:buClrTx/>
              <a:buFont typeface="Wingdings" pitchFamily="2" charset="2"/>
              <a:buChar char="Ø"/>
            </a:pPr>
            <a:r>
              <a:rPr lang="ru-RU" sz="2800" dirty="0" smtClean="0">
                <a:latin typeface="Times New Roman" pitchFamily="18" charset="0"/>
                <a:cs typeface="Times New Roman" pitchFamily="18" charset="0"/>
              </a:rPr>
              <a:t> при </a:t>
            </a:r>
            <a:r>
              <a:rPr lang="ru-RU" sz="2800" dirty="0" smtClean="0">
                <a:latin typeface="Times New Roman" pitchFamily="18" charset="0"/>
                <a:cs typeface="Times New Roman" pitchFamily="18" charset="0"/>
              </a:rPr>
              <a:t>строительстве транспортной инфраструктуры, угольных шахт, электростанций, водохранилищ, учреждений образования и культуры (10 - 15%);</a:t>
            </a:r>
          </a:p>
          <a:p>
            <a:pPr marL="0" lvl="0">
              <a:buClrTx/>
              <a:buFont typeface="Wingdings" pitchFamily="2" charset="2"/>
              <a:buChar char="Ø"/>
            </a:pPr>
            <a:r>
              <a:rPr lang="ru-RU" sz="2800" dirty="0" smtClean="0">
                <a:latin typeface="Times New Roman" pitchFamily="18" charset="0"/>
                <a:cs typeface="Times New Roman" pitchFamily="18" charset="0"/>
              </a:rPr>
              <a:t> на </a:t>
            </a:r>
            <a:r>
              <a:rPr lang="ru-RU" sz="2800" dirty="0" smtClean="0">
                <a:latin typeface="Times New Roman" pitchFamily="18" charset="0"/>
                <a:cs typeface="Times New Roman" pitchFamily="18" charset="0"/>
              </a:rPr>
              <a:t>осуществление сельскохозяйственных проектов при аренде горных и неосвоенных участков (10 - 15%);</a:t>
            </a:r>
          </a:p>
          <a:p>
            <a:pPr marL="0">
              <a:spcBef>
                <a:spcPts val="1200"/>
              </a:spcBef>
              <a:buNone/>
            </a:pPr>
            <a:r>
              <a:rPr lang="ru-RU" sz="2800" dirty="0" smtClean="0">
                <a:latin typeface="Times New Roman" pitchFamily="18" charset="0"/>
                <a:cs typeface="Times New Roman" pitchFamily="18" charset="0"/>
              </a:rPr>
              <a:t>     Инвесторам </a:t>
            </a:r>
            <a:r>
              <a:rPr lang="ru-RU" sz="2800" dirty="0" smtClean="0">
                <a:latin typeface="Times New Roman" pitchFamily="18" charset="0"/>
                <a:cs typeface="Times New Roman" pitchFamily="18" charset="0"/>
              </a:rPr>
              <a:t>из Гонконга, Макао и Тайваня предоставляются дополнительные льготы.</a:t>
            </a:r>
          </a:p>
          <a:p>
            <a:pPr marL="0">
              <a:buNone/>
            </a:pPr>
            <a:endParaRPr lang="ru-RU"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610600" cy="5943600"/>
          </a:xfrm>
        </p:spPr>
        <p:txBody>
          <a:bodyPr>
            <a:normAutofit fontScale="85000" lnSpcReduction="20000"/>
          </a:bodyPr>
          <a:lstStyle/>
          <a:p>
            <a:pPr marL="0">
              <a:lnSpc>
                <a:spcPct val="120000"/>
              </a:lnSpc>
              <a:buNone/>
            </a:pPr>
            <a:r>
              <a:rPr lang="ru-RU" sz="3200" dirty="0" smtClean="0">
                <a:latin typeface="Times New Roman" pitchFamily="18" charset="0"/>
                <a:cs typeface="Times New Roman" pitchFamily="18" charset="0"/>
              </a:rPr>
              <a:t>     Помимо </a:t>
            </a:r>
            <a:r>
              <a:rPr lang="ru-RU" sz="3200" dirty="0" smtClean="0">
                <a:latin typeface="Times New Roman" pitchFamily="18" charset="0"/>
                <a:cs typeface="Times New Roman" pitchFamily="18" charset="0"/>
              </a:rPr>
              <a:t>предоставления земельных участков для создания СП, </a:t>
            </a:r>
            <a:r>
              <a:rPr lang="ru-RU" sz="3200" dirty="0" smtClean="0">
                <a:latin typeface="Times New Roman" pitchFamily="18" charset="0"/>
                <a:cs typeface="Times New Roman" pitchFamily="18" charset="0"/>
              </a:rPr>
              <a:t>практикуется </a:t>
            </a:r>
            <a:r>
              <a:rPr lang="ru-RU" sz="3200" dirty="0" smtClean="0">
                <a:latin typeface="Times New Roman" pitchFamily="18" charset="0"/>
                <a:cs typeface="Times New Roman" pitchFamily="18" charset="0"/>
              </a:rPr>
              <a:t>сдача земли иностранным инвесторам в аренду (подряд) для комплексного освоения.</a:t>
            </a:r>
          </a:p>
          <a:p>
            <a:pPr marL="0" algn="ctr">
              <a:lnSpc>
                <a:spcPct val="120000"/>
              </a:lnSpc>
              <a:spcAft>
                <a:spcPts val="600"/>
              </a:spcAft>
              <a:buNone/>
            </a:pPr>
            <a:r>
              <a:rPr lang="ru-RU" sz="3200" dirty="0" smtClean="0">
                <a:latin typeface="Times New Roman" pitchFamily="18" charset="0"/>
                <a:cs typeface="Times New Roman" pitchFamily="18" charset="0"/>
              </a:rPr>
              <a:t>Определены максимальные сроки аренды:</a:t>
            </a:r>
          </a:p>
          <a:p>
            <a:pPr marL="0" lvl="0">
              <a:lnSpc>
                <a:spcPct val="120000"/>
              </a:lnSpc>
              <a:buClrTx/>
              <a:buFont typeface="Wingdings" pitchFamily="2" charset="2"/>
              <a:buChar char="Ø"/>
            </a:pPr>
            <a:r>
              <a:rPr lang="ru-RU" sz="3200" dirty="0" smtClean="0">
                <a:latin typeface="Times New Roman" pitchFamily="18" charset="0"/>
                <a:cs typeface="Times New Roman" pitchFamily="18" charset="0"/>
              </a:rPr>
              <a:t> для </a:t>
            </a:r>
            <a:r>
              <a:rPr lang="ru-RU" sz="3200" dirty="0" smtClean="0">
                <a:latin typeface="Times New Roman" pitchFamily="18" charset="0"/>
                <a:cs typeface="Times New Roman" pitchFamily="18" charset="0"/>
              </a:rPr>
              <a:t>строительства жилья - до 70 лет;</a:t>
            </a:r>
          </a:p>
          <a:p>
            <a:pPr marL="0" lvl="0">
              <a:lnSpc>
                <a:spcPct val="120000"/>
              </a:lnSpc>
              <a:buClrTx/>
              <a:buFont typeface="Wingdings" pitchFamily="2" charset="2"/>
              <a:buChar char="Ø"/>
            </a:pPr>
            <a:r>
              <a:rPr lang="ru-RU" sz="3200" dirty="0" smtClean="0">
                <a:latin typeface="Times New Roman" pitchFamily="18" charset="0"/>
                <a:cs typeface="Times New Roman" pitchFamily="18" charset="0"/>
              </a:rPr>
              <a:t> для </a:t>
            </a:r>
            <a:r>
              <a:rPr lang="ru-RU" sz="3200" dirty="0" smtClean="0">
                <a:latin typeface="Times New Roman" pitchFamily="18" charset="0"/>
                <a:cs typeface="Times New Roman" pitchFamily="18" charset="0"/>
              </a:rPr>
              <a:t>промышленного использования - до 50 лет;</a:t>
            </a:r>
          </a:p>
          <a:p>
            <a:pPr marL="0" lvl="0">
              <a:lnSpc>
                <a:spcPct val="120000"/>
              </a:lnSpc>
              <a:buClrTx/>
              <a:buFont typeface="Wingdings" pitchFamily="2" charset="2"/>
              <a:buChar char="Ø"/>
            </a:pPr>
            <a:r>
              <a:rPr lang="ru-RU" sz="3200" dirty="0" smtClean="0">
                <a:latin typeface="Times New Roman" pitchFamily="18" charset="0"/>
                <a:cs typeface="Times New Roman" pitchFamily="18" charset="0"/>
              </a:rPr>
              <a:t> для </a:t>
            </a:r>
            <a:r>
              <a:rPr lang="ru-RU" sz="3200" dirty="0" smtClean="0">
                <a:latin typeface="Times New Roman" pitchFamily="18" charset="0"/>
                <a:cs typeface="Times New Roman" pitchFamily="18" charset="0"/>
              </a:rPr>
              <a:t>строительства объектов науки, здравоохранения, образования, культуры, спорта - до 50 лет;</a:t>
            </a:r>
          </a:p>
          <a:p>
            <a:pPr marL="0" lvl="0">
              <a:lnSpc>
                <a:spcPct val="120000"/>
              </a:lnSpc>
              <a:buClrTx/>
              <a:buFont typeface="Wingdings" pitchFamily="2" charset="2"/>
              <a:buChar char="Ø"/>
            </a:pPr>
            <a:r>
              <a:rPr lang="ru-RU" sz="3200" dirty="0" smtClean="0">
                <a:latin typeface="Times New Roman" pitchFamily="18" charset="0"/>
                <a:cs typeface="Times New Roman" pitchFamily="18" charset="0"/>
              </a:rPr>
              <a:t> для </a:t>
            </a:r>
            <a:r>
              <a:rPr lang="ru-RU" sz="3200" dirty="0" smtClean="0">
                <a:latin typeface="Times New Roman" pitchFamily="18" charset="0"/>
                <a:cs typeface="Times New Roman" pitchFamily="18" charset="0"/>
              </a:rPr>
              <a:t>объектов торговли, туризма, развлечений - до 40 лет;</a:t>
            </a:r>
          </a:p>
          <a:p>
            <a:pPr marL="0" lvl="0">
              <a:lnSpc>
                <a:spcPct val="120000"/>
              </a:lnSpc>
              <a:buClrTx/>
              <a:buFont typeface="Wingdings" pitchFamily="2" charset="2"/>
              <a:buChar char="Ø"/>
            </a:pPr>
            <a:r>
              <a:rPr lang="ru-RU" sz="3200" dirty="0" smtClean="0">
                <a:latin typeface="Times New Roman" pitchFamily="18" charset="0"/>
                <a:cs typeface="Times New Roman" pitchFamily="18" charset="0"/>
              </a:rPr>
              <a:t> для </a:t>
            </a:r>
            <a:r>
              <a:rPr lang="ru-RU" sz="3200" dirty="0" smtClean="0">
                <a:latin typeface="Times New Roman" pitchFamily="18" charset="0"/>
                <a:cs typeface="Times New Roman" pitchFamily="18" charset="0"/>
              </a:rPr>
              <a:t>комплексного использования - до 50 лет.</a:t>
            </a:r>
          </a:p>
          <a:p>
            <a:pPr marL="0" algn="ctr">
              <a:spcBef>
                <a:spcPts val="0"/>
              </a:spcBef>
              <a:spcAft>
                <a:spcPts val="1200"/>
              </a:spcAft>
              <a:buNone/>
            </a:pPr>
            <a:endParaRPr lang="ru-RU" sz="3200"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609600"/>
            <a:ext cx="8534400" cy="5715000"/>
          </a:xfrm>
        </p:spPr>
        <p:txBody>
          <a:bodyPr>
            <a:noAutofit/>
          </a:bodyPr>
          <a:lstStyle/>
          <a:p>
            <a:pPr marL="0">
              <a:buNone/>
            </a:pPr>
            <a:r>
              <a:rPr lang="ru-RU" sz="3200" dirty="0" smtClean="0">
                <a:latin typeface="Times New Roman" pitchFamily="18" charset="0"/>
                <a:cs typeface="Times New Roman" pitchFamily="18" charset="0"/>
              </a:rPr>
              <a:t>     По </a:t>
            </a:r>
            <a:r>
              <a:rPr lang="ru-RU" sz="3200" dirty="0" smtClean="0">
                <a:latin typeface="Times New Roman" pitchFamily="18" charset="0"/>
                <a:cs typeface="Times New Roman" pitchFamily="18" charset="0"/>
              </a:rPr>
              <a:t>истечении срока контракт может быть продлен. Земельные участки могут сдаваться в аренду как на основе двустороннего соглашения, так и с аукциона. Ставки аренды колеблются в зависимости от местоположения участка и его назначения от 20 - 30 до 4000 - 5000 юаней за 1 кв. м. Как правило, ставки за землю, выделяемую под промышленные предприятия, в 8 - 10 раз ниже, чем под предприятия торговли и строительство коммерческого </a:t>
            </a:r>
            <a:r>
              <a:rPr lang="ru-RU" sz="3200" dirty="0" smtClean="0">
                <a:latin typeface="Times New Roman" pitchFamily="18" charset="0"/>
                <a:cs typeface="Times New Roman" pitchFamily="18" charset="0"/>
              </a:rPr>
              <a:t>жилья</a:t>
            </a:r>
            <a:endParaRPr lang="ru-RU" sz="3200" dirty="0" smtClean="0">
              <a:latin typeface="Times New Roman" pitchFamily="18" charset="0"/>
              <a:cs typeface="Times New Roman" pitchFamily="18" charset="0"/>
            </a:endParaRPr>
          </a:p>
          <a:p>
            <a:pPr marL="0">
              <a:buNone/>
            </a:pPr>
            <a:endParaRPr lang="ru-RU" sz="3200"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304800"/>
            <a:ext cx="8915400" cy="6553200"/>
          </a:xfrm>
        </p:spPr>
        <p:txBody>
          <a:bodyPr>
            <a:normAutofit fontScale="77500" lnSpcReduction="20000"/>
          </a:bodyPr>
          <a:lstStyle/>
          <a:p>
            <a:pPr marL="0" algn="ctr">
              <a:lnSpc>
                <a:spcPct val="120000"/>
              </a:lnSpc>
              <a:buNone/>
            </a:pPr>
            <a:r>
              <a:rPr lang="ru-RU" sz="3600" b="1" dirty="0" smtClean="0"/>
              <a:t>Валютное регулирование</a:t>
            </a:r>
            <a:endParaRPr lang="ru-RU" sz="3600" dirty="0" smtClean="0"/>
          </a:p>
          <a:p>
            <a:pPr marL="0">
              <a:lnSpc>
                <a:spcPct val="120000"/>
              </a:lnSpc>
              <a:buNone/>
            </a:pPr>
            <a:r>
              <a:rPr lang="ru-RU" sz="2800" dirty="0" smtClean="0"/>
              <a:t>     Ведущий </a:t>
            </a:r>
            <a:r>
              <a:rPr lang="ru-RU" sz="2800" dirty="0" smtClean="0"/>
              <a:t>орган валютной системы страны - Государственное управление валютного контроля (ГУВК), действующее в системе НБК. Действует единый межбанковский валютный рынок. Уполномоченным банкам (этот статус имеют практически все зарегистрированные в КНР банки) дано право покупать и продавать на нем инвалюту. Предприятия обязаны продавать уполномоченным банкам валютную выручку и покупать у них валюту для оплаты расходов по рыночному курсу.</a:t>
            </a:r>
          </a:p>
          <a:p>
            <a:pPr marL="0">
              <a:lnSpc>
                <a:spcPct val="120000"/>
              </a:lnSpc>
              <a:buNone/>
            </a:pPr>
            <a:r>
              <a:rPr lang="ru-RU" sz="2800" dirty="0" smtClean="0"/>
              <a:t>     В </a:t>
            </a:r>
            <a:r>
              <a:rPr lang="ru-RU" sz="2800" dirty="0" smtClean="0"/>
              <a:t>свою очередь НБК устанавливает для уполномоченных банков (за исключением </a:t>
            </a:r>
            <a:r>
              <a:rPr lang="ru-RU" sz="2800" dirty="0" err="1" smtClean="0"/>
              <a:t>инобанков</a:t>
            </a:r>
            <a:r>
              <a:rPr lang="ru-RU" sz="2800" dirty="0" smtClean="0"/>
              <a:t>) лимит открытой валютной позиции, при превышении которого они обязаны продать избыток СКВ Центробанку. Исключение сделано лишь для предприятий, имеющих регулярные затраты в СКВ, а также для СП. Этим категориям предприятий может быть предоставлено право иметь текущий валютный счет. Лимит открытой валютной позиции устанавливается для них ГУВК с учетом специфики хозяйственной деятельности каждого </a:t>
            </a:r>
            <a:r>
              <a:rPr lang="ru-RU" sz="2800" dirty="0" smtClean="0"/>
              <a:t>предприятия</a:t>
            </a:r>
            <a:endParaRPr lang="ru-RU" sz="2800" dirty="0" smtClean="0"/>
          </a:p>
          <a:p>
            <a:pPr marL="0">
              <a:spcBef>
                <a:spcPts val="0"/>
              </a:spcBef>
              <a:spcAft>
                <a:spcPts val="600"/>
              </a:spcAft>
              <a:buNone/>
            </a:pPr>
            <a:endParaRPr lang="ru-RU" sz="2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152400"/>
            <a:ext cx="8991600" cy="6705600"/>
          </a:xfrm>
        </p:spPr>
        <p:txBody>
          <a:bodyPr>
            <a:normAutofit fontScale="25000" lnSpcReduction="20000"/>
          </a:bodyPr>
          <a:lstStyle/>
          <a:p>
            <a:pPr marL="0" algn="ctr">
              <a:lnSpc>
                <a:spcPct val="120000"/>
              </a:lnSpc>
              <a:buNone/>
            </a:pPr>
            <a:r>
              <a:rPr lang="ru-RU" sz="11200" b="1" dirty="0" smtClean="0">
                <a:latin typeface="Times New Roman" pitchFamily="18" charset="0"/>
                <a:cs typeface="Times New Roman" pitchFamily="18" charset="0"/>
              </a:rPr>
              <a:t>Социальные вопросы</a:t>
            </a:r>
            <a:endParaRPr lang="ru-RU" sz="11200" dirty="0" smtClean="0">
              <a:latin typeface="Times New Roman" pitchFamily="18" charset="0"/>
              <a:cs typeface="Times New Roman" pitchFamily="18" charset="0"/>
            </a:endParaRPr>
          </a:p>
          <a:p>
            <a:pPr marL="0">
              <a:lnSpc>
                <a:spcPct val="120000"/>
              </a:lnSpc>
              <a:buNone/>
            </a:pPr>
            <a:r>
              <a:rPr lang="ru-RU" sz="9600" dirty="0" smtClean="0">
                <a:latin typeface="Times New Roman" pitchFamily="18" charset="0"/>
                <a:cs typeface="Times New Roman" pitchFamily="18" charset="0"/>
              </a:rPr>
              <a:t>     В </a:t>
            </a:r>
            <a:r>
              <a:rPr lang="ru-RU" sz="9600" dirty="0" smtClean="0">
                <a:latin typeface="Times New Roman" pitchFamily="18" charset="0"/>
                <a:cs typeface="Times New Roman" pitchFamily="18" charset="0"/>
              </a:rPr>
              <a:t>каждой СЭЗ действуют государственные бюро по трудоустройству и хозрасчетные компании трудовых услуг. Администрация СП сообщает им о своих потребностях в кадрах либо самостоятельно осуществляет их подбор в любом районе Китая, либо приглашает работников из-за рубежа. Любое китайское учреждение и предприятие обязано перевести на работу в СП необходимых последнему специалистов, но на практике это часто не соблюдается.</a:t>
            </a:r>
          </a:p>
          <a:p>
            <a:pPr marL="0">
              <a:lnSpc>
                <a:spcPct val="120000"/>
              </a:lnSpc>
              <a:buNone/>
            </a:pPr>
            <a:r>
              <a:rPr lang="ru-RU" sz="9600" dirty="0" smtClean="0">
                <a:latin typeface="Times New Roman" pitchFamily="18" charset="0"/>
                <a:cs typeface="Times New Roman" pitchFamily="18" charset="0"/>
              </a:rPr>
              <a:t>     При </a:t>
            </a:r>
            <a:r>
              <a:rPr lang="ru-RU" sz="9600" dirty="0" smtClean="0">
                <a:latin typeface="Times New Roman" pitchFamily="18" charset="0"/>
                <a:cs typeface="Times New Roman" pitchFamily="18" charset="0"/>
              </a:rPr>
              <a:t>найме на работу в СП работник проходит квалификационный экзамен и заключает контракт, сначала “испытательный” на полгода, затем при согласии сторон официальный на 3 - 4 года. Предприятие имеет право уволить работника, не соответствующего требованиям контракта, однако на это необходимо разрешение местных органов труда. При увольнении работника СП выплачивает ему компенсацию в соответствии с отработанным сроком.</a:t>
            </a:r>
          </a:p>
          <a:p>
            <a:pPr marL="0">
              <a:buNone/>
            </a:pPr>
            <a:endParaRPr lang="ru-RU" sz="36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33400"/>
            <a:ext cx="8534400" cy="6324600"/>
          </a:xfrm>
        </p:spPr>
        <p:txBody>
          <a:bodyPr>
            <a:noAutofit/>
          </a:bodyPr>
          <a:lstStyle/>
          <a:p>
            <a:pPr marL="0" algn="ctr">
              <a:spcBef>
                <a:spcPts val="0"/>
              </a:spcBef>
              <a:buNone/>
            </a:pPr>
            <a:r>
              <a:rPr lang="ru-RU" sz="2800" b="1" i="1" dirty="0" smtClean="0">
                <a:latin typeface="Times New Roman" pitchFamily="18" charset="0"/>
                <a:cs typeface="Times New Roman" pitchFamily="18" charset="0"/>
              </a:rPr>
              <a:t>Заработная плата</a:t>
            </a:r>
            <a:endParaRPr lang="ru-RU" sz="2800" dirty="0" smtClean="0">
              <a:latin typeface="Times New Roman" pitchFamily="18" charset="0"/>
              <a:cs typeface="Times New Roman" pitchFamily="18" charset="0"/>
            </a:endParaRPr>
          </a:p>
          <a:p>
            <a:pPr marL="0">
              <a:spcBef>
                <a:spcPts val="0"/>
              </a:spcBef>
              <a:buNone/>
            </a:pPr>
            <a:r>
              <a:rPr lang="ru-RU" sz="2200" dirty="0" smtClean="0">
                <a:latin typeface="Times New Roman" pitchFamily="18" charset="0"/>
                <a:cs typeface="Times New Roman" pitchFamily="18" charset="0"/>
              </a:rPr>
              <a:t>     В </a:t>
            </a:r>
            <a:r>
              <a:rPr lang="ru-RU" sz="2200" dirty="0" smtClean="0">
                <a:latin typeface="Times New Roman" pitchFamily="18" charset="0"/>
                <a:cs typeface="Times New Roman" pitchFamily="18" charset="0"/>
              </a:rPr>
              <a:t>системе заработной платы действует принцип: “ниже, чем в Гонконге, выше, чем во внутренних районах страны”. Доход рабочих и служащих складывается из сравнительно низкой основной зарплаты и многочисленных надбавок, в сумме ее превышающих. В рамках реформы зарплаты в СЭЗ надбавки и дотации включаются в заработную плату. На большинстве предприятий, в т. ч. и в СП, зарплата состоит из следующих элементов:</a:t>
            </a:r>
          </a:p>
          <a:p>
            <a:pPr marL="0">
              <a:spcBef>
                <a:spcPts val="0"/>
              </a:spcBef>
              <a:buClrTx/>
              <a:buFont typeface="Wingdings" pitchFamily="2" charset="2"/>
              <a:buChar char="Ø"/>
            </a:pPr>
            <a:r>
              <a:rPr lang="ru-RU" sz="2200" dirty="0" smtClean="0">
                <a:latin typeface="Times New Roman" pitchFamily="18" charset="0"/>
                <a:cs typeface="Times New Roman" pitchFamily="18" charset="0"/>
              </a:rPr>
              <a:t> в </a:t>
            </a:r>
            <a:r>
              <a:rPr lang="ru-RU" sz="2200" dirty="0" smtClean="0">
                <a:latin typeface="Times New Roman" pitchFamily="18" charset="0"/>
                <a:cs typeface="Times New Roman" pitchFamily="18" charset="0"/>
              </a:rPr>
              <a:t>основная (зарплата по разрядам) - около 31% общей суммы;</a:t>
            </a:r>
          </a:p>
          <a:p>
            <a:pPr marL="0">
              <a:spcBef>
                <a:spcPts val="0"/>
              </a:spcBef>
              <a:buClrTx/>
              <a:buFont typeface="Wingdings" pitchFamily="2" charset="2"/>
              <a:buChar char="Ø"/>
            </a:pPr>
            <a:r>
              <a:rPr lang="ru-RU" sz="2200" dirty="0" smtClean="0">
                <a:latin typeface="Times New Roman" pitchFamily="18" charset="0"/>
                <a:cs typeface="Times New Roman" pitchFamily="18" charset="0"/>
              </a:rPr>
              <a:t> в </a:t>
            </a:r>
            <a:r>
              <a:rPr lang="ru-RU" sz="2200" dirty="0" smtClean="0">
                <a:latin typeface="Times New Roman" pitchFamily="18" charset="0"/>
                <a:cs typeface="Times New Roman" pitchFamily="18" charset="0"/>
              </a:rPr>
              <a:t>по занимаемой должности - около 37%;</a:t>
            </a:r>
          </a:p>
          <a:p>
            <a:pPr marL="0">
              <a:spcBef>
                <a:spcPts val="0"/>
              </a:spcBef>
              <a:buClrTx/>
              <a:buFont typeface="Wingdings" pitchFamily="2" charset="2"/>
              <a:buChar char="Ø"/>
            </a:pPr>
            <a:r>
              <a:rPr lang="ru-RU" sz="2200" dirty="0" smtClean="0">
                <a:latin typeface="Times New Roman" pitchFamily="18" charset="0"/>
                <a:cs typeface="Times New Roman" pitchFamily="18" charset="0"/>
              </a:rPr>
              <a:t> в </a:t>
            </a:r>
            <a:r>
              <a:rPr lang="ru-RU" sz="2200" dirty="0" smtClean="0">
                <a:latin typeface="Times New Roman" pitchFamily="18" charset="0"/>
                <a:cs typeface="Times New Roman" pitchFamily="18" charset="0"/>
              </a:rPr>
              <a:t>“плавающая”, зависящая от итогов хозяйственной деятельности предприятия и трудового вклада работника, - около 22%;</a:t>
            </a:r>
          </a:p>
          <a:p>
            <a:pPr marL="0">
              <a:spcBef>
                <a:spcPts val="0"/>
              </a:spcBef>
              <a:buClrTx/>
              <a:buFont typeface="Wingdings" pitchFamily="2" charset="2"/>
              <a:buChar char="Ø"/>
            </a:pPr>
            <a:r>
              <a:rPr lang="ru-RU"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надбавки </a:t>
            </a:r>
            <a:r>
              <a:rPr lang="ru-RU" sz="2200" dirty="0" smtClean="0">
                <a:latin typeface="Times New Roman" pitchFamily="18" charset="0"/>
                <a:cs typeface="Times New Roman" pitchFamily="18" charset="0"/>
              </a:rPr>
              <a:t>за работу в СП в пограничных районах, антиинфляционные дотации - около 10%;</a:t>
            </a:r>
          </a:p>
          <a:p>
            <a:pPr marL="0">
              <a:spcBef>
                <a:spcPts val="0"/>
              </a:spcBef>
              <a:buNone/>
            </a:pPr>
            <a:r>
              <a:rPr lang="ru-RU" sz="2200" dirty="0" smtClean="0">
                <a:latin typeface="Times New Roman" pitchFamily="18" charset="0"/>
                <a:cs typeface="Times New Roman" pitchFamily="18" charset="0"/>
              </a:rPr>
              <a:t>     Применяются </a:t>
            </a:r>
            <a:r>
              <a:rPr lang="ru-RU" sz="2200" dirty="0" smtClean="0">
                <a:latin typeface="Times New Roman" pitchFamily="18" charset="0"/>
                <a:cs typeface="Times New Roman" pitchFamily="18" charset="0"/>
              </a:rPr>
              <a:t>и различные формы сдельной оплаты труда. СП имеют право определять не только нормативы и формы зарплаты и окладов, но и систему вознаграждений и денежных пособий.</a:t>
            </a:r>
          </a:p>
          <a:p>
            <a:pPr marL="0">
              <a:spcBef>
                <a:spcPts val="0"/>
              </a:spcBef>
              <a:buNone/>
            </a:pPr>
            <a:endParaRPr lang="ru-RU" sz="3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38200"/>
            <a:ext cx="8229600" cy="5486400"/>
          </a:xfrm>
        </p:spPr>
        <p:txBody>
          <a:bodyPr>
            <a:normAutofit lnSpcReduction="10000"/>
          </a:bodyPr>
          <a:lstStyle/>
          <a:p>
            <a:pPr marL="0" algn="ctr">
              <a:buNone/>
            </a:pPr>
            <a:r>
              <a:rPr lang="ru-RU" sz="3200" b="1" i="1" dirty="0" smtClean="0">
                <a:latin typeface="Times New Roman" pitchFamily="18" charset="0"/>
                <a:cs typeface="Times New Roman" pitchFamily="18" charset="0"/>
              </a:rPr>
              <a:t>Режим проживания на территории СЭЗ</a:t>
            </a:r>
            <a:endParaRPr lang="ru-RU" sz="3200" dirty="0" smtClean="0">
              <a:latin typeface="Times New Roman" pitchFamily="18" charset="0"/>
              <a:cs typeface="Times New Roman" pitchFamily="18" charset="0"/>
            </a:endParaRPr>
          </a:p>
          <a:p>
            <a:pPr marL="0">
              <a:buNone/>
            </a:pPr>
            <a:r>
              <a:rPr lang="ru-RU" sz="3200" dirty="0" smtClean="0">
                <a:latin typeface="Times New Roman" pitchFamily="18" charset="0"/>
                <a:cs typeface="Times New Roman" pitchFamily="18" charset="0"/>
              </a:rPr>
              <a:t>     Личная </a:t>
            </a:r>
            <a:r>
              <a:rPr lang="ru-RU" sz="3200" dirty="0" smtClean="0">
                <a:latin typeface="Times New Roman" pitchFamily="18" charset="0"/>
                <a:cs typeface="Times New Roman" pitchFamily="18" charset="0"/>
              </a:rPr>
              <a:t>свобода иностранных граждан не может быть нарушена без санкции или разрешения народного суда. Приехавшим на срок 6 и более месяцев, необходимо получить временное удостоверение на пребывание в СЭЗ (</a:t>
            </a:r>
            <a:r>
              <a:rPr lang="ru-RU" sz="3200" dirty="0" err="1" smtClean="0">
                <a:latin typeface="Times New Roman" pitchFamily="18" charset="0"/>
                <a:cs typeface="Times New Roman" pitchFamily="18" charset="0"/>
              </a:rPr>
              <a:t>хуацяо</a:t>
            </a:r>
            <a:r>
              <a:rPr lang="ru-RU" sz="3200" dirty="0" smtClean="0">
                <a:latin typeface="Times New Roman" pitchFamily="18" charset="0"/>
                <a:cs typeface="Times New Roman" pitchFamily="18" charset="0"/>
              </a:rPr>
              <a:t> и соотечественникам из Гонконга, Тайваня, Макао - временный вид на жительство). Если срок пребывания превышает 1 год, иностранцы получают постоянное удостоверение, а </a:t>
            </a:r>
            <a:r>
              <a:rPr lang="ru-RU" sz="3200" dirty="0" err="1" smtClean="0">
                <a:latin typeface="Times New Roman" pitchFamily="18" charset="0"/>
                <a:cs typeface="Times New Roman" pitchFamily="18" charset="0"/>
              </a:rPr>
              <a:t>хуацяо</a:t>
            </a:r>
            <a:r>
              <a:rPr lang="ru-RU" sz="3200" dirty="0" smtClean="0">
                <a:latin typeface="Times New Roman" pitchFamily="18" charset="0"/>
                <a:cs typeface="Times New Roman" pitchFamily="18" charset="0"/>
              </a:rPr>
              <a:t> - постоянный вид на жительство.</a:t>
            </a:r>
          </a:p>
          <a:p>
            <a:pPr marL="0">
              <a:spcBef>
                <a:spcPts val="0"/>
              </a:spcBef>
              <a:buNone/>
            </a:pPr>
            <a:endParaRPr lang="ru-RU" sz="3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p:txBody>
          <a:bodyPr/>
          <a:lstStyle/>
          <a:p>
            <a:endParaRPr lang="ru-RU"/>
          </a:p>
        </p:txBody>
      </p:sp>
      <p:pic>
        <p:nvPicPr>
          <p:cNvPr id="16387" name="Picture 3"/>
          <p:cNvPicPr>
            <a:picLocks noChangeAspect="1" noChangeArrowheads="1"/>
          </p:cNvPicPr>
          <p:nvPr/>
        </p:nvPicPr>
        <p:blipFill>
          <a:blip r:embed="rId2"/>
          <a:srcRect l="16032" t="7292" r="16032" b="13542"/>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4000" b="1" dirty="0" smtClean="0"/>
              <a:t>СПАСИБО ЗА ВНИМАНИЕ!</a:t>
            </a:r>
            <a:endParaRPr lang="ru-RU" sz="4000"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1422</TotalTime>
  <Words>3381</Words>
  <PresentationFormat>Экран (4:3)</PresentationFormat>
  <Paragraphs>141</Paragraphs>
  <Slides>57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57</vt:i4>
      </vt:variant>
    </vt:vector>
  </HeadingPairs>
  <TitlesOfParts>
    <vt:vector size="58" baseType="lpstr">
      <vt:lpstr>Поток</vt:lpstr>
      <vt:lpstr>СПЕЦИАЛЬНЫЕ ЭКОНОМИЧЕСКИЕ ЗОНЫ В МИРОВОЙ ЭКОНОМИКЕ</vt:lpstr>
      <vt:lpstr>Тема: Свободные экономические зоны  в Китае</vt:lpstr>
      <vt:lpstr>ВОПРОСЫ:</vt:lpstr>
      <vt:lpstr>1. Экономические реформы в Китае</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Теоретические основы финансового менеджмента</dc:title>
  <dc:creator>nout</dc:creator>
  <cp:lastModifiedBy>nout</cp:lastModifiedBy>
  <cp:revision>147</cp:revision>
  <dcterms:created xsi:type="dcterms:W3CDTF">2014-09-02T04:46:32Z</dcterms:created>
  <dcterms:modified xsi:type="dcterms:W3CDTF">2017-02-20T14:21:15Z</dcterms:modified>
</cp:coreProperties>
</file>