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9900CC"/>
    <a:srgbClr val="663300"/>
    <a:srgbClr val="CCFFCC"/>
    <a:srgbClr val="CCCCFF"/>
    <a:srgbClr val="FFCCCC"/>
    <a:srgbClr val="66CCFF"/>
    <a:srgbClr val="CC99FF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C9CB5-7D4D-4130-80FD-0BB61B7818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244F9-C9A5-4F81-8625-E149568F0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E5D0-7FD8-421B-975F-F58D3605D5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F7D27-A918-49CB-9323-EB83995AFE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CA1E3-70D4-4286-8BCD-998314264F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EA079-E75B-4298-A179-2D2DDEBE67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22C92-E1C6-4D98-9220-3172005331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A7BD0-DF1F-4106-BC23-1AA62E0B8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5F09F-9BCD-4FF6-9507-708E996FE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6E5FD-AC14-4708-A6B9-DA270A86C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1539B-7507-4EF7-84A1-DC99F5942A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CC"/>
            </a:gs>
            <a:gs pos="100000">
              <a:schemeClr val="bg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E78CD2F-39D4-480E-8BEC-A8EAC1EC28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gradFill rotWithShape="1">
            <a:gsLst>
              <a:gs pos="0">
                <a:schemeClr val="bg2"/>
              </a:gs>
              <a:gs pos="100000">
                <a:srgbClr val="FFFFCC"/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pPr eaLnBrk="1" hangingPunct="1">
              <a:defRPr/>
            </a:pPr>
            <a:r>
              <a:rPr lang="ru-RU" sz="5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</a:rPr>
              <a:t>Управление </a:t>
            </a:r>
            <a:r>
              <a:rPr lang="ru-RU" sz="5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</a:rPr>
              <a:t>конфликтом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071688" y="500063"/>
            <a:ext cx="3900487" cy="655637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Определение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1435100"/>
            <a:ext cx="3457575" cy="469106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Конфликт</a:t>
            </a:r>
            <a:r>
              <a:rPr lang="ru-RU" sz="3200" dirty="0" smtClean="0">
                <a:latin typeface="Garamond" pitchFamily="18" charset="0"/>
              </a:rPr>
              <a:t> – это столкновение противоположных интересов на почве соперничества, сопереживания, противоборства.</a:t>
            </a: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786188" y="1428750"/>
            <a:ext cx="5111750" cy="42148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Виды конфликта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Функциональный</a:t>
            </a:r>
            <a:r>
              <a:rPr lang="ru-RU" smtClean="0">
                <a:solidFill>
                  <a:srgbClr val="CC99FF"/>
                </a:solidFill>
                <a:latin typeface="Garamond" pitchFamily="18" charset="0"/>
              </a:rPr>
              <a:t> </a:t>
            </a:r>
            <a:r>
              <a:rPr lang="ru-RU" smtClean="0">
                <a:latin typeface="Garamond" pitchFamily="18" charset="0"/>
              </a:rPr>
              <a:t>(ведет к повышению эффективности организации, дает дополнительную информацию о проблеме и вариантах её решения).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Дисфункциональный</a:t>
            </a:r>
            <a:r>
              <a:rPr lang="ru-RU" smtClean="0">
                <a:latin typeface="Garamond" pitchFamily="18" charset="0"/>
              </a:rPr>
              <a:t> (приводит к снижению личной удовлетворенности и снижению эффективности организации).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928813" y="2451100"/>
            <a:ext cx="5972175" cy="4406900"/>
          </a:xfrm>
          <a:noFill/>
        </p:spPr>
      </p:pic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643063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err="1" smtClean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</a:rPr>
              <a:t>Внутриличностный</a:t>
            </a:r>
            <a:r>
              <a:rPr lang="ru-RU" sz="3600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</a:rPr>
              <a:t>;</a:t>
            </a:r>
          </a:p>
          <a:p>
            <a:pPr eaLnBrk="1" hangingPunct="1"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Межличностный;</a:t>
            </a:r>
          </a:p>
          <a:p>
            <a:pPr eaLnBrk="1" hangingPunct="1">
              <a:defRPr/>
            </a:pPr>
            <a:r>
              <a:rPr lang="ru-RU" sz="3600" dirty="0" smtClean="0">
                <a:solidFill>
                  <a:srgbClr val="9900CC"/>
                </a:solidFill>
                <a:latin typeface="Garamond" pitchFamily="18" charset="0"/>
              </a:rPr>
              <a:t>Между личностью и группой;</a:t>
            </a:r>
          </a:p>
          <a:p>
            <a:pPr eaLnBrk="1" hangingPunct="1">
              <a:defRPr/>
            </a:pPr>
            <a:r>
              <a:rPr lang="ru-RU" sz="3600" dirty="0" smtClean="0">
                <a:solidFill>
                  <a:srgbClr val="9900CC"/>
                </a:solidFill>
                <a:latin typeface="Garamond" pitchFamily="18" charset="0"/>
              </a:rPr>
              <a:t>Межгрупповой конфликт.</a:t>
            </a:r>
          </a:p>
          <a:p>
            <a:pPr eaLnBrk="1" hangingPunct="1">
              <a:buFontTx/>
              <a:buNone/>
              <a:defRPr/>
            </a:pPr>
            <a:endParaRPr lang="ru-RU" sz="3600" dirty="0" smtClean="0">
              <a:latin typeface="Garamond" pitchFamily="18" charset="0"/>
            </a:endParaRPr>
          </a:p>
          <a:p>
            <a:pPr eaLnBrk="1" hangingPunct="1">
              <a:defRPr/>
            </a:pPr>
            <a:endParaRPr lang="ru-RU" sz="3600" dirty="0" smtClean="0">
              <a:latin typeface="Garamond" pitchFamily="18" charset="0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Основные типы конфликта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Основные причины конфликта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1.</a:t>
            </a:r>
            <a:r>
              <a:rPr lang="ru-RU" smtClean="0">
                <a:latin typeface="Garamond" pitchFamily="18" charset="0"/>
              </a:rPr>
              <a:t>   Распределения ресурсов;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2.</a:t>
            </a:r>
            <a:r>
              <a:rPr lang="ru-RU" smtClean="0">
                <a:latin typeface="Garamond" pitchFamily="18" charset="0"/>
              </a:rPr>
              <a:t>   Взаимосвязь взаимозависимых задач;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3.</a:t>
            </a:r>
            <a:r>
              <a:rPr lang="ru-RU" smtClean="0">
                <a:latin typeface="Garamond" pitchFamily="18" charset="0"/>
              </a:rPr>
              <a:t>   Различия в целях;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4.</a:t>
            </a:r>
            <a:r>
              <a:rPr lang="ru-RU" smtClean="0">
                <a:latin typeface="Garamond" pitchFamily="18" charset="0"/>
              </a:rPr>
              <a:t>   Различия представлений и ценностей;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5.</a:t>
            </a:r>
            <a:r>
              <a:rPr lang="ru-RU" smtClean="0">
                <a:latin typeface="Garamond" pitchFamily="18" charset="0"/>
              </a:rPr>
              <a:t>   Различия в манере поведения и в жизненном опыте;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6.</a:t>
            </a:r>
            <a:r>
              <a:rPr lang="ru-RU" smtClean="0">
                <a:latin typeface="Garamond" pitchFamily="18" charset="0"/>
              </a:rPr>
              <a:t>   Неудовлетворенные коммуникациями.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9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Модель конфликта как процесса</a:t>
            </a:r>
          </a:p>
        </p:txBody>
      </p:sp>
      <p:sp>
        <p:nvSpPr>
          <p:cNvPr id="7171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172" name="AutoShape 20"/>
          <p:cNvSpPr>
            <a:spLocks noChangeArrowheads="1"/>
          </p:cNvSpPr>
          <p:nvPr/>
        </p:nvSpPr>
        <p:spPr bwMode="auto">
          <a:xfrm>
            <a:off x="5867400" y="1844675"/>
            <a:ext cx="1871663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Возможность</a:t>
            </a:r>
          </a:p>
          <a:p>
            <a:pPr algn="ctr"/>
            <a:r>
              <a:rPr lang="ru-RU" sz="1400" b="1"/>
              <a:t> разрешения</a:t>
            </a:r>
          </a:p>
          <a:p>
            <a:pPr algn="ctr"/>
            <a:r>
              <a:rPr lang="ru-RU" sz="1400" b="1"/>
              <a:t> конфликта</a:t>
            </a:r>
          </a:p>
        </p:txBody>
      </p:sp>
      <p:sp>
        <p:nvSpPr>
          <p:cNvPr id="7173" name="AutoShape 22"/>
          <p:cNvSpPr>
            <a:spLocks noChangeArrowheads="1"/>
          </p:cNvSpPr>
          <p:nvPr/>
        </p:nvSpPr>
        <p:spPr bwMode="auto">
          <a:xfrm>
            <a:off x="3348038" y="1844675"/>
            <a:ext cx="1871662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Источник </a:t>
            </a:r>
          </a:p>
          <a:p>
            <a:pPr algn="ctr"/>
            <a:r>
              <a:rPr lang="ru-RU" sz="1400" b="1"/>
              <a:t>конфликта</a:t>
            </a:r>
          </a:p>
        </p:txBody>
      </p:sp>
      <p:sp>
        <p:nvSpPr>
          <p:cNvPr id="7174" name="AutoShape 23"/>
          <p:cNvSpPr>
            <a:spLocks noChangeArrowheads="1"/>
          </p:cNvSpPr>
          <p:nvPr/>
        </p:nvSpPr>
        <p:spPr bwMode="auto">
          <a:xfrm>
            <a:off x="5940425" y="4508500"/>
            <a:ext cx="1871663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Конфликт </a:t>
            </a:r>
          </a:p>
          <a:p>
            <a:pPr algn="ctr"/>
            <a:r>
              <a:rPr lang="ru-RU" sz="1400" b="1"/>
              <a:t>происходит</a:t>
            </a:r>
          </a:p>
        </p:txBody>
      </p:sp>
      <p:sp>
        <p:nvSpPr>
          <p:cNvPr id="7175" name="AutoShape 24"/>
          <p:cNvSpPr>
            <a:spLocks noChangeArrowheads="1"/>
          </p:cNvSpPr>
          <p:nvPr/>
        </p:nvSpPr>
        <p:spPr bwMode="auto">
          <a:xfrm>
            <a:off x="827088" y="4857750"/>
            <a:ext cx="2030412" cy="121443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Функциональные и</a:t>
            </a:r>
          </a:p>
          <a:p>
            <a:pPr algn="ctr"/>
            <a:r>
              <a:rPr lang="ru-RU" sz="1400" b="1"/>
              <a:t> дисфункциональные </a:t>
            </a:r>
          </a:p>
          <a:p>
            <a:pPr algn="ctr"/>
            <a:r>
              <a:rPr lang="ru-RU" sz="1400" b="1"/>
              <a:t>последствия</a:t>
            </a:r>
          </a:p>
          <a:p>
            <a:pPr algn="ctr"/>
            <a:r>
              <a:rPr lang="ru-RU" sz="1400" b="1"/>
              <a:t> конфликта</a:t>
            </a:r>
          </a:p>
        </p:txBody>
      </p:sp>
      <p:sp>
        <p:nvSpPr>
          <p:cNvPr id="7176" name="AutoShape 25"/>
          <p:cNvSpPr>
            <a:spLocks noChangeArrowheads="1"/>
          </p:cNvSpPr>
          <p:nvPr/>
        </p:nvSpPr>
        <p:spPr bwMode="auto">
          <a:xfrm>
            <a:off x="5940425" y="3141663"/>
            <a:ext cx="1871663" cy="649287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Реакция на</a:t>
            </a:r>
          </a:p>
          <a:p>
            <a:pPr algn="ctr"/>
            <a:r>
              <a:rPr lang="ru-RU" sz="1400" b="1"/>
              <a:t> ситуацию</a:t>
            </a:r>
          </a:p>
        </p:txBody>
      </p:sp>
      <p:sp>
        <p:nvSpPr>
          <p:cNvPr id="7177" name="AutoShape 26"/>
          <p:cNvSpPr>
            <a:spLocks noChangeArrowheads="1"/>
          </p:cNvSpPr>
          <p:nvPr/>
        </p:nvSpPr>
        <p:spPr bwMode="auto">
          <a:xfrm>
            <a:off x="2500313" y="3143250"/>
            <a:ext cx="1871662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Конфликт</a:t>
            </a:r>
          </a:p>
          <a:p>
            <a:pPr algn="ctr"/>
            <a:r>
              <a:rPr lang="ru-RU" sz="1400" b="1"/>
              <a:t> не происходит</a:t>
            </a:r>
          </a:p>
        </p:txBody>
      </p:sp>
      <p:sp>
        <p:nvSpPr>
          <p:cNvPr id="7178" name="AutoShape 28"/>
          <p:cNvSpPr>
            <a:spLocks noChangeArrowheads="1"/>
          </p:cNvSpPr>
          <p:nvPr/>
        </p:nvSpPr>
        <p:spPr bwMode="auto">
          <a:xfrm>
            <a:off x="3348038" y="5229225"/>
            <a:ext cx="1871662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Управление</a:t>
            </a:r>
          </a:p>
          <a:p>
            <a:pPr algn="ctr"/>
            <a:r>
              <a:rPr lang="ru-RU" sz="1400" b="1"/>
              <a:t> конфликтом</a:t>
            </a:r>
          </a:p>
        </p:txBody>
      </p:sp>
      <p:sp>
        <p:nvSpPr>
          <p:cNvPr id="7179" name="AutoShape 29"/>
          <p:cNvSpPr>
            <a:spLocks noChangeArrowheads="1"/>
          </p:cNvSpPr>
          <p:nvPr/>
        </p:nvSpPr>
        <p:spPr bwMode="auto">
          <a:xfrm>
            <a:off x="827088" y="1844675"/>
            <a:ext cx="1871662" cy="649288"/>
          </a:xfrm>
          <a:prstGeom prst="flowChartProcess">
            <a:avLst/>
          </a:prstGeom>
          <a:gradFill rotWithShape="1">
            <a:gsLst>
              <a:gs pos="0">
                <a:srgbClr val="CCFFCC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Управленческая </a:t>
            </a:r>
          </a:p>
          <a:p>
            <a:pPr algn="ctr"/>
            <a:r>
              <a:rPr lang="ru-RU" sz="1400" b="1"/>
              <a:t>ситуация</a:t>
            </a:r>
          </a:p>
        </p:txBody>
      </p:sp>
      <p:sp>
        <p:nvSpPr>
          <p:cNvPr id="7180" name="Line 30"/>
          <p:cNvSpPr>
            <a:spLocks noChangeShapeType="1"/>
          </p:cNvSpPr>
          <p:nvPr/>
        </p:nvSpPr>
        <p:spPr bwMode="auto">
          <a:xfrm>
            <a:off x="2700338" y="2205038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1" name="Line 31"/>
          <p:cNvSpPr>
            <a:spLocks noChangeShapeType="1"/>
          </p:cNvSpPr>
          <p:nvPr/>
        </p:nvSpPr>
        <p:spPr bwMode="auto">
          <a:xfrm>
            <a:off x="5219700" y="213360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2" name="Line 32"/>
          <p:cNvSpPr>
            <a:spLocks noChangeShapeType="1"/>
          </p:cNvSpPr>
          <p:nvPr/>
        </p:nvSpPr>
        <p:spPr bwMode="auto">
          <a:xfrm>
            <a:off x="6804025" y="24923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3" name="Line 33"/>
          <p:cNvSpPr>
            <a:spLocks noChangeShapeType="1"/>
          </p:cNvSpPr>
          <p:nvPr/>
        </p:nvSpPr>
        <p:spPr bwMode="auto">
          <a:xfrm>
            <a:off x="6877050" y="37893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4" name="Line 34"/>
          <p:cNvSpPr>
            <a:spLocks noChangeShapeType="1"/>
          </p:cNvSpPr>
          <p:nvPr/>
        </p:nvSpPr>
        <p:spPr bwMode="auto">
          <a:xfrm flipH="1">
            <a:off x="4572000" y="3429000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cxnSp>
        <p:nvCxnSpPr>
          <p:cNvPr id="7185" name="AutoShape 35"/>
          <p:cNvCxnSpPr>
            <a:cxnSpLocks noChangeShapeType="1"/>
            <a:stCxn id="7177" idx="1"/>
            <a:endCxn id="7179" idx="2"/>
          </p:cNvCxnSpPr>
          <p:nvPr/>
        </p:nvCxnSpPr>
        <p:spPr bwMode="auto">
          <a:xfrm rot="10800000">
            <a:off x="1763713" y="2493963"/>
            <a:ext cx="736600" cy="97313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7186" name="AutoShape 36"/>
          <p:cNvCxnSpPr>
            <a:cxnSpLocks noChangeShapeType="1"/>
          </p:cNvCxnSpPr>
          <p:nvPr/>
        </p:nvCxnSpPr>
        <p:spPr bwMode="auto">
          <a:xfrm rot="5400000">
            <a:off x="5845175" y="4513263"/>
            <a:ext cx="396875" cy="16573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7187" name="Line 38"/>
          <p:cNvSpPr>
            <a:spLocks noChangeShapeType="1"/>
          </p:cNvSpPr>
          <p:nvPr/>
        </p:nvSpPr>
        <p:spPr bwMode="auto">
          <a:xfrm flipH="1">
            <a:off x="2843213" y="5516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Структурные методы разрешения конфликта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543425" cy="4525963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</a:t>
            </a:r>
            <a:r>
              <a:rPr lang="ru-RU" dirty="0" smtClean="0"/>
              <a:t>  </a:t>
            </a:r>
            <a:r>
              <a:rPr lang="ru-RU" dirty="0" smtClean="0">
                <a:latin typeface="Garamond" pitchFamily="18" charset="0"/>
              </a:rPr>
              <a:t>Разъяснения требований к работе;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2.</a:t>
            </a:r>
            <a:r>
              <a:rPr lang="ru-RU" dirty="0" smtClean="0">
                <a:latin typeface="Garamond" pitchFamily="18" charset="0"/>
              </a:rPr>
              <a:t>  Координационные и интеграционные механизмы;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3.</a:t>
            </a:r>
            <a:r>
              <a:rPr lang="ru-RU" dirty="0" smtClean="0">
                <a:latin typeface="Garamond" pitchFamily="18" charset="0"/>
              </a:rPr>
              <a:t> Общеорганизационные комплексные цели;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4.</a:t>
            </a:r>
            <a:r>
              <a:rPr lang="ru-RU" dirty="0" smtClean="0">
                <a:latin typeface="Garamond" pitchFamily="18" charset="0"/>
              </a:rPr>
              <a:t>  Структура и система вознаграждений.</a:t>
            </a:r>
          </a:p>
        </p:txBody>
      </p:sp>
      <p:sp>
        <p:nvSpPr>
          <p:cNvPr id="819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819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1714500"/>
            <a:ext cx="3636962" cy="435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Стили разрешения конфликтов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Garamond" pitchFamily="18" charset="0"/>
              </a:rPr>
              <a:t>Уклонение</a:t>
            </a:r>
          </a:p>
          <a:p>
            <a:pPr eaLnBrk="1" hangingPunct="1"/>
            <a:r>
              <a:rPr lang="ru-RU" sz="2800" smtClean="0">
                <a:latin typeface="Garamond" pitchFamily="18" charset="0"/>
              </a:rPr>
              <a:t>Метод сглаживания</a:t>
            </a:r>
          </a:p>
          <a:p>
            <a:pPr eaLnBrk="1" hangingPunct="1"/>
            <a:r>
              <a:rPr lang="ru-RU" sz="2800" smtClean="0">
                <a:latin typeface="Garamond" pitchFamily="18" charset="0"/>
              </a:rPr>
              <a:t>Принуждение</a:t>
            </a:r>
          </a:p>
          <a:p>
            <a:pPr eaLnBrk="1" hangingPunct="1"/>
            <a:r>
              <a:rPr lang="ru-RU" sz="2800" smtClean="0">
                <a:latin typeface="Garamond" pitchFamily="18" charset="0"/>
              </a:rPr>
              <a:t>Компромисс</a:t>
            </a:r>
          </a:p>
          <a:p>
            <a:pPr eaLnBrk="1" hangingPunct="1"/>
            <a:r>
              <a:rPr lang="ru-RU" sz="2800" smtClean="0">
                <a:solidFill>
                  <a:srgbClr val="9900CC"/>
                </a:solidFill>
                <a:latin typeface="Garamond" pitchFamily="18" charset="0"/>
              </a:rPr>
              <a:t>Решение проблем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>
              <a:buFontTx/>
              <a:buNone/>
            </a:pPr>
            <a:endParaRPr lang="ru-RU" sz="2800" smtClean="0"/>
          </a:p>
        </p:txBody>
      </p:sp>
      <p:pic>
        <p:nvPicPr>
          <p:cNvPr id="2" name="Picture 8" descr="j04074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1628775"/>
            <a:ext cx="4978400" cy="398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  <p:bldP spid="922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chemeClr val="bg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b="1" smtClean="0">
                <a:solidFill>
                  <a:srgbClr val="CC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Благодарим за внимание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184</Words>
  <Application>Microsoft Office PowerPoint</Application>
  <PresentationFormat>Экран (4:3)</PresentationFormat>
  <Paragraphs>50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Оформление по умолчанию</vt:lpstr>
      <vt:lpstr>Управление конфликтом</vt:lpstr>
      <vt:lpstr>Определение</vt:lpstr>
      <vt:lpstr>Виды конфликта</vt:lpstr>
      <vt:lpstr>Основные типы конфликта</vt:lpstr>
      <vt:lpstr>Основные причины конфликта</vt:lpstr>
      <vt:lpstr>Модель конфликта как процесса</vt:lpstr>
      <vt:lpstr>Структурные методы разрешения конфликта</vt:lpstr>
      <vt:lpstr>Стили разрешения конфликтов</vt:lpstr>
      <vt:lpstr>Благодарим за внимание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Катя</cp:lastModifiedBy>
  <cp:revision>10</cp:revision>
  <dcterms:created xsi:type="dcterms:W3CDTF">2009-03-21T17:50:34Z</dcterms:created>
  <dcterms:modified xsi:type="dcterms:W3CDTF">2009-05-24T10:48:45Z</dcterms:modified>
</cp:coreProperties>
</file>