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167"/>
  </p:notesMasterIdLst>
  <p:sldIdLst>
    <p:sldId id="428" r:id="rId2"/>
    <p:sldId id="429" r:id="rId3"/>
    <p:sldId id="258" r:id="rId4"/>
    <p:sldId id="259" r:id="rId5"/>
    <p:sldId id="260" r:id="rId6"/>
    <p:sldId id="261"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80" r:id="rId21"/>
    <p:sldId id="277" r:id="rId22"/>
    <p:sldId id="278" r:id="rId23"/>
    <p:sldId id="279"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8" r:id="rId40"/>
    <p:sldId id="299" r:id="rId41"/>
    <p:sldId id="300" r:id="rId42"/>
    <p:sldId id="301" r:id="rId43"/>
    <p:sldId id="302" r:id="rId44"/>
    <p:sldId id="303" r:id="rId45"/>
    <p:sldId id="304" r:id="rId46"/>
    <p:sldId id="305" r:id="rId47"/>
    <p:sldId id="306" r:id="rId48"/>
    <p:sldId id="430" r:id="rId49"/>
    <p:sldId id="307"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2" r:id="rId64"/>
    <p:sldId id="323" r:id="rId65"/>
    <p:sldId id="324" r:id="rId66"/>
    <p:sldId id="325" r:id="rId67"/>
    <p:sldId id="326" r:id="rId68"/>
    <p:sldId id="327" r:id="rId69"/>
    <p:sldId id="328" r:id="rId70"/>
    <p:sldId id="329" r:id="rId71"/>
    <p:sldId id="330" r:id="rId72"/>
    <p:sldId id="334" r:id="rId73"/>
    <p:sldId id="335" r:id="rId74"/>
    <p:sldId id="336" r:id="rId75"/>
    <p:sldId id="337" r:id="rId76"/>
    <p:sldId id="338" r:id="rId77"/>
    <p:sldId id="339" r:id="rId78"/>
    <p:sldId id="340" r:id="rId79"/>
    <p:sldId id="341" r:id="rId80"/>
    <p:sldId id="342" r:id="rId81"/>
    <p:sldId id="343" r:id="rId82"/>
    <p:sldId id="344" r:id="rId83"/>
    <p:sldId id="345" r:id="rId84"/>
    <p:sldId id="431" r:id="rId85"/>
    <p:sldId id="346" r:id="rId86"/>
    <p:sldId id="347" r:id="rId87"/>
    <p:sldId id="348" r:id="rId88"/>
    <p:sldId id="349" r:id="rId89"/>
    <p:sldId id="350" r:id="rId90"/>
    <p:sldId id="351" r:id="rId91"/>
    <p:sldId id="352" r:id="rId92"/>
    <p:sldId id="353" r:id="rId93"/>
    <p:sldId id="354" r:id="rId94"/>
    <p:sldId id="355" r:id="rId95"/>
    <p:sldId id="356" r:id="rId96"/>
    <p:sldId id="357" r:id="rId97"/>
    <p:sldId id="432" r:id="rId98"/>
    <p:sldId id="358" r:id="rId99"/>
    <p:sldId id="359" r:id="rId100"/>
    <p:sldId id="360" r:id="rId101"/>
    <p:sldId id="361" r:id="rId102"/>
    <p:sldId id="362" r:id="rId103"/>
    <p:sldId id="363" r:id="rId104"/>
    <p:sldId id="364" r:id="rId105"/>
    <p:sldId id="365" r:id="rId106"/>
    <p:sldId id="366" r:id="rId107"/>
    <p:sldId id="367" r:id="rId108"/>
    <p:sldId id="368" r:id="rId109"/>
    <p:sldId id="369" r:id="rId110"/>
    <p:sldId id="433" r:id="rId111"/>
    <p:sldId id="370" r:id="rId112"/>
    <p:sldId id="371" r:id="rId113"/>
    <p:sldId id="372" r:id="rId114"/>
    <p:sldId id="373" r:id="rId115"/>
    <p:sldId id="374" r:id="rId116"/>
    <p:sldId id="375" r:id="rId117"/>
    <p:sldId id="376" r:id="rId118"/>
    <p:sldId id="378" r:id="rId119"/>
    <p:sldId id="379" r:id="rId120"/>
    <p:sldId id="380" r:id="rId121"/>
    <p:sldId id="381" r:id="rId122"/>
    <p:sldId id="382" r:id="rId123"/>
    <p:sldId id="383" r:id="rId124"/>
    <p:sldId id="384" r:id="rId125"/>
    <p:sldId id="385" r:id="rId126"/>
    <p:sldId id="386" r:id="rId127"/>
    <p:sldId id="387" r:id="rId128"/>
    <p:sldId id="388" r:id="rId129"/>
    <p:sldId id="389" r:id="rId130"/>
    <p:sldId id="390" r:id="rId131"/>
    <p:sldId id="391" r:id="rId132"/>
    <p:sldId id="392" r:id="rId133"/>
    <p:sldId id="393" r:id="rId134"/>
    <p:sldId id="394" r:id="rId135"/>
    <p:sldId id="395" r:id="rId136"/>
    <p:sldId id="396" r:id="rId137"/>
    <p:sldId id="397" r:id="rId138"/>
    <p:sldId id="398" r:id="rId139"/>
    <p:sldId id="399" r:id="rId140"/>
    <p:sldId id="400" r:id="rId141"/>
    <p:sldId id="401" r:id="rId142"/>
    <p:sldId id="402" r:id="rId143"/>
    <p:sldId id="403" r:id="rId144"/>
    <p:sldId id="404" r:id="rId145"/>
    <p:sldId id="405" r:id="rId146"/>
    <p:sldId id="406" r:id="rId147"/>
    <p:sldId id="407" r:id="rId148"/>
    <p:sldId id="408" r:id="rId149"/>
    <p:sldId id="409" r:id="rId150"/>
    <p:sldId id="410" r:id="rId151"/>
    <p:sldId id="411" r:id="rId152"/>
    <p:sldId id="412" r:id="rId153"/>
    <p:sldId id="413" r:id="rId154"/>
    <p:sldId id="414" r:id="rId155"/>
    <p:sldId id="415" r:id="rId156"/>
    <p:sldId id="416" r:id="rId157"/>
    <p:sldId id="417" r:id="rId158"/>
    <p:sldId id="418" r:id="rId159"/>
    <p:sldId id="419" r:id="rId160"/>
    <p:sldId id="422" r:id="rId161"/>
    <p:sldId id="423" r:id="rId162"/>
    <p:sldId id="424" r:id="rId163"/>
    <p:sldId id="425" r:id="rId164"/>
    <p:sldId id="426" r:id="rId165"/>
    <p:sldId id="427" r:id="rId166"/>
  </p:sldIdLst>
  <p:sldSz cx="9144000" cy="6858000" type="screen4x3"/>
  <p:notesSz cx="6858000" cy="9144000"/>
  <p:custDataLst>
    <p:tags r:id="rId168"/>
  </p:custDataLst>
  <p:defaultTextStyle>
    <a:defPPr>
      <a:defRPr lang="ru-RU"/>
    </a:defPPr>
    <a:lvl1pPr algn="l" rtl="0" fontAlgn="base">
      <a:spcBef>
        <a:spcPct val="0"/>
      </a:spcBef>
      <a:spcAft>
        <a:spcPct val="0"/>
      </a:spcAft>
      <a:defRPr sz="2400" kern="1200">
        <a:solidFill>
          <a:schemeClr val="tx1"/>
        </a:solidFill>
        <a:latin typeface="Verdana" pitchFamily="34" charset="0"/>
        <a:ea typeface="+mn-ea"/>
        <a:cs typeface="Arial" charset="0"/>
      </a:defRPr>
    </a:lvl1pPr>
    <a:lvl2pPr marL="457200" algn="l" rtl="0" fontAlgn="base">
      <a:spcBef>
        <a:spcPct val="0"/>
      </a:spcBef>
      <a:spcAft>
        <a:spcPct val="0"/>
      </a:spcAft>
      <a:defRPr sz="2400" kern="1200">
        <a:solidFill>
          <a:schemeClr val="tx1"/>
        </a:solidFill>
        <a:latin typeface="Verdana" pitchFamily="34" charset="0"/>
        <a:ea typeface="+mn-ea"/>
        <a:cs typeface="Arial" charset="0"/>
      </a:defRPr>
    </a:lvl2pPr>
    <a:lvl3pPr marL="914400" algn="l" rtl="0" fontAlgn="base">
      <a:spcBef>
        <a:spcPct val="0"/>
      </a:spcBef>
      <a:spcAft>
        <a:spcPct val="0"/>
      </a:spcAft>
      <a:defRPr sz="2400" kern="1200">
        <a:solidFill>
          <a:schemeClr val="tx1"/>
        </a:solidFill>
        <a:latin typeface="Verdana" pitchFamily="34" charset="0"/>
        <a:ea typeface="+mn-ea"/>
        <a:cs typeface="Arial" charset="0"/>
      </a:defRPr>
    </a:lvl3pPr>
    <a:lvl4pPr marL="1371600" algn="l" rtl="0" fontAlgn="base">
      <a:spcBef>
        <a:spcPct val="0"/>
      </a:spcBef>
      <a:spcAft>
        <a:spcPct val="0"/>
      </a:spcAft>
      <a:defRPr sz="2400" kern="1200">
        <a:solidFill>
          <a:schemeClr val="tx1"/>
        </a:solidFill>
        <a:latin typeface="Verdana" pitchFamily="34" charset="0"/>
        <a:ea typeface="+mn-ea"/>
        <a:cs typeface="Arial" charset="0"/>
      </a:defRPr>
    </a:lvl4pPr>
    <a:lvl5pPr marL="1828800" algn="l" rtl="0" fontAlgn="base">
      <a:spcBef>
        <a:spcPct val="0"/>
      </a:spcBef>
      <a:spcAft>
        <a:spcPct val="0"/>
      </a:spcAft>
      <a:defRPr sz="2400" kern="1200">
        <a:solidFill>
          <a:schemeClr val="tx1"/>
        </a:solidFill>
        <a:latin typeface="Verdana" pitchFamily="34" charset="0"/>
        <a:ea typeface="+mn-ea"/>
        <a:cs typeface="Arial" charset="0"/>
      </a:defRPr>
    </a:lvl5pPr>
    <a:lvl6pPr marL="2286000" algn="l" defTabSz="914400" rtl="0" eaLnBrk="1" latinLnBrk="0" hangingPunct="1">
      <a:defRPr sz="2400" kern="1200">
        <a:solidFill>
          <a:schemeClr val="tx1"/>
        </a:solidFill>
        <a:latin typeface="Verdana" pitchFamily="34" charset="0"/>
        <a:ea typeface="+mn-ea"/>
        <a:cs typeface="Arial" charset="0"/>
      </a:defRPr>
    </a:lvl6pPr>
    <a:lvl7pPr marL="2743200" algn="l" defTabSz="914400" rtl="0" eaLnBrk="1" latinLnBrk="0" hangingPunct="1">
      <a:defRPr sz="2400" kern="1200">
        <a:solidFill>
          <a:schemeClr val="tx1"/>
        </a:solidFill>
        <a:latin typeface="Verdana" pitchFamily="34" charset="0"/>
        <a:ea typeface="+mn-ea"/>
        <a:cs typeface="Arial" charset="0"/>
      </a:defRPr>
    </a:lvl7pPr>
    <a:lvl8pPr marL="3200400" algn="l" defTabSz="914400" rtl="0" eaLnBrk="1" latinLnBrk="0" hangingPunct="1">
      <a:defRPr sz="2400" kern="1200">
        <a:solidFill>
          <a:schemeClr val="tx1"/>
        </a:solidFill>
        <a:latin typeface="Verdana" pitchFamily="34" charset="0"/>
        <a:ea typeface="+mn-ea"/>
        <a:cs typeface="Arial" charset="0"/>
      </a:defRPr>
    </a:lvl8pPr>
    <a:lvl9pPr marL="3657600" algn="l" defTabSz="914400" rtl="0" eaLnBrk="1" latinLnBrk="0" hangingPunct="1">
      <a:defRPr sz="2400" kern="1200">
        <a:solidFill>
          <a:schemeClr val="tx1"/>
        </a:solidFill>
        <a:latin typeface="Verdana"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54" autoAdjust="0"/>
    <p:restoredTop sz="94622" autoAdjust="0"/>
  </p:normalViewPr>
  <p:slideViewPr>
    <p:cSldViewPr>
      <p:cViewPr>
        <p:scale>
          <a:sx n="136" d="100"/>
          <a:sy n="136" d="100"/>
        </p:scale>
        <p:origin x="-204" y="-4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0"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slide" Target="slides/slide163.xml"/><Relationship Id="rId16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72"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2C7D86D-507B-486F-AA5A-D7762B07BFAC}" type="datetimeFigureOut">
              <a:rPr lang="ru-RU" smtClean="0"/>
              <a:t>28.04.2014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734909-75CA-43FA-9FBA-22CD137ECD16}" type="slidenum">
              <a:rPr lang="ru-RU" smtClean="0"/>
              <a:t>‹#›</a:t>
            </a:fld>
            <a:endParaRPr lang="ru-RU"/>
          </a:p>
        </p:txBody>
      </p:sp>
    </p:spTree>
    <p:extLst>
      <p:ext uri="{BB962C8B-B14F-4D97-AF65-F5344CB8AC3E}">
        <p14:creationId xmlns:p14="http://schemas.microsoft.com/office/powerpoint/2010/main" val="3348706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65F089FF-B874-4C20-B6E6-B61D56CE71FE}" type="slidenum">
              <a:rPr lang="ru-RU" smtClean="0"/>
              <a:t>1</a:t>
            </a:fld>
            <a:endParaRPr lang="ru-RU"/>
          </a:p>
        </p:txBody>
      </p:sp>
    </p:spTree>
    <p:extLst>
      <p:ext uri="{BB962C8B-B14F-4D97-AF65-F5344CB8AC3E}">
        <p14:creationId xmlns:p14="http://schemas.microsoft.com/office/powerpoint/2010/main" val="13156118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CABBC9C-49B3-4119-8CF9-1B35928484A5}" type="slidenum">
              <a:rPr lang="ru-RU" smtClean="0"/>
              <a:t>2</a:t>
            </a:fld>
            <a:endParaRPr lang="ru-RU"/>
          </a:p>
        </p:txBody>
      </p:sp>
    </p:spTree>
    <p:extLst>
      <p:ext uri="{BB962C8B-B14F-4D97-AF65-F5344CB8AC3E}">
        <p14:creationId xmlns:p14="http://schemas.microsoft.com/office/powerpoint/2010/main" val="2563828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3</a:t>
            </a:fld>
            <a:endParaRPr lang="ru-RU"/>
          </a:p>
        </p:txBody>
      </p:sp>
    </p:spTree>
    <p:extLst>
      <p:ext uri="{BB962C8B-B14F-4D97-AF65-F5344CB8AC3E}">
        <p14:creationId xmlns:p14="http://schemas.microsoft.com/office/powerpoint/2010/main" val="25628249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4</a:t>
            </a:fld>
            <a:endParaRPr lang="ru-RU"/>
          </a:p>
        </p:txBody>
      </p:sp>
    </p:spTree>
    <p:extLst>
      <p:ext uri="{BB962C8B-B14F-4D97-AF65-F5344CB8AC3E}">
        <p14:creationId xmlns:p14="http://schemas.microsoft.com/office/powerpoint/2010/main" val="30585558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5</a:t>
            </a:fld>
            <a:endParaRPr lang="ru-RU"/>
          </a:p>
        </p:txBody>
      </p:sp>
    </p:spTree>
    <p:extLst>
      <p:ext uri="{BB962C8B-B14F-4D97-AF65-F5344CB8AC3E}">
        <p14:creationId xmlns:p14="http://schemas.microsoft.com/office/powerpoint/2010/main" val="40162444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6</a:t>
            </a:fld>
            <a:endParaRPr lang="ru-RU"/>
          </a:p>
        </p:txBody>
      </p:sp>
    </p:spTree>
    <p:extLst>
      <p:ext uri="{BB962C8B-B14F-4D97-AF65-F5344CB8AC3E}">
        <p14:creationId xmlns:p14="http://schemas.microsoft.com/office/powerpoint/2010/main" val="4162662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7</a:t>
            </a:fld>
            <a:endParaRPr lang="ru-RU"/>
          </a:p>
        </p:txBody>
      </p:sp>
    </p:spTree>
    <p:extLst>
      <p:ext uri="{BB962C8B-B14F-4D97-AF65-F5344CB8AC3E}">
        <p14:creationId xmlns:p14="http://schemas.microsoft.com/office/powerpoint/2010/main" val="27152654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8</a:t>
            </a:fld>
            <a:endParaRPr lang="ru-RU"/>
          </a:p>
        </p:txBody>
      </p:sp>
    </p:spTree>
    <p:extLst>
      <p:ext uri="{BB962C8B-B14F-4D97-AF65-F5344CB8AC3E}">
        <p14:creationId xmlns:p14="http://schemas.microsoft.com/office/powerpoint/2010/main" val="2184191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9</a:t>
            </a:fld>
            <a:endParaRPr lang="ru-RU"/>
          </a:p>
        </p:txBody>
      </p:sp>
    </p:spTree>
    <p:extLst>
      <p:ext uri="{BB962C8B-B14F-4D97-AF65-F5344CB8AC3E}">
        <p14:creationId xmlns:p14="http://schemas.microsoft.com/office/powerpoint/2010/main" val="36163645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10</a:t>
            </a:fld>
            <a:endParaRPr lang="ru-RU"/>
          </a:p>
        </p:txBody>
      </p:sp>
    </p:spTree>
    <p:extLst>
      <p:ext uri="{BB962C8B-B14F-4D97-AF65-F5344CB8AC3E}">
        <p14:creationId xmlns:p14="http://schemas.microsoft.com/office/powerpoint/2010/main" val="27468491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11</a:t>
            </a:fld>
            <a:endParaRPr lang="ru-RU"/>
          </a:p>
        </p:txBody>
      </p:sp>
    </p:spTree>
    <p:extLst>
      <p:ext uri="{BB962C8B-B14F-4D97-AF65-F5344CB8AC3E}">
        <p14:creationId xmlns:p14="http://schemas.microsoft.com/office/powerpoint/2010/main" val="29179091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12</a:t>
            </a:fld>
            <a:endParaRPr lang="ru-RU"/>
          </a:p>
        </p:txBody>
      </p:sp>
    </p:spTree>
    <p:extLst>
      <p:ext uri="{BB962C8B-B14F-4D97-AF65-F5344CB8AC3E}">
        <p14:creationId xmlns:p14="http://schemas.microsoft.com/office/powerpoint/2010/main" val="459591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13</a:t>
            </a:fld>
            <a:endParaRPr lang="ru-RU"/>
          </a:p>
        </p:txBody>
      </p:sp>
    </p:spTree>
    <p:extLst>
      <p:ext uri="{BB962C8B-B14F-4D97-AF65-F5344CB8AC3E}">
        <p14:creationId xmlns:p14="http://schemas.microsoft.com/office/powerpoint/2010/main" val="7412190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14</a:t>
            </a:fld>
            <a:endParaRPr lang="ru-RU"/>
          </a:p>
        </p:txBody>
      </p:sp>
    </p:spTree>
    <p:extLst>
      <p:ext uri="{BB962C8B-B14F-4D97-AF65-F5344CB8AC3E}">
        <p14:creationId xmlns:p14="http://schemas.microsoft.com/office/powerpoint/2010/main" val="31512835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15</a:t>
            </a:fld>
            <a:endParaRPr lang="ru-RU"/>
          </a:p>
        </p:txBody>
      </p:sp>
    </p:spTree>
    <p:extLst>
      <p:ext uri="{BB962C8B-B14F-4D97-AF65-F5344CB8AC3E}">
        <p14:creationId xmlns:p14="http://schemas.microsoft.com/office/powerpoint/2010/main" val="35368613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16</a:t>
            </a:fld>
            <a:endParaRPr lang="ru-RU"/>
          </a:p>
        </p:txBody>
      </p:sp>
    </p:spTree>
    <p:extLst>
      <p:ext uri="{BB962C8B-B14F-4D97-AF65-F5344CB8AC3E}">
        <p14:creationId xmlns:p14="http://schemas.microsoft.com/office/powerpoint/2010/main" val="42583041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17</a:t>
            </a:fld>
            <a:endParaRPr lang="ru-RU"/>
          </a:p>
        </p:txBody>
      </p:sp>
    </p:spTree>
    <p:extLst>
      <p:ext uri="{BB962C8B-B14F-4D97-AF65-F5344CB8AC3E}">
        <p14:creationId xmlns:p14="http://schemas.microsoft.com/office/powerpoint/2010/main" val="36887948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18</a:t>
            </a:fld>
            <a:endParaRPr lang="ru-RU"/>
          </a:p>
        </p:txBody>
      </p:sp>
    </p:spTree>
    <p:extLst>
      <p:ext uri="{BB962C8B-B14F-4D97-AF65-F5344CB8AC3E}">
        <p14:creationId xmlns:p14="http://schemas.microsoft.com/office/powerpoint/2010/main" val="1572796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19</a:t>
            </a:fld>
            <a:endParaRPr lang="ru-RU"/>
          </a:p>
        </p:txBody>
      </p:sp>
    </p:spTree>
    <p:extLst>
      <p:ext uri="{BB962C8B-B14F-4D97-AF65-F5344CB8AC3E}">
        <p14:creationId xmlns:p14="http://schemas.microsoft.com/office/powerpoint/2010/main" val="35170310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20</a:t>
            </a:fld>
            <a:endParaRPr lang="ru-RU"/>
          </a:p>
        </p:txBody>
      </p:sp>
    </p:spTree>
    <p:extLst>
      <p:ext uri="{BB962C8B-B14F-4D97-AF65-F5344CB8AC3E}">
        <p14:creationId xmlns:p14="http://schemas.microsoft.com/office/powerpoint/2010/main" val="40755682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21</a:t>
            </a:fld>
            <a:endParaRPr lang="ru-RU"/>
          </a:p>
        </p:txBody>
      </p:sp>
    </p:spTree>
    <p:extLst>
      <p:ext uri="{BB962C8B-B14F-4D97-AF65-F5344CB8AC3E}">
        <p14:creationId xmlns:p14="http://schemas.microsoft.com/office/powerpoint/2010/main" val="39281732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22</a:t>
            </a:fld>
            <a:endParaRPr lang="ru-RU"/>
          </a:p>
        </p:txBody>
      </p:sp>
    </p:spTree>
    <p:extLst>
      <p:ext uri="{BB962C8B-B14F-4D97-AF65-F5344CB8AC3E}">
        <p14:creationId xmlns:p14="http://schemas.microsoft.com/office/powerpoint/2010/main" val="16163149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23</a:t>
            </a:fld>
            <a:endParaRPr lang="ru-RU"/>
          </a:p>
        </p:txBody>
      </p:sp>
    </p:spTree>
    <p:extLst>
      <p:ext uri="{BB962C8B-B14F-4D97-AF65-F5344CB8AC3E}">
        <p14:creationId xmlns:p14="http://schemas.microsoft.com/office/powerpoint/2010/main" val="13509764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24</a:t>
            </a:fld>
            <a:endParaRPr lang="ru-RU"/>
          </a:p>
        </p:txBody>
      </p:sp>
    </p:spTree>
    <p:extLst>
      <p:ext uri="{BB962C8B-B14F-4D97-AF65-F5344CB8AC3E}">
        <p14:creationId xmlns:p14="http://schemas.microsoft.com/office/powerpoint/2010/main" val="28851184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25</a:t>
            </a:fld>
            <a:endParaRPr lang="ru-RU"/>
          </a:p>
        </p:txBody>
      </p:sp>
    </p:spTree>
    <p:extLst>
      <p:ext uri="{BB962C8B-B14F-4D97-AF65-F5344CB8AC3E}">
        <p14:creationId xmlns:p14="http://schemas.microsoft.com/office/powerpoint/2010/main" val="37126092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26</a:t>
            </a:fld>
            <a:endParaRPr lang="ru-RU"/>
          </a:p>
        </p:txBody>
      </p:sp>
    </p:spTree>
    <p:extLst>
      <p:ext uri="{BB962C8B-B14F-4D97-AF65-F5344CB8AC3E}">
        <p14:creationId xmlns:p14="http://schemas.microsoft.com/office/powerpoint/2010/main" val="5108327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27</a:t>
            </a:fld>
            <a:endParaRPr lang="ru-RU"/>
          </a:p>
        </p:txBody>
      </p:sp>
    </p:spTree>
    <p:extLst>
      <p:ext uri="{BB962C8B-B14F-4D97-AF65-F5344CB8AC3E}">
        <p14:creationId xmlns:p14="http://schemas.microsoft.com/office/powerpoint/2010/main" val="39344181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28</a:t>
            </a:fld>
            <a:endParaRPr lang="ru-RU"/>
          </a:p>
        </p:txBody>
      </p:sp>
    </p:spTree>
    <p:extLst>
      <p:ext uri="{BB962C8B-B14F-4D97-AF65-F5344CB8AC3E}">
        <p14:creationId xmlns:p14="http://schemas.microsoft.com/office/powerpoint/2010/main" val="4638512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29</a:t>
            </a:fld>
            <a:endParaRPr lang="ru-RU"/>
          </a:p>
        </p:txBody>
      </p:sp>
    </p:spTree>
    <p:extLst>
      <p:ext uri="{BB962C8B-B14F-4D97-AF65-F5344CB8AC3E}">
        <p14:creationId xmlns:p14="http://schemas.microsoft.com/office/powerpoint/2010/main" val="38554446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30</a:t>
            </a:fld>
            <a:endParaRPr lang="ru-RU"/>
          </a:p>
        </p:txBody>
      </p:sp>
    </p:spTree>
    <p:extLst>
      <p:ext uri="{BB962C8B-B14F-4D97-AF65-F5344CB8AC3E}">
        <p14:creationId xmlns:p14="http://schemas.microsoft.com/office/powerpoint/2010/main" val="28562412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31</a:t>
            </a:fld>
            <a:endParaRPr lang="ru-RU"/>
          </a:p>
        </p:txBody>
      </p:sp>
    </p:spTree>
    <p:extLst>
      <p:ext uri="{BB962C8B-B14F-4D97-AF65-F5344CB8AC3E}">
        <p14:creationId xmlns:p14="http://schemas.microsoft.com/office/powerpoint/2010/main" val="8217246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32</a:t>
            </a:fld>
            <a:endParaRPr lang="ru-RU"/>
          </a:p>
        </p:txBody>
      </p:sp>
    </p:spTree>
    <p:extLst>
      <p:ext uri="{BB962C8B-B14F-4D97-AF65-F5344CB8AC3E}">
        <p14:creationId xmlns:p14="http://schemas.microsoft.com/office/powerpoint/2010/main" val="42148985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33</a:t>
            </a:fld>
            <a:endParaRPr lang="ru-RU"/>
          </a:p>
        </p:txBody>
      </p:sp>
    </p:spTree>
    <p:extLst>
      <p:ext uri="{BB962C8B-B14F-4D97-AF65-F5344CB8AC3E}">
        <p14:creationId xmlns:p14="http://schemas.microsoft.com/office/powerpoint/2010/main" val="17942603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34</a:t>
            </a:fld>
            <a:endParaRPr lang="ru-RU"/>
          </a:p>
        </p:txBody>
      </p:sp>
    </p:spTree>
    <p:extLst>
      <p:ext uri="{BB962C8B-B14F-4D97-AF65-F5344CB8AC3E}">
        <p14:creationId xmlns:p14="http://schemas.microsoft.com/office/powerpoint/2010/main" val="12275746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35</a:t>
            </a:fld>
            <a:endParaRPr lang="ru-RU"/>
          </a:p>
        </p:txBody>
      </p:sp>
    </p:spTree>
    <p:extLst>
      <p:ext uri="{BB962C8B-B14F-4D97-AF65-F5344CB8AC3E}">
        <p14:creationId xmlns:p14="http://schemas.microsoft.com/office/powerpoint/2010/main" val="3928939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36</a:t>
            </a:fld>
            <a:endParaRPr lang="ru-RU"/>
          </a:p>
        </p:txBody>
      </p:sp>
    </p:spTree>
    <p:extLst>
      <p:ext uri="{BB962C8B-B14F-4D97-AF65-F5344CB8AC3E}">
        <p14:creationId xmlns:p14="http://schemas.microsoft.com/office/powerpoint/2010/main" val="29228798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37</a:t>
            </a:fld>
            <a:endParaRPr lang="ru-RU"/>
          </a:p>
        </p:txBody>
      </p:sp>
    </p:spTree>
    <p:extLst>
      <p:ext uri="{BB962C8B-B14F-4D97-AF65-F5344CB8AC3E}">
        <p14:creationId xmlns:p14="http://schemas.microsoft.com/office/powerpoint/2010/main" val="20260061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38</a:t>
            </a:fld>
            <a:endParaRPr lang="ru-RU"/>
          </a:p>
        </p:txBody>
      </p:sp>
    </p:spTree>
    <p:extLst>
      <p:ext uri="{BB962C8B-B14F-4D97-AF65-F5344CB8AC3E}">
        <p14:creationId xmlns:p14="http://schemas.microsoft.com/office/powerpoint/2010/main" val="9756055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39</a:t>
            </a:fld>
            <a:endParaRPr lang="ru-RU"/>
          </a:p>
        </p:txBody>
      </p:sp>
    </p:spTree>
    <p:extLst>
      <p:ext uri="{BB962C8B-B14F-4D97-AF65-F5344CB8AC3E}">
        <p14:creationId xmlns:p14="http://schemas.microsoft.com/office/powerpoint/2010/main" val="352262560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40</a:t>
            </a:fld>
            <a:endParaRPr lang="ru-RU"/>
          </a:p>
        </p:txBody>
      </p:sp>
    </p:spTree>
    <p:extLst>
      <p:ext uri="{BB962C8B-B14F-4D97-AF65-F5344CB8AC3E}">
        <p14:creationId xmlns:p14="http://schemas.microsoft.com/office/powerpoint/2010/main" val="13092171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41</a:t>
            </a:fld>
            <a:endParaRPr lang="ru-RU"/>
          </a:p>
        </p:txBody>
      </p:sp>
    </p:spTree>
    <p:extLst>
      <p:ext uri="{BB962C8B-B14F-4D97-AF65-F5344CB8AC3E}">
        <p14:creationId xmlns:p14="http://schemas.microsoft.com/office/powerpoint/2010/main" val="369310474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42</a:t>
            </a:fld>
            <a:endParaRPr lang="ru-RU"/>
          </a:p>
        </p:txBody>
      </p:sp>
    </p:spTree>
    <p:extLst>
      <p:ext uri="{BB962C8B-B14F-4D97-AF65-F5344CB8AC3E}">
        <p14:creationId xmlns:p14="http://schemas.microsoft.com/office/powerpoint/2010/main" val="263171960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43</a:t>
            </a:fld>
            <a:endParaRPr lang="ru-RU"/>
          </a:p>
        </p:txBody>
      </p:sp>
    </p:spTree>
    <p:extLst>
      <p:ext uri="{BB962C8B-B14F-4D97-AF65-F5344CB8AC3E}">
        <p14:creationId xmlns:p14="http://schemas.microsoft.com/office/powerpoint/2010/main" val="357334252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44</a:t>
            </a:fld>
            <a:endParaRPr lang="ru-RU"/>
          </a:p>
        </p:txBody>
      </p:sp>
    </p:spTree>
    <p:extLst>
      <p:ext uri="{BB962C8B-B14F-4D97-AF65-F5344CB8AC3E}">
        <p14:creationId xmlns:p14="http://schemas.microsoft.com/office/powerpoint/2010/main" val="23867209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45</a:t>
            </a:fld>
            <a:endParaRPr lang="ru-RU"/>
          </a:p>
        </p:txBody>
      </p:sp>
    </p:spTree>
    <p:extLst>
      <p:ext uri="{BB962C8B-B14F-4D97-AF65-F5344CB8AC3E}">
        <p14:creationId xmlns:p14="http://schemas.microsoft.com/office/powerpoint/2010/main" val="279483589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46</a:t>
            </a:fld>
            <a:endParaRPr lang="ru-RU"/>
          </a:p>
        </p:txBody>
      </p:sp>
    </p:spTree>
    <p:extLst>
      <p:ext uri="{BB962C8B-B14F-4D97-AF65-F5344CB8AC3E}">
        <p14:creationId xmlns:p14="http://schemas.microsoft.com/office/powerpoint/2010/main" val="312634623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47</a:t>
            </a:fld>
            <a:endParaRPr lang="ru-RU"/>
          </a:p>
        </p:txBody>
      </p:sp>
    </p:spTree>
    <p:extLst>
      <p:ext uri="{BB962C8B-B14F-4D97-AF65-F5344CB8AC3E}">
        <p14:creationId xmlns:p14="http://schemas.microsoft.com/office/powerpoint/2010/main" val="23196695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48</a:t>
            </a:fld>
            <a:endParaRPr lang="ru-RU"/>
          </a:p>
        </p:txBody>
      </p:sp>
    </p:spTree>
    <p:extLst>
      <p:ext uri="{BB962C8B-B14F-4D97-AF65-F5344CB8AC3E}">
        <p14:creationId xmlns:p14="http://schemas.microsoft.com/office/powerpoint/2010/main" val="136436966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49</a:t>
            </a:fld>
            <a:endParaRPr lang="ru-RU"/>
          </a:p>
        </p:txBody>
      </p:sp>
    </p:spTree>
    <p:extLst>
      <p:ext uri="{BB962C8B-B14F-4D97-AF65-F5344CB8AC3E}">
        <p14:creationId xmlns:p14="http://schemas.microsoft.com/office/powerpoint/2010/main" val="323142857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50</a:t>
            </a:fld>
            <a:endParaRPr lang="ru-RU"/>
          </a:p>
        </p:txBody>
      </p:sp>
    </p:spTree>
    <p:extLst>
      <p:ext uri="{BB962C8B-B14F-4D97-AF65-F5344CB8AC3E}">
        <p14:creationId xmlns:p14="http://schemas.microsoft.com/office/powerpoint/2010/main" val="223189097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51</a:t>
            </a:fld>
            <a:endParaRPr lang="ru-RU"/>
          </a:p>
        </p:txBody>
      </p:sp>
    </p:spTree>
    <p:extLst>
      <p:ext uri="{BB962C8B-B14F-4D97-AF65-F5344CB8AC3E}">
        <p14:creationId xmlns:p14="http://schemas.microsoft.com/office/powerpoint/2010/main" val="108376630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52</a:t>
            </a:fld>
            <a:endParaRPr lang="ru-RU"/>
          </a:p>
        </p:txBody>
      </p:sp>
    </p:spTree>
    <p:extLst>
      <p:ext uri="{BB962C8B-B14F-4D97-AF65-F5344CB8AC3E}">
        <p14:creationId xmlns:p14="http://schemas.microsoft.com/office/powerpoint/2010/main" val="11974315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53</a:t>
            </a:fld>
            <a:endParaRPr lang="ru-RU"/>
          </a:p>
        </p:txBody>
      </p:sp>
    </p:spTree>
    <p:extLst>
      <p:ext uri="{BB962C8B-B14F-4D97-AF65-F5344CB8AC3E}">
        <p14:creationId xmlns:p14="http://schemas.microsoft.com/office/powerpoint/2010/main" val="282100027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54</a:t>
            </a:fld>
            <a:endParaRPr lang="ru-RU"/>
          </a:p>
        </p:txBody>
      </p:sp>
    </p:spTree>
    <p:extLst>
      <p:ext uri="{BB962C8B-B14F-4D97-AF65-F5344CB8AC3E}">
        <p14:creationId xmlns:p14="http://schemas.microsoft.com/office/powerpoint/2010/main" val="226887437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55</a:t>
            </a:fld>
            <a:endParaRPr lang="ru-RU"/>
          </a:p>
        </p:txBody>
      </p:sp>
    </p:spTree>
    <p:extLst>
      <p:ext uri="{BB962C8B-B14F-4D97-AF65-F5344CB8AC3E}">
        <p14:creationId xmlns:p14="http://schemas.microsoft.com/office/powerpoint/2010/main" val="42737908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56</a:t>
            </a:fld>
            <a:endParaRPr lang="ru-RU"/>
          </a:p>
        </p:txBody>
      </p:sp>
    </p:spTree>
    <p:extLst>
      <p:ext uri="{BB962C8B-B14F-4D97-AF65-F5344CB8AC3E}">
        <p14:creationId xmlns:p14="http://schemas.microsoft.com/office/powerpoint/2010/main" val="200163075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57</a:t>
            </a:fld>
            <a:endParaRPr lang="ru-RU"/>
          </a:p>
        </p:txBody>
      </p:sp>
    </p:spTree>
    <p:extLst>
      <p:ext uri="{BB962C8B-B14F-4D97-AF65-F5344CB8AC3E}">
        <p14:creationId xmlns:p14="http://schemas.microsoft.com/office/powerpoint/2010/main" val="17088377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58</a:t>
            </a:fld>
            <a:endParaRPr lang="ru-RU"/>
          </a:p>
        </p:txBody>
      </p:sp>
    </p:spTree>
    <p:extLst>
      <p:ext uri="{BB962C8B-B14F-4D97-AF65-F5344CB8AC3E}">
        <p14:creationId xmlns:p14="http://schemas.microsoft.com/office/powerpoint/2010/main" val="211119131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59</a:t>
            </a:fld>
            <a:endParaRPr lang="ru-RU"/>
          </a:p>
        </p:txBody>
      </p:sp>
    </p:spTree>
    <p:extLst>
      <p:ext uri="{BB962C8B-B14F-4D97-AF65-F5344CB8AC3E}">
        <p14:creationId xmlns:p14="http://schemas.microsoft.com/office/powerpoint/2010/main" val="370287755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60</a:t>
            </a:fld>
            <a:endParaRPr lang="ru-RU"/>
          </a:p>
        </p:txBody>
      </p:sp>
    </p:spTree>
    <p:extLst>
      <p:ext uri="{BB962C8B-B14F-4D97-AF65-F5344CB8AC3E}">
        <p14:creationId xmlns:p14="http://schemas.microsoft.com/office/powerpoint/2010/main" val="403058644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61</a:t>
            </a:fld>
            <a:endParaRPr lang="ru-RU"/>
          </a:p>
        </p:txBody>
      </p:sp>
    </p:spTree>
    <p:extLst>
      <p:ext uri="{BB962C8B-B14F-4D97-AF65-F5344CB8AC3E}">
        <p14:creationId xmlns:p14="http://schemas.microsoft.com/office/powerpoint/2010/main" val="9667820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62</a:t>
            </a:fld>
            <a:endParaRPr lang="ru-RU"/>
          </a:p>
        </p:txBody>
      </p:sp>
    </p:spTree>
    <p:extLst>
      <p:ext uri="{BB962C8B-B14F-4D97-AF65-F5344CB8AC3E}">
        <p14:creationId xmlns:p14="http://schemas.microsoft.com/office/powerpoint/2010/main" val="33321530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63</a:t>
            </a:fld>
            <a:endParaRPr lang="ru-RU"/>
          </a:p>
        </p:txBody>
      </p:sp>
    </p:spTree>
    <p:extLst>
      <p:ext uri="{BB962C8B-B14F-4D97-AF65-F5344CB8AC3E}">
        <p14:creationId xmlns:p14="http://schemas.microsoft.com/office/powerpoint/2010/main" val="21037559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64</a:t>
            </a:fld>
            <a:endParaRPr lang="ru-RU"/>
          </a:p>
        </p:txBody>
      </p:sp>
    </p:spTree>
    <p:extLst>
      <p:ext uri="{BB962C8B-B14F-4D97-AF65-F5344CB8AC3E}">
        <p14:creationId xmlns:p14="http://schemas.microsoft.com/office/powerpoint/2010/main" val="318266360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65</a:t>
            </a:fld>
            <a:endParaRPr lang="ru-RU"/>
          </a:p>
        </p:txBody>
      </p:sp>
    </p:spTree>
    <p:extLst>
      <p:ext uri="{BB962C8B-B14F-4D97-AF65-F5344CB8AC3E}">
        <p14:creationId xmlns:p14="http://schemas.microsoft.com/office/powerpoint/2010/main" val="26456897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66</a:t>
            </a:fld>
            <a:endParaRPr lang="ru-RU"/>
          </a:p>
        </p:txBody>
      </p:sp>
    </p:spTree>
    <p:extLst>
      <p:ext uri="{BB962C8B-B14F-4D97-AF65-F5344CB8AC3E}">
        <p14:creationId xmlns:p14="http://schemas.microsoft.com/office/powerpoint/2010/main" val="294108805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67</a:t>
            </a:fld>
            <a:endParaRPr lang="ru-RU"/>
          </a:p>
        </p:txBody>
      </p:sp>
    </p:spTree>
    <p:extLst>
      <p:ext uri="{BB962C8B-B14F-4D97-AF65-F5344CB8AC3E}">
        <p14:creationId xmlns:p14="http://schemas.microsoft.com/office/powerpoint/2010/main" val="385704260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68</a:t>
            </a:fld>
            <a:endParaRPr lang="ru-RU"/>
          </a:p>
        </p:txBody>
      </p:sp>
    </p:spTree>
    <p:extLst>
      <p:ext uri="{BB962C8B-B14F-4D97-AF65-F5344CB8AC3E}">
        <p14:creationId xmlns:p14="http://schemas.microsoft.com/office/powerpoint/2010/main" val="393159461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69</a:t>
            </a:fld>
            <a:endParaRPr lang="ru-RU"/>
          </a:p>
        </p:txBody>
      </p:sp>
    </p:spTree>
    <p:extLst>
      <p:ext uri="{BB962C8B-B14F-4D97-AF65-F5344CB8AC3E}">
        <p14:creationId xmlns:p14="http://schemas.microsoft.com/office/powerpoint/2010/main" val="317179990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70</a:t>
            </a:fld>
            <a:endParaRPr lang="ru-RU"/>
          </a:p>
        </p:txBody>
      </p:sp>
    </p:spTree>
    <p:extLst>
      <p:ext uri="{BB962C8B-B14F-4D97-AF65-F5344CB8AC3E}">
        <p14:creationId xmlns:p14="http://schemas.microsoft.com/office/powerpoint/2010/main" val="200079023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71</a:t>
            </a:fld>
            <a:endParaRPr lang="ru-RU"/>
          </a:p>
        </p:txBody>
      </p:sp>
    </p:spTree>
    <p:extLst>
      <p:ext uri="{BB962C8B-B14F-4D97-AF65-F5344CB8AC3E}">
        <p14:creationId xmlns:p14="http://schemas.microsoft.com/office/powerpoint/2010/main" val="659436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72</a:t>
            </a:fld>
            <a:endParaRPr lang="ru-RU"/>
          </a:p>
        </p:txBody>
      </p:sp>
    </p:spTree>
    <p:extLst>
      <p:ext uri="{BB962C8B-B14F-4D97-AF65-F5344CB8AC3E}">
        <p14:creationId xmlns:p14="http://schemas.microsoft.com/office/powerpoint/2010/main" val="376532381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73</a:t>
            </a:fld>
            <a:endParaRPr lang="ru-RU"/>
          </a:p>
        </p:txBody>
      </p:sp>
    </p:spTree>
    <p:extLst>
      <p:ext uri="{BB962C8B-B14F-4D97-AF65-F5344CB8AC3E}">
        <p14:creationId xmlns:p14="http://schemas.microsoft.com/office/powerpoint/2010/main" val="159158755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74</a:t>
            </a:fld>
            <a:endParaRPr lang="ru-RU"/>
          </a:p>
        </p:txBody>
      </p:sp>
    </p:spTree>
    <p:extLst>
      <p:ext uri="{BB962C8B-B14F-4D97-AF65-F5344CB8AC3E}">
        <p14:creationId xmlns:p14="http://schemas.microsoft.com/office/powerpoint/2010/main" val="415816424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75</a:t>
            </a:fld>
            <a:endParaRPr lang="ru-RU"/>
          </a:p>
        </p:txBody>
      </p:sp>
    </p:spTree>
    <p:extLst>
      <p:ext uri="{BB962C8B-B14F-4D97-AF65-F5344CB8AC3E}">
        <p14:creationId xmlns:p14="http://schemas.microsoft.com/office/powerpoint/2010/main" val="305119335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76</a:t>
            </a:fld>
            <a:endParaRPr lang="ru-RU"/>
          </a:p>
        </p:txBody>
      </p:sp>
    </p:spTree>
    <p:extLst>
      <p:ext uri="{BB962C8B-B14F-4D97-AF65-F5344CB8AC3E}">
        <p14:creationId xmlns:p14="http://schemas.microsoft.com/office/powerpoint/2010/main" val="258465829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77</a:t>
            </a:fld>
            <a:endParaRPr lang="ru-RU"/>
          </a:p>
        </p:txBody>
      </p:sp>
    </p:spTree>
    <p:extLst>
      <p:ext uri="{BB962C8B-B14F-4D97-AF65-F5344CB8AC3E}">
        <p14:creationId xmlns:p14="http://schemas.microsoft.com/office/powerpoint/2010/main" val="54157206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78</a:t>
            </a:fld>
            <a:endParaRPr lang="ru-RU"/>
          </a:p>
        </p:txBody>
      </p:sp>
    </p:spTree>
    <p:extLst>
      <p:ext uri="{BB962C8B-B14F-4D97-AF65-F5344CB8AC3E}">
        <p14:creationId xmlns:p14="http://schemas.microsoft.com/office/powerpoint/2010/main" val="325714219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79</a:t>
            </a:fld>
            <a:endParaRPr lang="ru-RU"/>
          </a:p>
        </p:txBody>
      </p:sp>
    </p:spTree>
    <p:extLst>
      <p:ext uri="{BB962C8B-B14F-4D97-AF65-F5344CB8AC3E}">
        <p14:creationId xmlns:p14="http://schemas.microsoft.com/office/powerpoint/2010/main" val="243085538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80</a:t>
            </a:fld>
            <a:endParaRPr lang="ru-RU"/>
          </a:p>
        </p:txBody>
      </p:sp>
    </p:spTree>
    <p:extLst>
      <p:ext uri="{BB962C8B-B14F-4D97-AF65-F5344CB8AC3E}">
        <p14:creationId xmlns:p14="http://schemas.microsoft.com/office/powerpoint/2010/main" val="377669842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81</a:t>
            </a:fld>
            <a:endParaRPr lang="ru-RU"/>
          </a:p>
        </p:txBody>
      </p:sp>
    </p:spTree>
    <p:extLst>
      <p:ext uri="{BB962C8B-B14F-4D97-AF65-F5344CB8AC3E}">
        <p14:creationId xmlns:p14="http://schemas.microsoft.com/office/powerpoint/2010/main" val="164187566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82</a:t>
            </a:fld>
            <a:endParaRPr lang="ru-RU"/>
          </a:p>
        </p:txBody>
      </p:sp>
    </p:spTree>
    <p:extLst>
      <p:ext uri="{BB962C8B-B14F-4D97-AF65-F5344CB8AC3E}">
        <p14:creationId xmlns:p14="http://schemas.microsoft.com/office/powerpoint/2010/main" val="65842964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83</a:t>
            </a:fld>
            <a:endParaRPr lang="ru-RU"/>
          </a:p>
        </p:txBody>
      </p:sp>
    </p:spTree>
    <p:extLst>
      <p:ext uri="{BB962C8B-B14F-4D97-AF65-F5344CB8AC3E}">
        <p14:creationId xmlns:p14="http://schemas.microsoft.com/office/powerpoint/2010/main" val="303035572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84</a:t>
            </a:fld>
            <a:endParaRPr lang="ru-RU"/>
          </a:p>
        </p:txBody>
      </p:sp>
    </p:spTree>
    <p:extLst>
      <p:ext uri="{BB962C8B-B14F-4D97-AF65-F5344CB8AC3E}">
        <p14:creationId xmlns:p14="http://schemas.microsoft.com/office/powerpoint/2010/main" val="31332263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85</a:t>
            </a:fld>
            <a:endParaRPr lang="ru-RU"/>
          </a:p>
        </p:txBody>
      </p:sp>
    </p:spTree>
    <p:extLst>
      <p:ext uri="{BB962C8B-B14F-4D97-AF65-F5344CB8AC3E}">
        <p14:creationId xmlns:p14="http://schemas.microsoft.com/office/powerpoint/2010/main" val="5070218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86</a:t>
            </a:fld>
            <a:endParaRPr lang="ru-RU"/>
          </a:p>
        </p:txBody>
      </p:sp>
    </p:spTree>
    <p:extLst>
      <p:ext uri="{BB962C8B-B14F-4D97-AF65-F5344CB8AC3E}">
        <p14:creationId xmlns:p14="http://schemas.microsoft.com/office/powerpoint/2010/main" val="349053000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87</a:t>
            </a:fld>
            <a:endParaRPr lang="ru-RU"/>
          </a:p>
        </p:txBody>
      </p:sp>
    </p:spTree>
    <p:extLst>
      <p:ext uri="{BB962C8B-B14F-4D97-AF65-F5344CB8AC3E}">
        <p14:creationId xmlns:p14="http://schemas.microsoft.com/office/powerpoint/2010/main" val="411642974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88</a:t>
            </a:fld>
            <a:endParaRPr lang="ru-RU"/>
          </a:p>
        </p:txBody>
      </p:sp>
    </p:spTree>
    <p:extLst>
      <p:ext uri="{BB962C8B-B14F-4D97-AF65-F5344CB8AC3E}">
        <p14:creationId xmlns:p14="http://schemas.microsoft.com/office/powerpoint/2010/main" val="167548347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89</a:t>
            </a:fld>
            <a:endParaRPr lang="ru-RU"/>
          </a:p>
        </p:txBody>
      </p:sp>
    </p:spTree>
    <p:extLst>
      <p:ext uri="{BB962C8B-B14F-4D97-AF65-F5344CB8AC3E}">
        <p14:creationId xmlns:p14="http://schemas.microsoft.com/office/powerpoint/2010/main" val="178300830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90</a:t>
            </a:fld>
            <a:endParaRPr lang="ru-RU"/>
          </a:p>
        </p:txBody>
      </p:sp>
    </p:spTree>
    <p:extLst>
      <p:ext uri="{BB962C8B-B14F-4D97-AF65-F5344CB8AC3E}">
        <p14:creationId xmlns:p14="http://schemas.microsoft.com/office/powerpoint/2010/main" val="197394199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91</a:t>
            </a:fld>
            <a:endParaRPr lang="ru-RU"/>
          </a:p>
        </p:txBody>
      </p:sp>
    </p:spTree>
    <p:extLst>
      <p:ext uri="{BB962C8B-B14F-4D97-AF65-F5344CB8AC3E}">
        <p14:creationId xmlns:p14="http://schemas.microsoft.com/office/powerpoint/2010/main" val="237397179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92</a:t>
            </a:fld>
            <a:endParaRPr lang="ru-RU"/>
          </a:p>
        </p:txBody>
      </p:sp>
    </p:spTree>
    <p:extLst>
      <p:ext uri="{BB962C8B-B14F-4D97-AF65-F5344CB8AC3E}">
        <p14:creationId xmlns:p14="http://schemas.microsoft.com/office/powerpoint/2010/main" val="180102057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93</a:t>
            </a:fld>
            <a:endParaRPr lang="ru-RU"/>
          </a:p>
        </p:txBody>
      </p:sp>
    </p:spTree>
    <p:extLst>
      <p:ext uri="{BB962C8B-B14F-4D97-AF65-F5344CB8AC3E}">
        <p14:creationId xmlns:p14="http://schemas.microsoft.com/office/powerpoint/2010/main" val="100187958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94</a:t>
            </a:fld>
            <a:endParaRPr lang="ru-RU"/>
          </a:p>
        </p:txBody>
      </p:sp>
    </p:spTree>
    <p:extLst>
      <p:ext uri="{BB962C8B-B14F-4D97-AF65-F5344CB8AC3E}">
        <p14:creationId xmlns:p14="http://schemas.microsoft.com/office/powerpoint/2010/main" val="173168920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95</a:t>
            </a:fld>
            <a:endParaRPr lang="ru-RU"/>
          </a:p>
        </p:txBody>
      </p:sp>
    </p:spTree>
    <p:extLst>
      <p:ext uri="{BB962C8B-B14F-4D97-AF65-F5344CB8AC3E}">
        <p14:creationId xmlns:p14="http://schemas.microsoft.com/office/powerpoint/2010/main" val="203525223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96</a:t>
            </a:fld>
            <a:endParaRPr lang="ru-RU"/>
          </a:p>
        </p:txBody>
      </p:sp>
    </p:spTree>
    <p:extLst>
      <p:ext uri="{BB962C8B-B14F-4D97-AF65-F5344CB8AC3E}">
        <p14:creationId xmlns:p14="http://schemas.microsoft.com/office/powerpoint/2010/main" val="232072146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97</a:t>
            </a:fld>
            <a:endParaRPr lang="ru-RU"/>
          </a:p>
        </p:txBody>
      </p:sp>
    </p:spTree>
    <p:extLst>
      <p:ext uri="{BB962C8B-B14F-4D97-AF65-F5344CB8AC3E}">
        <p14:creationId xmlns:p14="http://schemas.microsoft.com/office/powerpoint/2010/main" val="259653754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98</a:t>
            </a:fld>
            <a:endParaRPr lang="ru-RU"/>
          </a:p>
        </p:txBody>
      </p:sp>
    </p:spTree>
    <p:extLst>
      <p:ext uri="{BB962C8B-B14F-4D97-AF65-F5344CB8AC3E}">
        <p14:creationId xmlns:p14="http://schemas.microsoft.com/office/powerpoint/2010/main" val="55984231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99</a:t>
            </a:fld>
            <a:endParaRPr lang="ru-RU"/>
          </a:p>
        </p:txBody>
      </p:sp>
    </p:spTree>
    <p:extLst>
      <p:ext uri="{BB962C8B-B14F-4D97-AF65-F5344CB8AC3E}">
        <p14:creationId xmlns:p14="http://schemas.microsoft.com/office/powerpoint/2010/main" val="12818697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100</a:t>
            </a:fld>
            <a:endParaRPr lang="ru-RU"/>
          </a:p>
        </p:txBody>
      </p:sp>
    </p:spTree>
    <p:extLst>
      <p:ext uri="{BB962C8B-B14F-4D97-AF65-F5344CB8AC3E}">
        <p14:creationId xmlns:p14="http://schemas.microsoft.com/office/powerpoint/2010/main" val="80393863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101</a:t>
            </a:fld>
            <a:endParaRPr lang="ru-RU"/>
          </a:p>
        </p:txBody>
      </p:sp>
    </p:spTree>
    <p:extLst>
      <p:ext uri="{BB962C8B-B14F-4D97-AF65-F5344CB8AC3E}">
        <p14:creationId xmlns:p14="http://schemas.microsoft.com/office/powerpoint/2010/main" val="349695446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102</a:t>
            </a:fld>
            <a:endParaRPr lang="ru-RU"/>
          </a:p>
        </p:txBody>
      </p:sp>
    </p:spTree>
    <p:extLst>
      <p:ext uri="{BB962C8B-B14F-4D97-AF65-F5344CB8AC3E}">
        <p14:creationId xmlns:p14="http://schemas.microsoft.com/office/powerpoint/2010/main" val="16041149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103</a:t>
            </a:fld>
            <a:endParaRPr lang="ru-RU"/>
          </a:p>
        </p:txBody>
      </p:sp>
    </p:spTree>
    <p:extLst>
      <p:ext uri="{BB962C8B-B14F-4D97-AF65-F5344CB8AC3E}">
        <p14:creationId xmlns:p14="http://schemas.microsoft.com/office/powerpoint/2010/main" val="311781942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104</a:t>
            </a:fld>
            <a:endParaRPr lang="ru-RU"/>
          </a:p>
        </p:txBody>
      </p:sp>
    </p:spTree>
    <p:extLst>
      <p:ext uri="{BB962C8B-B14F-4D97-AF65-F5344CB8AC3E}">
        <p14:creationId xmlns:p14="http://schemas.microsoft.com/office/powerpoint/2010/main" val="211474563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105</a:t>
            </a:fld>
            <a:endParaRPr lang="ru-RU"/>
          </a:p>
        </p:txBody>
      </p:sp>
    </p:spTree>
    <p:extLst>
      <p:ext uri="{BB962C8B-B14F-4D97-AF65-F5344CB8AC3E}">
        <p14:creationId xmlns:p14="http://schemas.microsoft.com/office/powerpoint/2010/main" val="219478381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106</a:t>
            </a:fld>
            <a:endParaRPr lang="ru-RU"/>
          </a:p>
        </p:txBody>
      </p:sp>
    </p:spTree>
    <p:extLst>
      <p:ext uri="{BB962C8B-B14F-4D97-AF65-F5344CB8AC3E}">
        <p14:creationId xmlns:p14="http://schemas.microsoft.com/office/powerpoint/2010/main" val="9692230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107</a:t>
            </a:fld>
            <a:endParaRPr lang="ru-RU"/>
          </a:p>
        </p:txBody>
      </p:sp>
    </p:spTree>
    <p:extLst>
      <p:ext uri="{BB962C8B-B14F-4D97-AF65-F5344CB8AC3E}">
        <p14:creationId xmlns:p14="http://schemas.microsoft.com/office/powerpoint/2010/main" val="52021535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108</a:t>
            </a:fld>
            <a:endParaRPr lang="ru-RU"/>
          </a:p>
        </p:txBody>
      </p:sp>
    </p:spTree>
    <p:extLst>
      <p:ext uri="{BB962C8B-B14F-4D97-AF65-F5344CB8AC3E}">
        <p14:creationId xmlns:p14="http://schemas.microsoft.com/office/powerpoint/2010/main" val="210400622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109</a:t>
            </a:fld>
            <a:endParaRPr lang="ru-RU"/>
          </a:p>
        </p:txBody>
      </p:sp>
    </p:spTree>
    <p:extLst>
      <p:ext uri="{BB962C8B-B14F-4D97-AF65-F5344CB8AC3E}">
        <p14:creationId xmlns:p14="http://schemas.microsoft.com/office/powerpoint/2010/main" val="21353780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110</a:t>
            </a:fld>
            <a:endParaRPr lang="ru-RU"/>
          </a:p>
        </p:txBody>
      </p:sp>
    </p:spTree>
    <p:extLst>
      <p:ext uri="{BB962C8B-B14F-4D97-AF65-F5344CB8AC3E}">
        <p14:creationId xmlns:p14="http://schemas.microsoft.com/office/powerpoint/2010/main" val="123893778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111</a:t>
            </a:fld>
            <a:endParaRPr lang="ru-RU"/>
          </a:p>
        </p:txBody>
      </p:sp>
    </p:spTree>
    <p:extLst>
      <p:ext uri="{BB962C8B-B14F-4D97-AF65-F5344CB8AC3E}">
        <p14:creationId xmlns:p14="http://schemas.microsoft.com/office/powerpoint/2010/main" val="393968216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112</a:t>
            </a:fld>
            <a:endParaRPr lang="ru-RU"/>
          </a:p>
        </p:txBody>
      </p:sp>
    </p:spTree>
    <p:extLst>
      <p:ext uri="{BB962C8B-B14F-4D97-AF65-F5344CB8AC3E}">
        <p14:creationId xmlns:p14="http://schemas.microsoft.com/office/powerpoint/2010/main" val="109482401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113</a:t>
            </a:fld>
            <a:endParaRPr lang="ru-RU"/>
          </a:p>
        </p:txBody>
      </p:sp>
    </p:spTree>
    <p:extLst>
      <p:ext uri="{BB962C8B-B14F-4D97-AF65-F5344CB8AC3E}">
        <p14:creationId xmlns:p14="http://schemas.microsoft.com/office/powerpoint/2010/main" val="400836954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114</a:t>
            </a:fld>
            <a:endParaRPr lang="ru-RU"/>
          </a:p>
        </p:txBody>
      </p:sp>
    </p:spTree>
    <p:extLst>
      <p:ext uri="{BB962C8B-B14F-4D97-AF65-F5344CB8AC3E}">
        <p14:creationId xmlns:p14="http://schemas.microsoft.com/office/powerpoint/2010/main" val="70736527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115</a:t>
            </a:fld>
            <a:endParaRPr lang="ru-RU"/>
          </a:p>
        </p:txBody>
      </p:sp>
    </p:spTree>
    <p:extLst>
      <p:ext uri="{BB962C8B-B14F-4D97-AF65-F5344CB8AC3E}">
        <p14:creationId xmlns:p14="http://schemas.microsoft.com/office/powerpoint/2010/main" val="40561830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116</a:t>
            </a:fld>
            <a:endParaRPr lang="ru-RU"/>
          </a:p>
        </p:txBody>
      </p:sp>
    </p:spTree>
    <p:extLst>
      <p:ext uri="{BB962C8B-B14F-4D97-AF65-F5344CB8AC3E}">
        <p14:creationId xmlns:p14="http://schemas.microsoft.com/office/powerpoint/2010/main" val="398244384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117</a:t>
            </a:fld>
            <a:endParaRPr lang="ru-RU"/>
          </a:p>
        </p:txBody>
      </p:sp>
    </p:spTree>
    <p:extLst>
      <p:ext uri="{BB962C8B-B14F-4D97-AF65-F5344CB8AC3E}">
        <p14:creationId xmlns:p14="http://schemas.microsoft.com/office/powerpoint/2010/main" val="200867944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118</a:t>
            </a:fld>
            <a:endParaRPr lang="ru-RU"/>
          </a:p>
        </p:txBody>
      </p:sp>
    </p:spTree>
    <p:extLst>
      <p:ext uri="{BB962C8B-B14F-4D97-AF65-F5344CB8AC3E}">
        <p14:creationId xmlns:p14="http://schemas.microsoft.com/office/powerpoint/2010/main" val="404882692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119</a:t>
            </a:fld>
            <a:endParaRPr lang="ru-RU"/>
          </a:p>
        </p:txBody>
      </p:sp>
    </p:spTree>
    <p:extLst>
      <p:ext uri="{BB962C8B-B14F-4D97-AF65-F5344CB8AC3E}">
        <p14:creationId xmlns:p14="http://schemas.microsoft.com/office/powerpoint/2010/main" val="1746362337"/>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120</a:t>
            </a:fld>
            <a:endParaRPr lang="ru-RU"/>
          </a:p>
        </p:txBody>
      </p:sp>
    </p:spTree>
    <p:extLst>
      <p:ext uri="{BB962C8B-B14F-4D97-AF65-F5344CB8AC3E}">
        <p14:creationId xmlns:p14="http://schemas.microsoft.com/office/powerpoint/2010/main" val="32455156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121</a:t>
            </a:fld>
            <a:endParaRPr lang="ru-RU"/>
          </a:p>
        </p:txBody>
      </p:sp>
    </p:spTree>
    <p:extLst>
      <p:ext uri="{BB962C8B-B14F-4D97-AF65-F5344CB8AC3E}">
        <p14:creationId xmlns:p14="http://schemas.microsoft.com/office/powerpoint/2010/main" val="64189633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122</a:t>
            </a:fld>
            <a:endParaRPr lang="ru-RU"/>
          </a:p>
        </p:txBody>
      </p:sp>
    </p:spTree>
    <p:extLst>
      <p:ext uri="{BB962C8B-B14F-4D97-AF65-F5344CB8AC3E}">
        <p14:creationId xmlns:p14="http://schemas.microsoft.com/office/powerpoint/2010/main" val="403146965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123</a:t>
            </a:fld>
            <a:endParaRPr lang="ru-RU"/>
          </a:p>
        </p:txBody>
      </p:sp>
    </p:spTree>
    <p:extLst>
      <p:ext uri="{BB962C8B-B14F-4D97-AF65-F5344CB8AC3E}">
        <p14:creationId xmlns:p14="http://schemas.microsoft.com/office/powerpoint/2010/main" val="286734910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124</a:t>
            </a:fld>
            <a:endParaRPr lang="ru-RU"/>
          </a:p>
        </p:txBody>
      </p:sp>
    </p:spTree>
    <p:extLst>
      <p:ext uri="{BB962C8B-B14F-4D97-AF65-F5344CB8AC3E}">
        <p14:creationId xmlns:p14="http://schemas.microsoft.com/office/powerpoint/2010/main" val="855993113"/>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125</a:t>
            </a:fld>
            <a:endParaRPr lang="ru-RU"/>
          </a:p>
        </p:txBody>
      </p:sp>
    </p:spTree>
    <p:extLst>
      <p:ext uri="{BB962C8B-B14F-4D97-AF65-F5344CB8AC3E}">
        <p14:creationId xmlns:p14="http://schemas.microsoft.com/office/powerpoint/2010/main" val="819148082"/>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126</a:t>
            </a:fld>
            <a:endParaRPr lang="ru-RU"/>
          </a:p>
        </p:txBody>
      </p:sp>
    </p:spTree>
    <p:extLst>
      <p:ext uri="{BB962C8B-B14F-4D97-AF65-F5344CB8AC3E}">
        <p14:creationId xmlns:p14="http://schemas.microsoft.com/office/powerpoint/2010/main" val="1751962069"/>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127</a:t>
            </a:fld>
            <a:endParaRPr lang="ru-RU"/>
          </a:p>
        </p:txBody>
      </p:sp>
    </p:spTree>
    <p:extLst>
      <p:ext uri="{BB962C8B-B14F-4D97-AF65-F5344CB8AC3E}">
        <p14:creationId xmlns:p14="http://schemas.microsoft.com/office/powerpoint/2010/main" val="3935807857"/>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128</a:t>
            </a:fld>
            <a:endParaRPr lang="ru-RU"/>
          </a:p>
        </p:txBody>
      </p:sp>
    </p:spTree>
    <p:extLst>
      <p:ext uri="{BB962C8B-B14F-4D97-AF65-F5344CB8AC3E}">
        <p14:creationId xmlns:p14="http://schemas.microsoft.com/office/powerpoint/2010/main" val="3130027039"/>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129</a:t>
            </a:fld>
            <a:endParaRPr lang="ru-RU"/>
          </a:p>
        </p:txBody>
      </p:sp>
    </p:spTree>
    <p:extLst>
      <p:ext uri="{BB962C8B-B14F-4D97-AF65-F5344CB8AC3E}">
        <p14:creationId xmlns:p14="http://schemas.microsoft.com/office/powerpoint/2010/main" val="891257670"/>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130</a:t>
            </a:fld>
            <a:endParaRPr lang="ru-RU"/>
          </a:p>
        </p:txBody>
      </p:sp>
    </p:spTree>
    <p:extLst>
      <p:ext uri="{BB962C8B-B14F-4D97-AF65-F5344CB8AC3E}">
        <p14:creationId xmlns:p14="http://schemas.microsoft.com/office/powerpoint/2010/main" val="582887011"/>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131</a:t>
            </a:fld>
            <a:endParaRPr lang="ru-RU"/>
          </a:p>
        </p:txBody>
      </p:sp>
    </p:spTree>
    <p:extLst>
      <p:ext uri="{BB962C8B-B14F-4D97-AF65-F5344CB8AC3E}">
        <p14:creationId xmlns:p14="http://schemas.microsoft.com/office/powerpoint/2010/main" val="4134079225"/>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132</a:t>
            </a:fld>
            <a:endParaRPr lang="ru-RU"/>
          </a:p>
        </p:txBody>
      </p:sp>
    </p:spTree>
    <p:extLst>
      <p:ext uri="{BB962C8B-B14F-4D97-AF65-F5344CB8AC3E}">
        <p14:creationId xmlns:p14="http://schemas.microsoft.com/office/powerpoint/2010/main" val="155393800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133</a:t>
            </a:fld>
            <a:endParaRPr lang="ru-RU"/>
          </a:p>
        </p:txBody>
      </p:sp>
    </p:spTree>
    <p:extLst>
      <p:ext uri="{BB962C8B-B14F-4D97-AF65-F5344CB8AC3E}">
        <p14:creationId xmlns:p14="http://schemas.microsoft.com/office/powerpoint/2010/main" val="3329187058"/>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134</a:t>
            </a:fld>
            <a:endParaRPr lang="ru-RU"/>
          </a:p>
        </p:txBody>
      </p:sp>
    </p:spTree>
    <p:extLst>
      <p:ext uri="{BB962C8B-B14F-4D97-AF65-F5344CB8AC3E}">
        <p14:creationId xmlns:p14="http://schemas.microsoft.com/office/powerpoint/2010/main" val="1643041067"/>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135</a:t>
            </a:fld>
            <a:endParaRPr lang="ru-RU"/>
          </a:p>
        </p:txBody>
      </p:sp>
    </p:spTree>
    <p:extLst>
      <p:ext uri="{BB962C8B-B14F-4D97-AF65-F5344CB8AC3E}">
        <p14:creationId xmlns:p14="http://schemas.microsoft.com/office/powerpoint/2010/main" val="1466571756"/>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136</a:t>
            </a:fld>
            <a:endParaRPr lang="ru-RU"/>
          </a:p>
        </p:txBody>
      </p:sp>
    </p:spTree>
    <p:extLst>
      <p:ext uri="{BB962C8B-B14F-4D97-AF65-F5344CB8AC3E}">
        <p14:creationId xmlns:p14="http://schemas.microsoft.com/office/powerpoint/2010/main" val="1037105338"/>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137</a:t>
            </a:fld>
            <a:endParaRPr lang="ru-RU"/>
          </a:p>
        </p:txBody>
      </p:sp>
    </p:spTree>
    <p:extLst>
      <p:ext uri="{BB962C8B-B14F-4D97-AF65-F5344CB8AC3E}">
        <p14:creationId xmlns:p14="http://schemas.microsoft.com/office/powerpoint/2010/main" val="425280800"/>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138</a:t>
            </a:fld>
            <a:endParaRPr lang="ru-RU"/>
          </a:p>
        </p:txBody>
      </p:sp>
    </p:spTree>
    <p:extLst>
      <p:ext uri="{BB962C8B-B14F-4D97-AF65-F5344CB8AC3E}">
        <p14:creationId xmlns:p14="http://schemas.microsoft.com/office/powerpoint/2010/main" val="2102187581"/>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139</a:t>
            </a:fld>
            <a:endParaRPr lang="ru-RU"/>
          </a:p>
        </p:txBody>
      </p:sp>
    </p:spTree>
    <p:extLst>
      <p:ext uri="{BB962C8B-B14F-4D97-AF65-F5344CB8AC3E}">
        <p14:creationId xmlns:p14="http://schemas.microsoft.com/office/powerpoint/2010/main" val="2200635638"/>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140</a:t>
            </a:fld>
            <a:endParaRPr lang="ru-RU"/>
          </a:p>
        </p:txBody>
      </p:sp>
    </p:spTree>
    <p:extLst>
      <p:ext uri="{BB962C8B-B14F-4D97-AF65-F5344CB8AC3E}">
        <p14:creationId xmlns:p14="http://schemas.microsoft.com/office/powerpoint/2010/main" val="3897905017"/>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141</a:t>
            </a:fld>
            <a:endParaRPr lang="ru-RU"/>
          </a:p>
        </p:txBody>
      </p:sp>
    </p:spTree>
    <p:extLst>
      <p:ext uri="{BB962C8B-B14F-4D97-AF65-F5344CB8AC3E}">
        <p14:creationId xmlns:p14="http://schemas.microsoft.com/office/powerpoint/2010/main" val="1023459813"/>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142</a:t>
            </a:fld>
            <a:endParaRPr lang="ru-RU"/>
          </a:p>
        </p:txBody>
      </p:sp>
    </p:spTree>
    <p:extLst>
      <p:ext uri="{BB962C8B-B14F-4D97-AF65-F5344CB8AC3E}">
        <p14:creationId xmlns:p14="http://schemas.microsoft.com/office/powerpoint/2010/main" val="3452538120"/>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143</a:t>
            </a:fld>
            <a:endParaRPr lang="ru-RU"/>
          </a:p>
        </p:txBody>
      </p:sp>
    </p:spTree>
    <p:extLst>
      <p:ext uri="{BB962C8B-B14F-4D97-AF65-F5344CB8AC3E}">
        <p14:creationId xmlns:p14="http://schemas.microsoft.com/office/powerpoint/2010/main" val="1764652836"/>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144</a:t>
            </a:fld>
            <a:endParaRPr lang="ru-RU"/>
          </a:p>
        </p:txBody>
      </p:sp>
    </p:spTree>
    <p:extLst>
      <p:ext uri="{BB962C8B-B14F-4D97-AF65-F5344CB8AC3E}">
        <p14:creationId xmlns:p14="http://schemas.microsoft.com/office/powerpoint/2010/main" val="1383510863"/>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145</a:t>
            </a:fld>
            <a:endParaRPr lang="ru-RU"/>
          </a:p>
        </p:txBody>
      </p:sp>
    </p:spTree>
    <p:extLst>
      <p:ext uri="{BB962C8B-B14F-4D97-AF65-F5344CB8AC3E}">
        <p14:creationId xmlns:p14="http://schemas.microsoft.com/office/powerpoint/2010/main" val="3697270482"/>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146</a:t>
            </a:fld>
            <a:endParaRPr lang="ru-RU"/>
          </a:p>
        </p:txBody>
      </p:sp>
    </p:spTree>
    <p:extLst>
      <p:ext uri="{BB962C8B-B14F-4D97-AF65-F5344CB8AC3E}">
        <p14:creationId xmlns:p14="http://schemas.microsoft.com/office/powerpoint/2010/main" val="3159200749"/>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147</a:t>
            </a:fld>
            <a:endParaRPr lang="ru-RU"/>
          </a:p>
        </p:txBody>
      </p:sp>
    </p:spTree>
    <p:extLst>
      <p:ext uri="{BB962C8B-B14F-4D97-AF65-F5344CB8AC3E}">
        <p14:creationId xmlns:p14="http://schemas.microsoft.com/office/powerpoint/2010/main" val="779000436"/>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148</a:t>
            </a:fld>
            <a:endParaRPr lang="ru-RU"/>
          </a:p>
        </p:txBody>
      </p:sp>
    </p:spTree>
    <p:extLst>
      <p:ext uri="{BB962C8B-B14F-4D97-AF65-F5344CB8AC3E}">
        <p14:creationId xmlns:p14="http://schemas.microsoft.com/office/powerpoint/2010/main" val="986244993"/>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149</a:t>
            </a:fld>
            <a:endParaRPr lang="ru-RU"/>
          </a:p>
        </p:txBody>
      </p:sp>
    </p:spTree>
    <p:extLst>
      <p:ext uri="{BB962C8B-B14F-4D97-AF65-F5344CB8AC3E}">
        <p14:creationId xmlns:p14="http://schemas.microsoft.com/office/powerpoint/2010/main" val="830380428"/>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150</a:t>
            </a:fld>
            <a:endParaRPr lang="ru-RU"/>
          </a:p>
        </p:txBody>
      </p:sp>
    </p:spTree>
    <p:extLst>
      <p:ext uri="{BB962C8B-B14F-4D97-AF65-F5344CB8AC3E}">
        <p14:creationId xmlns:p14="http://schemas.microsoft.com/office/powerpoint/2010/main" val="2335606805"/>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151</a:t>
            </a:fld>
            <a:endParaRPr lang="ru-RU"/>
          </a:p>
        </p:txBody>
      </p:sp>
    </p:spTree>
    <p:extLst>
      <p:ext uri="{BB962C8B-B14F-4D97-AF65-F5344CB8AC3E}">
        <p14:creationId xmlns:p14="http://schemas.microsoft.com/office/powerpoint/2010/main" val="794796028"/>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152</a:t>
            </a:fld>
            <a:endParaRPr lang="ru-RU"/>
          </a:p>
        </p:txBody>
      </p:sp>
    </p:spTree>
    <p:extLst>
      <p:ext uri="{BB962C8B-B14F-4D97-AF65-F5344CB8AC3E}">
        <p14:creationId xmlns:p14="http://schemas.microsoft.com/office/powerpoint/2010/main" val="2239909726"/>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153</a:t>
            </a:fld>
            <a:endParaRPr lang="ru-RU"/>
          </a:p>
        </p:txBody>
      </p:sp>
    </p:spTree>
    <p:extLst>
      <p:ext uri="{BB962C8B-B14F-4D97-AF65-F5344CB8AC3E}">
        <p14:creationId xmlns:p14="http://schemas.microsoft.com/office/powerpoint/2010/main" val="3959992119"/>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154</a:t>
            </a:fld>
            <a:endParaRPr lang="ru-RU"/>
          </a:p>
        </p:txBody>
      </p:sp>
    </p:spTree>
    <p:extLst>
      <p:ext uri="{BB962C8B-B14F-4D97-AF65-F5344CB8AC3E}">
        <p14:creationId xmlns:p14="http://schemas.microsoft.com/office/powerpoint/2010/main" val="3206290438"/>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155</a:t>
            </a:fld>
            <a:endParaRPr lang="ru-RU"/>
          </a:p>
        </p:txBody>
      </p:sp>
    </p:spTree>
    <p:extLst>
      <p:ext uri="{BB962C8B-B14F-4D97-AF65-F5344CB8AC3E}">
        <p14:creationId xmlns:p14="http://schemas.microsoft.com/office/powerpoint/2010/main" val="2187872058"/>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156</a:t>
            </a:fld>
            <a:endParaRPr lang="ru-RU"/>
          </a:p>
        </p:txBody>
      </p:sp>
    </p:spTree>
    <p:extLst>
      <p:ext uri="{BB962C8B-B14F-4D97-AF65-F5344CB8AC3E}">
        <p14:creationId xmlns:p14="http://schemas.microsoft.com/office/powerpoint/2010/main" val="351006198"/>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157</a:t>
            </a:fld>
            <a:endParaRPr lang="ru-RU"/>
          </a:p>
        </p:txBody>
      </p:sp>
    </p:spTree>
    <p:extLst>
      <p:ext uri="{BB962C8B-B14F-4D97-AF65-F5344CB8AC3E}">
        <p14:creationId xmlns:p14="http://schemas.microsoft.com/office/powerpoint/2010/main" val="3730127293"/>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158</a:t>
            </a:fld>
            <a:endParaRPr lang="ru-RU"/>
          </a:p>
        </p:txBody>
      </p:sp>
    </p:spTree>
    <p:extLst>
      <p:ext uri="{BB962C8B-B14F-4D97-AF65-F5344CB8AC3E}">
        <p14:creationId xmlns:p14="http://schemas.microsoft.com/office/powerpoint/2010/main" val="1752037190"/>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159</a:t>
            </a:fld>
            <a:endParaRPr lang="ru-RU"/>
          </a:p>
        </p:txBody>
      </p:sp>
    </p:spTree>
    <p:extLst>
      <p:ext uri="{BB962C8B-B14F-4D97-AF65-F5344CB8AC3E}">
        <p14:creationId xmlns:p14="http://schemas.microsoft.com/office/powerpoint/2010/main" val="2378739600"/>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160</a:t>
            </a:fld>
            <a:endParaRPr lang="ru-RU"/>
          </a:p>
        </p:txBody>
      </p:sp>
    </p:spTree>
    <p:extLst>
      <p:ext uri="{BB962C8B-B14F-4D97-AF65-F5344CB8AC3E}">
        <p14:creationId xmlns:p14="http://schemas.microsoft.com/office/powerpoint/2010/main" val="4038567875"/>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161</a:t>
            </a:fld>
            <a:endParaRPr lang="ru-RU"/>
          </a:p>
        </p:txBody>
      </p:sp>
    </p:spTree>
    <p:extLst>
      <p:ext uri="{BB962C8B-B14F-4D97-AF65-F5344CB8AC3E}">
        <p14:creationId xmlns:p14="http://schemas.microsoft.com/office/powerpoint/2010/main" val="394167661"/>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162</a:t>
            </a:fld>
            <a:endParaRPr lang="ru-RU"/>
          </a:p>
        </p:txBody>
      </p:sp>
    </p:spTree>
    <p:extLst>
      <p:ext uri="{BB962C8B-B14F-4D97-AF65-F5344CB8AC3E}">
        <p14:creationId xmlns:p14="http://schemas.microsoft.com/office/powerpoint/2010/main" val="3561711552"/>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163</a:t>
            </a:fld>
            <a:endParaRPr lang="ru-RU"/>
          </a:p>
        </p:txBody>
      </p:sp>
    </p:spTree>
    <p:extLst>
      <p:ext uri="{BB962C8B-B14F-4D97-AF65-F5344CB8AC3E}">
        <p14:creationId xmlns:p14="http://schemas.microsoft.com/office/powerpoint/2010/main" val="2653460877"/>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164</a:t>
            </a:fld>
            <a:endParaRPr lang="ru-RU"/>
          </a:p>
        </p:txBody>
      </p:sp>
    </p:spTree>
    <p:extLst>
      <p:ext uri="{BB962C8B-B14F-4D97-AF65-F5344CB8AC3E}">
        <p14:creationId xmlns:p14="http://schemas.microsoft.com/office/powerpoint/2010/main" val="296067836"/>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4734909-75CA-43FA-9FBA-22CD137ECD16}" type="slidenum">
              <a:rPr lang="ru-RU" smtClean="0"/>
              <a:t>165</a:t>
            </a:fld>
            <a:endParaRPr lang="ru-RU"/>
          </a:p>
        </p:txBody>
      </p:sp>
    </p:spTree>
    <p:extLst>
      <p:ext uri="{BB962C8B-B14F-4D97-AF65-F5344CB8AC3E}">
        <p14:creationId xmlns:p14="http://schemas.microsoft.com/office/powerpoint/2010/main" val="21508838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Date Placeholder 29"/>
          <p:cNvSpPr>
            <a:spLocks noGrp="1"/>
          </p:cNvSpPr>
          <p:nvPr>
            <p:ph type="dt" sz="half" idx="10"/>
          </p:nvPr>
        </p:nvSpPr>
        <p:spPr/>
        <p:txBody>
          <a:bodyPr/>
          <a:lstStyle/>
          <a:p>
            <a:endParaRPr lang="ru-RU" altLang="ru-RU"/>
          </a:p>
        </p:txBody>
      </p:sp>
      <p:sp>
        <p:nvSpPr>
          <p:cNvPr id="19" name="Footer Placeholder 18"/>
          <p:cNvSpPr>
            <a:spLocks noGrp="1"/>
          </p:cNvSpPr>
          <p:nvPr>
            <p:ph type="ftr" sz="quarter" idx="11"/>
          </p:nvPr>
        </p:nvSpPr>
        <p:spPr/>
        <p:txBody>
          <a:bodyPr/>
          <a:lstStyle/>
          <a:p>
            <a:endParaRPr lang="ru-RU" altLang="ru-RU"/>
          </a:p>
        </p:txBody>
      </p:sp>
      <p:sp>
        <p:nvSpPr>
          <p:cNvPr id="27" name="Slide Number Placeholder 26"/>
          <p:cNvSpPr>
            <a:spLocks noGrp="1"/>
          </p:cNvSpPr>
          <p:nvPr>
            <p:ph type="sldNum" sz="quarter" idx="12"/>
          </p:nvPr>
        </p:nvSpPr>
        <p:spPr/>
        <p:txBody>
          <a:bodyPr/>
          <a:lstStyle/>
          <a:p>
            <a:fld id="{6234740D-5013-4348-9AAF-C752AC9D21B8}" type="slidenum">
              <a:rPr lang="ru-RU" altLang="ru-RU" smtClean="0"/>
              <a:pPr/>
              <a:t>‹#›</a:t>
            </a:fld>
            <a:endParaRPr lang="ru-RU" altLang="ru-RU"/>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Content Placeholder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endParaRPr lang="ru-RU" altLang="ru-RU"/>
          </a:p>
        </p:txBody>
      </p:sp>
      <p:sp>
        <p:nvSpPr>
          <p:cNvPr id="5" name="Footer Placeholder 4"/>
          <p:cNvSpPr>
            <a:spLocks noGrp="1"/>
          </p:cNvSpPr>
          <p:nvPr>
            <p:ph type="ftr" sz="quarter" idx="11"/>
          </p:nvPr>
        </p:nvSpPr>
        <p:spPr/>
        <p:txBody>
          <a:bodyPr/>
          <a:lstStyle/>
          <a:p>
            <a:endParaRPr lang="ru-RU" altLang="ru-RU"/>
          </a:p>
        </p:txBody>
      </p:sp>
      <p:sp>
        <p:nvSpPr>
          <p:cNvPr id="6" name="Slide Number Placeholder 5"/>
          <p:cNvSpPr>
            <a:spLocks noGrp="1"/>
          </p:cNvSpPr>
          <p:nvPr>
            <p:ph type="sldNum" sz="quarter" idx="12"/>
          </p:nvPr>
        </p:nvSpPr>
        <p:spPr/>
        <p:txBody>
          <a:bodyPr/>
          <a:lstStyle/>
          <a:p>
            <a:fld id="{915A57E8-99DE-424A-B4B2-7D01768DC75E}" type="slidenum">
              <a:rPr lang="ru-RU" altLang="ru-RU" smtClean="0"/>
              <a:pPr/>
              <a:t>‹#›</a:t>
            </a:fld>
            <a:endParaRPr lang="ru-RU" altLang="ru-RU"/>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Date Placeholder 3"/>
          <p:cNvSpPr>
            <a:spLocks noGrp="1"/>
          </p:cNvSpPr>
          <p:nvPr>
            <p:ph type="dt" sz="half" idx="10"/>
          </p:nvPr>
        </p:nvSpPr>
        <p:spPr/>
        <p:txBody>
          <a:bodyPr/>
          <a:lstStyle/>
          <a:p>
            <a:endParaRPr lang="ru-RU" altLang="ru-RU"/>
          </a:p>
        </p:txBody>
      </p:sp>
      <p:sp>
        <p:nvSpPr>
          <p:cNvPr id="5" name="Footer Placeholder 4"/>
          <p:cNvSpPr>
            <a:spLocks noGrp="1"/>
          </p:cNvSpPr>
          <p:nvPr>
            <p:ph type="ftr" sz="quarter" idx="11"/>
          </p:nvPr>
        </p:nvSpPr>
        <p:spPr/>
        <p:txBody>
          <a:bodyPr/>
          <a:lstStyle/>
          <a:p>
            <a:endParaRPr lang="ru-RU" altLang="ru-RU"/>
          </a:p>
        </p:txBody>
      </p:sp>
      <p:sp>
        <p:nvSpPr>
          <p:cNvPr id="6" name="Slide Number Placeholder 5"/>
          <p:cNvSpPr>
            <a:spLocks noGrp="1"/>
          </p:cNvSpPr>
          <p:nvPr>
            <p:ph type="sldNum" sz="quarter" idx="12"/>
          </p:nvPr>
        </p:nvSpPr>
        <p:spPr/>
        <p:txBody>
          <a:bodyPr/>
          <a:lstStyle/>
          <a:p>
            <a:fld id="{74F53C58-F1A0-42B9-B3C1-0D78438853E4}" type="slidenum">
              <a:rPr lang="ru-RU" altLang="ru-RU" smtClean="0"/>
              <a:pPr/>
              <a:t>‹#›</a:t>
            </a:fld>
            <a:endParaRPr lang="ru-RU" alt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endParaRPr lang="ru-RU" altLang="ru-RU"/>
          </a:p>
        </p:txBody>
      </p:sp>
      <p:sp>
        <p:nvSpPr>
          <p:cNvPr id="6" name="Footer Placeholder 5"/>
          <p:cNvSpPr>
            <a:spLocks noGrp="1"/>
          </p:cNvSpPr>
          <p:nvPr>
            <p:ph type="ftr" sz="quarter" idx="11"/>
          </p:nvPr>
        </p:nvSpPr>
        <p:spPr/>
        <p:txBody>
          <a:bodyPr/>
          <a:lstStyle/>
          <a:p>
            <a:endParaRPr lang="ru-RU" altLang="ru-RU"/>
          </a:p>
        </p:txBody>
      </p:sp>
      <p:sp>
        <p:nvSpPr>
          <p:cNvPr id="7" name="Slide Number Placeholder 6"/>
          <p:cNvSpPr>
            <a:spLocks noGrp="1"/>
          </p:cNvSpPr>
          <p:nvPr>
            <p:ph type="sldNum" sz="quarter" idx="12"/>
          </p:nvPr>
        </p:nvSpPr>
        <p:spPr/>
        <p:txBody>
          <a:bodyPr/>
          <a:lstStyle/>
          <a:p>
            <a:fld id="{BA001A3E-EE42-4093-AB30-B64BFB224D02}" type="slidenum">
              <a:rPr lang="ru-RU" altLang="ru-RU" smtClean="0"/>
              <a:pPr/>
              <a:t>‹#›</a:t>
            </a:fld>
            <a:endParaRPr lang="ru-RU" alt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Date Placeholder 6"/>
          <p:cNvSpPr>
            <a:spLocks noGrp="1"/>
          </p:cNvSpPr>
          <p:nvPr>
            <p:ph type="dt" sz="half" idx="10"/>
          </p:nvPr>
        </p:nvSpPr>
        <p:spPr/>
        <p:txBody>
          <a:bodyPr/>
          <a:lstStyle/>
          <a:p>
            <a:endParaRPr lang="ru-RU" altLang="ru-RU"/>
          </a:p>
        </p:txBody>
      </p:sp>
      <p:sp>
        <p:nvSpPr>
          <p:cNvPr id="8" name="Footer Placeholder 7"/>
          <p:cNvSpPr>
            <a:spLocks noGrp="1"/>
          </p:cNvSpPr>
          <p:nvPr>
            <p:ph type="ftr" sz="quarter" idx="11"/>
          </p:nvPr>
        </p:nvSpPr>
        <p:spPr/>
        <p:txBody>
          <a:bodyPr/>
          <a:lstStyle/>
          <a:p>
            <a:endParaRPr lang="ru-RU" altLang="ru-RU"/>
          </a:p>
        </p:txBody>
      </p:sp>
      <p:sp>
        <p:nvSpPr>
          <p:cNvPr id="9" name="Slide Number Placeholder 8"/>
          <p:cNvSpPr>
            <a:spLocks noGrp="1"/>
          </p:cNvSpPr>
          <p:nvPr>
            <p:ph type="sldNum" sz="quarter" idx="12"/>
          </p:nvPr>
        </p:nvSpPr>
        <p:spPr/>
        <p:txBody>
          <a:bodyPr/>
          <a:lstStyle/>
          <a:p>
            <a:fld id="{AEE36F46-2C13-4518-8882-4A66DE3FF1D8}" type="slidenum">
              <a:rPr lang="ru-RU" altLang="ru-RU" smtClean="0"/>
              <a:pPr/>
              <a:t>‹#›</a:t>
            </a:fld>
            <a:endParaRPr lang="ru-RU" alt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Date Placeholder 2"/>
          <p:cNvSpPr>
            <a:spLocks noGrp="1"/>
          </p:cNvSpPr>
          <p:nvPr>
            <p:ph type="dt" sz="half" idx="10"/>
          </p:nvPr>
        </p:nvSpPr>
        <p:spPr/>
        <p:txBody>
          <a:bodyPr/>
          <a:lstStyle/>
          <a:p>
            <a:endParaRPr lang="ru-RU" altLang="ru-RU"/>
          </a:p>
        </p:txBody>
      </p:sp>
      <p:sp>
        <p:nvSpPr>
          <p:cNvPr id="4" name="Footer Placeholder 3"/>
          <p:cNvSpPr>
            <a:spLocks noGrp="1"/>
          </p:cNvSpPr>
          <p:nvPr>
            <p:ph type="ftr" sz="quarter" idx="11"/>
          </p:nvPr>
        </p:nvSpPr>
        <p:spPr/>
        <p:txBody>
          <a:bodyPr/>
          <a:lstStyle/>
          <a:p>
            <a:endParaRPr lang="ru-RU" altLang="ru-RU"/>
          </a:p>
        </p:txBody>
      </p:sp>
      <p:sp>
        <p:nvSpPr>
          <p:cNvPr id="5" name="Slide Number Placeholder 4"/>
          <p:cNvSpPr>
            <a:spLocks noGrp="1"/>
          </p:cNvSpPr>
          <p:nvPr>
            <p:ph type="sldNum" sz="quarter" idx="12"/>
          </p:nvPr>
        </p:nvSpPr>
        <p:spPr/>
        <p:txBody>
          <a:bodyPr/>
          <a:lstStyle/>
          <a:p>
            <a:fld id="{E57450CD-8657-43B1-861D-CED09775F842}" type="slidenum">
              <a:rPr lang="ru-RU" altLang="ru-RU" smtClean="0"/>
              <a:pPr/>
              <a:t>‹#›</a:t>
            </a:fld>
            <a:endParaRPr lang="ru-RU" alt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ru-RU" altLang="ru-RU"/>
          </a:p>
        </p:txBody>
      </p:sp>
      <p:sp>
        <p:nvSpPr>
          <p:cNvPr id="3" name="Footer Placeholder 2"/>
          <p:cNvSpPr>
            <a:spLocks noGrp="1"/>
          </p:cNvSpPr>
          <p:nvPr>
            <p:ph type="ftr" sz="quarter" idx="11"/>
          </p:nvPr>
        </p:nvSpPr>
        <p:spPr/>
        <p:txBody>
          <a:bodyPr/>
          <a:lstStyle/>
          <a:p>
            <a:endParaRPr lang="ru-RU" altLang="ru-RU"/>
          </a:p>
        </p:txBody>
      </p:sp>
      <p:sp>
        <p:nvSpPr>
          <p:cNvPr id="4" name="Slide Number Placeholder 3"/>
          <p:cNvSpPr>
            <a:spLocks noGrp="1"/>
          </p:cNvSpPr>
          <p:nvPr>
            <p:ph type="sldNum" sz="quarter" idx="12"/>
          </p:nvPr>
        </p:nvSpPr>
        <p:spPr/>
        <p:txBody>
          <a:bodyPr/>
          <a:lstStyle/>
          <a:p>
            <a:fld id="{ACDE07B3-B57A-46BC-A8DF-4DC832EE98DB}" type="slidenum">
              <a:rPr lang="ru-RU" altLang="ru-RU" smtClean="0"/>
              <a:pPr/>
              <a:t>‹#›</a:t>
            </a:fld>
            <a:endParaRPr lang="ru-RU" alt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endParaRPr lang="ru-RU" altLang="ru-RU"/>
          </a:p>
        </p:txBody>
      </p:sp>
      <p:sp>
        <p:nvSpPr>
          <p:cNvPr id="6" name="Footer Placeholder 5"/>
          <p:cNvSpPr>
            <a:spLocks noGrp="1"/>
          </p:cNvSpPr>
          <p:nvPr>
            <p:ph type="ftr" sz="quarter" idx="11"/>
          </p:nvPr>
        </p:nvSpPr>
        <p:spPr/>
        <p:txBody>
          <a:bodyPr/>
          <a:lstStyle/>
          <a:p>
            <a:endParaRPr lang="ru-RU" altLang="ru-RU"/>
          </a:p>
        </p:txBody>
      </p:sp>
      <p:sp>
        <p:nvSpPr>
          <p:cNvPr id="7" name="Slide Number Placeholder 6"/>
          <p:cNvSpPr>
            <a:spLocks noGrp="1"/>
          </p:cNvSpPr>
          <p:nvPr>
            <p:ph type="sldNum" sz="quarter" idx="12"/>
          </p:nvPr>
        </p:nvSpPr>
        <p:spPr/>
        <p:txBody>
          <a:bodyPr/>
          <a:lstStyle/>
          <a:p>
            <a:fld id="{41AF7E3D-14FF-400E-A5E8-5A8877E20BA7}" type="slidenum">
              <a:rPr lang="ru-RU" altLang="ru-RU" smtClean="0"/>
              <a:pPr/>
              <a:t>‹#›</a:t>
            </a:fld>
            <a:endParaRPr lang="ru-RU" alt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Date Placeholder 4"/>
          <p:cNvSpPr>
            <a:spLocks noGrp="1"/>
          </p:cNvSpPr>
          <p:nvPr>
            <p:ph type="dt" sz="half" idx="10"/>
          </p:nvPr>
        </p:nvSpPr>
        <p:spPr/>
        <p:txBody>
          <a:bodyPr/>
          <a:lstStyle/>
          <a:p>
            <a:endParaRPr lang="ru-RU" altLang="ru-RU"/>
          </a:p>
        </p:txBody>
      </p:sp>
      <p:sp>
        <p:nvSpPr>
          <p:cNvPr id="6" name="Footer Placeholder 5"/>
          <p:cNvSpPr>
            <a:spLocks noGrp="1"/>
          </p:cNvSpPr>
          <p:nvPr>
            <p:ph type="ftr" sz="quarter" idx="11"/>
          </p:nvPr>
        </p:nvSpPr>
        <p:spPr/>
        <p:txBody>
          <a:bodyPr/>
          <a:lstStyle/>
          <a:p>
            <a:endParaRPr lang="ru-RU" altLang="ru-RU"/>
          </a:p>
        </p:txBody>
      </p:sp>
      <p:sp>
        <p:nvSpPr>
          <p:cNvPr id="7" name="Slide Number Placeholder 6"/>
          <p:cNvSpPr>
            <a:spLocks noGrp="1"/>
          </p:cNvSpPr>
          <p:nvPr>
            <p:ph type="sldNum" sz="quarter" idx="12"/>
          </p:nvPr>
        </p:nvSpPr>
        <p:spPr>
          <a:xfrm>
            <a:off x="8077200" y="6356350"/>
            <a:ext cx="609600" cy="365125"/>
          </a:xfrm>
        </p:spPr>
        <p:txBody>
          <a:bodyPr/>
          <a:lstStyle/>
          <a:p>
            <a:fld id="{B812EEFD-C1F1-41F2-806C-93FF89BE529C}" type="slidenum">
              <a:rPr lang="ru-RU" altLang="ru-RU" smtClean="0"/>
              <a:pPr/>
              <a:t>‹#›</a:t>
            </a:fld>
            <a:endParaRPr lang="ru-RU" altLang="ru-RU"/>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endParaRPr lang="ru-RU" altLang="ru-RU"/>
          </a:p>
        </p:txBody>
      </p:sp>
      <p:sp>
        <p:nvSpPr>
          <p:cNvPr id="5" name="Footer Placeholder 4"/>
          <p:cNvSpPr>
            <a:spLocks noGrp="1"/>
          </p:cNvSpPr>
          <p:nvPr>
            <p:ph type="ftr" sz="quarter" idx="11"/>
          </p:nvPr>
        </p:nvSpPr>
        <p:spPr/>
        <p:txBody>
          <a:bodyPr/>
          <a:lstStyle/>
          <a:p>
            <a:endParaRPr lang="ru-RU" altLang="ru-RU"/>
          </a:p>
        </p:txBody>
      </p:sp>
      <p:sp>
        <p:nvSpPr>
          <p:cNvPr id="6" name="Slide Number Placeholder 5"/>
          <p:cNvSpPr>
            <a:spLocks noGrp="1"/>
          </p:cNvSpPr>
          <p:nvPr>
            <p:ph type="sldNum" sz="quarter" idx="12"/>
          </p:nvPr>
        </p:nvSpPr>
        <p:spPr/>
        <p:txBody>
          <a:bodyPr/>
          <a:lstStyle/>
          <a:p>
            <a:fld id="{C26A40EA-4500-4DC8-B458-ABF0619A11B9}" type="slidenum">
              <a:rPr lang="ru-RU" altLang="ru-RU" smtClean="0"/>
              <a:pPr/>
              <a:t>‹#›</a:t>
            </a:fld>
            <a:endParaRPr lang="ru-RU" alt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endParaRPr lang="ru-RU" altLang="ru-RU"/>
          </a:p>
        </p:txBody>
      </p:sp>
      <p:sp>
        <p:nvSpPr>
          <p:cNvPr id="5" name="Footer Placeholder 4"/>
          <p:cNvSpPr>
            <a:spLocks noGrp="1"/>
          </p:cNvSpPr>
          <p:nvPr>
            <p:ph type="ftr" sz="quarter" idx="11"/>
          </p:nvPr>
        </p:nvSpPr>
        <p:spPr/>
        <p:txBody>
          <a:bodyPr/>
          <a:lstStyle/>
          <a:p>
            <a:endParaRPr lang="ru-RU" altLang="ru-RU"/>
          </a:p>
        </p:txBody>
      </p:sp>
      <p:sp>
        <p:nvSpPr>
          <p:cNvPr id="6" name="Slide Number Placeholder 5"/>
          <p:cNvSpPr>
            <a:spLocks noGrp="1"/>
          </p:cNvSpPr>
          <p:nvPr>
            <p:ph type="sldNum" sz="quarter" idx="12"/>
          </p:nvPr>
        </p:nvSpPr>
        <p:spPr/>
        <p:txBody>
          <a:bodyPr/>
          <a:lstStyle/>
          <a:p>
            <a:fld id="{F5D1B116-25BB-46AD-9B4C-D39C8EBA5909}" type="slidenum">
              <a:rPr lang="ru-RU" altLang="ru-RU" smtClean="0"/>
              <a:pPr/>
              <a:t>‹#›</a:t>
            </a:fld>
            <a:endParaRPr lang="ru-RU" alt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ltLang="ru-RU"/>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ltLang="ru-RU"/>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0B3DCF3-F3CB-4713-96DE-47945C3A0395}" type="slidenum">
              <a:rPr lang="ru-RU" altLang="ru-RU" smtClean="0"/>
              <a:pPr/>
              <a:t>‹#›</a:t>
            </a:fld>
            <a:endParaRPr lang="ru-RU" altLang="ru-RU"/>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iming>
    <p:tnLst>
      <p:par>
        <p:cTn id="1" dur="indefinite" restart="never" nodeType="tmRoot"/>
      </p:par>
    </p:tnLst>
  </p:timing>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3.png"/><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60648"/>
            <a:ext cx="8229600" cy="6063952"/>
          </a:xfrm>
          <a:solidFill>
            <a:schemeClr val="accent2">
              <a:lumMod val="75000"/>
            </a:schemeClr>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a:normAutofit fontScale="77500" lnSpcReduction="20000"/>
          </a:bodyPr>
          <a:lstStyle/>
          <a:p>
            <a:pPr marL="0" indent="0" algn="ctr">
              <a:buNone/>
            </a:pPr>
            <a:endParaRPr lang="ru-RU" sz="1600" dirty="0" smtClean="0">
              <a:solidFill>
                <a:schemeClr val="bg1"/>
              </a:solidFill>
            </a:endParaRPr>
          </a:p>
          <a:p>
            <a:pPr marL="0" indent="0" algn="ctr">
              <a:buNone/>
            </a:pPr>
            <a:endParaRPr lang="ru-RU" sz="1600" dirty="0">
              <a:solidFill>
                <a:schemeClr val="bg1"/>
              </a:solidFill>
            </a:endParaRPr>
          </a:p>
          <a:p>
            <a:pPr marL="0" indent="0" algn="ctr">
              <a:buNone/>
            </a:pPr>
            <a:r>
              <a:rPr lang="ru-RU" sz="1600" dirty="0" smtClean="0">
                <a:solidFill>
                  <a:schemeClr val="bg1"/>
                </a:solidFill>
              </a:rPr>
              <a:t>Министерство </a:t>
            </a:r>
            <a:r>
              <a:rPr lang="ru-RU" sz="1600" dirty="0">
                <a:solidFill>
                  <a:schemeClr val="bg1"/>
                </a:solidFill>
              </a:rPr>
              <a:t>образования и науки российской </a:t>
            </a:r>
            <a:r>
              <a:rPr lang="ru-RU" sz="1600" dirty="0" smtClean="0">
                <a:solidFill>
                  <a:schemeClr val="bg1"/>
                </a:solidFill>
              </a:rPr>
              <a:t>федерации</a:t>
            </a:r>
            <a:endParaRPr lang="ru-RU" sz="1600" dirty="0">
              <a:solidFill>
                <a:schemeClr val="bg1"/>
              </a:solidFill>
            </a:endParaRPr>
          </a:p>
          <a:p>
            <a:pPr marL="0" indent="0" algn="ctr">
              <a:buNone/>
            </a:pPr>
            <a:r>
              <a:rPr lang="ru-RU" sz="1600" b="1" dirty="0">
                <a:solidFill>
                  <a:schemeClr val="bg1"/>
                </a:solidFill>
              </a:rPr>
              <a:t> </a:t>
            </a:r>
            <a:endParaRPr lang="ru-RU" sz="1600" dirty="0">
              <a:solidFill>
                <a:schemeClr val="bg1"/>
              </a:solidFill>
            </a:endParaRPr>
          </a:p>
          <a:p>
            <a:pPr marL="0" indent="0" algn="ctr">
              <a:buNone/>
            </a:pPr>
            <a:r>
              <a:rPr lang="ru-RU" sz="1600" dirty="0">
                <a:solidFill>
                  <a:schemeClr val="bg1"/>
                </a:solidFill>
              </a:rPr>
              <a:t>Владивостокский государственный университет экономики и </a:t>
            </a:r>
            <a:r>
              <a:rPr lang="ru-RU" sz="1600" dirty="0" smtClean="0">
                <a:solidFill>
                  <a:schemeClr val="bg1"/>
                </a:solidFill>
              </a:rPr>
              <a:t>сервиса</a:t>
            </a:r>
          </a:p>
          <a:p>
            <a:pPr marL="0" indent="0" algn="ctr">
              <a:buNone/>
            </a:pPr>
            <a:endParaRPr lang="ru-RU" sz="1600" dirty="0" smtClean="0">
              <a:solidFill>
                <a:schemeClr val="bg1"/>
              </a:solidFill>
            </a:endParaRPr>
          </a:p>
          <a:p>
            <a:pPr marL="0" indent="0" algn="ctr">
              <a:buNone/>
            </a:pPr>
            <a:r>
              <a:rPr lang="ru-RU" sz="1600" dirty="0" smtClean="0">
                <a:solidFill>
                  <a:schemeClr val="bg1"/>
                </a:solidFill>
              </a:rPr>
              <a:t>Институт информатики, инноваций и бизнес систем</a:t>
            </a:r>
          </a:p>
          <a:p>
            <a:pPr marL="0" indent="0" algn="ctr">
              <a:buNone/>
            </a:pPr>
            <a:endParaRPr lang="ru-RU" sz="1600" dirty="0" smtClean="0">
              <a:solidFill>
                <a:schemeClr val="bg1"/>
              </a:solidFill>
            </a:endParaRPr>
          </a:p>
          <a:p>
            <a:pPr marL="0" indent="0" algn="ctr">
              <a:buNone/>
            </a:pPr>
            <a:r>
              <a:rPr lang="ru-RU" sz="1600" dirty="0" smtClean="0">
                <a:solidFill>
                  <a:schemeClr val="bg1"/>
                </a:solidFill>
              </a:rPr>
              <a:t>Кафедра электроники</a:t>
            </a:r>
          </a:p>
          <a:p>
            <a:pPr marL="0" indent="0" algn="ctr">
              <a:buNone/>
            </a:pPr>
            <a:endParaRPr lang="ru-RU" sz="1600" dirty="0" smtClean="0">
              <a:solidFill>
                <a:schemeClr val="bg1"/>
              </a:solidFill>
            </a:endParaRPr>
          </a:p>
          <a:p>
            <a:pPr marL="0" indent="0" algn="ctr">
              <a:buNone/>
            </a:pPr>
            <a:endParaRPr lang="ru-RU" sz="1600" dirty="0">
              <a:solidFill>
                <a:schemeClr val="bg1"/>
              </a:solidFill>
            </a:endParaRPr>
          </a:p>
          <a:p>
            <a:pPr marL="0" indent="0" algn="ctr">
              <a:buNone/>
            </a:pPr>
            <a:r>
              <a:rPr lang="ru-RU" sz="2100" dirty="0" smtClean="0">
                <a:solidFill>
                  <a:schemeClr val="bg1"/>
                </a:solidFill>
              </a:rPr>
              <a:t>«Основы проектирования и организации производства радиоэлектронной техники»</a:t>
            </a:r>
          </a:p>
          <a:p>
            <a:pPr marL="0" indent="0" algn="ctr">
              <a:buNone/>
            </a:pPr>
            <a:endParaRPr lang="ru-RU" sz="1600" dirty="0" smtClean="0">
              <a:solidFill>
                <a:schemeClr val="bg1"/>
              </a:solidFill>
            </a:endParaRPr>
          </a:p>
          <a:p>
            <a:pPr marL="0" indent="0" algn="ctr">
              <a:buNone/>
            </a:pPr>
            <a:endParaRPr lang="ru-RU" sz="1600" dirty="0">
              <a:solidFill>
                <a:schemeClr val="bg1"/>
              </a:solidFill>
            </a:endParaRPr>
          </a:p>
          <a:p>
            <a:pPr marL="0" indent="0" algn="ctr">
              <a:buNone/>
            </a:pPr>
            <a:r>
              <a:rPr lang="ru-RU" sz="3600" b="1" dirty="0" smtClean="0">
                <a:solidFill>
                  <a:schemeClr val="bg2"/>
                </a:solidFill>
              </a:rPr>
              <a:t>Лекция «</a:t>
            </a:r>
            <a:r>
              <a:rPr lang="ru-RU" altLang="ru-RU" sz="3600" dirty="0"/>
              <a:t>ПОРЯДОК И ЭТАПЫ РАЗРАБОТКИ РАДИОЭЛЕКТРОННОЙ АППАРАТУРЫ</a:t>
            </a:r>
            <a:r>
              <a:rPr lang="ru-RU" sz="3600" b="1" dirty="0" smtClean="0">
                <a:solidFill>
                  <a:schemeClr val="bg2"/>
                </a:solidFill>
              </a:rPr>
              <a:t>»</a:t>
            </a:r>
            <a:endParaRPr lang="ru-RU" sz="3600" b="1" dirty="0">
              <a:solidFill>
                <a:schemeClr val="bg2"/>
              </a:solidFill>
            </a:endParaRPr>
          </a:p>
          <a:p>
            <a:pPr marL="0" indent="0">
              <a:buNone/>
            </a:pPr>
            <a:endParaRPr lang="ru-RU" dirty="0" smtClean="0">
              <a:solidFill>
                <a:schemeClr val="bg1"/>
              </a:solidFill>
            </a:endParaRPr>
          </a:p>
          <a:p>
            <a:pPr marL="0" indent="0">
              <a:buNone/>
            </a:pPr>
            <a:endParaRPr lang="ru-RU" dirty="0">
              <a:solidFill>
                <a:schemeClr val="bg1"/>
              </a:solidFill>
            </a:endParaRPr>
          </a:p>
          <a:p>
            <a:pPr marL="0" indent="0">
              <a:buNone/>
            </a:pPr>
            <a:endParaRPr lang="ru-RU" dirty="0" smtClean="0">
              <a:solidFill>
                <a:schemeClr val="bg1"/>
              </a:solidFill>
            </a:endParaRPr>
          </a:p>
          <a:p>
            <a:pPr marL="0" indent="0">
              <a:buNone/>
            </a:pPr>
            <a:endParaRPr lang="ru-RU" dirty="0" smtClean="0">
              <a:solidFill>
                <a:schemeClr val="bg1"/>
              </a:solidFill>
            </a:endParaRPr>
          </a:p>
          <a:p>
            <a:pPr marL="0" indent="0" algn="r">
              <a:buNone/>
            </a:pPr>
            <a:r>
              <a:rPr lang="ru-RU" sz="1700" dirty="0" smtClean="0">
                <a:solidFill>
                  <a:schemeClr val="bg1"/>
                </a:solidFill>
              </a:rPr>
              <a:t>Ведущий преподаватель: Белоус И.А.</a:t>
            </a:r>
            <a:endParaRPr lang="ru-RU" sz="1700" dirty="0">
              <a:solidFill>
                <a:schemeClr val="bg1"/>
              </a:solidFill>
            </a:endParaRPr>
          </a:p>
          <a:p>
            <a:pPr marL="0" indent="0">
              <a:buNone/>
            </a:pPr>
            <a:endParaRPr lang="ru-RU" sz="1700" dirty="0" smtClean="0">
              <a:solidFill>
                <a:schemeClr val="bg1"/>
              </a:solidFill>
            </a:endParaRPr>
          </a:p>
          <a:p>
            <a:pPr marL="0" indent="0">
              <a:buNone/>
            </a:pPr>
            <a:endParaRPr lang="ru-RU" sz="1700" dirty="0">
              <a:solidFill>
                <a:schemeClr val="bg1"/>
              </a:solidFill>
            </a:endParaRPr>
          </a:p>
          <a:p>
            <a:pPr marL="0" indent="0">
              <a:buNone/>
            </a:pPr>
            <a:endParaRPr lang="ru-RU" sz="1700" dirty="0" smtClean="0">
              <a:solidFill>
                <a:schemeClr val="bg1"/>
              </a:solidFill>
            </a:endParaRPr>
          </a:p>
          <a:p>
            <a:pPr marL="0" indent="0">
              <a:buNone/>
            </a:pPr>
            <a:endParaRPr lang="ru-RU" sz="1700" dirty="0">
              <a:solidFill>
                <a:schemeClr val="bg1"/>
              </a:solidFill>
            </a:endParaRPr>
          </a:p>
          <a:p>
            <a:pPr marL="0" indent="0" algn="ctr">
              <a:buNone/>
            </a:pPr>
            <a:r>
              <a:rPr lang="ru-RU" sz="1700" dirty="0" smtClean="0">
                <a:solidFill>
                  <a:schemeClr val="bg1"/>
                </a:solidFill>
              </a:rPr>
              <a:t>Владивосток, 2014</a:t>
            </a:r>
            <a:endParaRPr lang="ru-RU" sz="1700" dirty="0">
              <a:solidFill>
                <a:schemeClr val="bg1"/>
              </a:solidFill>
            </a:endParaRPr>
          </a:p>
        </p:txBody>
      </p:sp>
      <p:pic>
        <p:nvPicPr>
          <p:cNvPr id="4" name="Рисунок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pic>
        <p:nvPicPr>
          <p:cNvPr id="7" name="Рисунок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10857" y="270409"/>
            <a:ext cx="1155574" cy="1142367"/>
          </a:xfrm>
          <a:prstGeom prst="rect">
            <a:avLst/>
          </a:prstGeom>
          <a:effectLst>
            <a:glow rad="127000">
              <a:schemeClr val="accent1">
                <a:alpha val="73000"/>
              </a:schemeClr>
            </a:glow>
            <a:outerShdw blurRad="50800" dist="50800" dir="5400000" algn="ctr" rotWithShape="0">
              <a:srgbClr val="000000"/>
            </a:outerShdw>
          </a:effectLst>
        </p:spPr>
      </p:pic>
    </p:spTree>
    <p:custDataLst>
      <p:tags r:id="rId1"/>
    </p:custDataLst>
    <p:extLst>
      <p:ext uri="{BB962C8B-B14F-4D97-AF65-F5344CB8AC3E}">
        <p14:creationId xmlns:p14="http://schemas.microsoft.com/office/powerpoint/2010/main" val="26052223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4"/>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2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75656" y="620688"/>
            <a:ext cx="7067128" cy="852704"/>
          </a:xfrm>
        </p:spPr>
        <p:txBody>
          <a:bodyPr>
            <a:normAutofit/>
          </a:bodyPr>
          <a:lstStyle/>
          <a:p>
            <a:pPr algn="ctr"/>
            <a:r>
              <a:rPr lang="ru-RU" sz="3200" b="1" dirty="0" smtClean="0"/>
              <a:t>СОДЕРЖАНИЕ</a:t>
            </a:r>
            <a:endParaRPr lang="ru-RU" sz="3200" b="1" dirty="0"/>
          </a:p>
        </p:txBody>
      </p:sp>
      <p:sp>
        <p:nvSpPr>
          <p:cNvPr id="3" name="Объект 2"/>
          <p:cNvSpPr>
            <a:spLocks noGrp="1"/>
          </p:cNvSpPr>
          <p:nvPr>
            <p:ph idx="1"/>
          </p:nvPr>
        </p:nvSpPr>
        <p:spPr>
          <a:xfrm>
            <a:off x="457200" y="2276872"/>
            <a:ext cx="8229600" cy="4047728"/>
          </a:xfrm>
        </p:spPr>
        <p:txBody>
          <a:bodyPr>
            <a:normAutofit/>
          </a:bodyPr>
          <a:lstStyle/>
          <a:p>
            <a:pPr marL="0" indent="0" algn="just">
              <a:lnSpc>
                <a:spcPct val="90000"/>
              </a:lnSpc>
              <a:buNone/>
            </a:pPr>
            <a:r>
              <a:rPr lang="en-US" altLang="ru-RU" sz="2400" dirty="0" smtClean="0"/>
              <a:t>1. </a:t>
            </a:r>
            <a:r>
              <a:rPr lang="ru-RU" altLang="ru-RU" sz="2400" dirty="0" smtClean="0"/>
              <a:t>Общие </a:t>
            </a:r>
            <a:r>
              <a:rPr lang="ru-RU" altLang="ru-RU" sz="2400" dirty="0"/>
              <a:t>положения. Жизненный цикл изделий. Государственная стандартизация. Модели работ. Главные этапы работ.</a:t>
            </a:r>
          </a:p>
          <a:p>
            <a:pPr marL="0" indent="0" algn="just">
              <a:lnSpc>
                <a:spcPct val="90000"/>
              </a:lnSpc>
              <a:buNone/>
            </a:pPr>
            <a:r>
              <a:rPr lang="en-US" altLang="ru-RU" sz="2400" dirty="0" smtClean="0"/>
              <a:t>2. </a:t>
            </a:r>
            <a:r>
              <a:rPr lang="ru-RU" altLang="ru-RU" sz="2400" dirty="0" smtClean="0"/>
              <a:t>Научно-исследовательская </a:t>
            </a:r>
            <a:r>
              <a:rPr lang="ru-RU" altLang="ru-RU" sz="2400" dirty="0"/>
              <a:t>разработка (НИР). Этапы НИР. Патентные исследования. Содержание патентных исследований. Порядок проведения патентных исследований. Выполнение НИР. Методы оценки научно-технической результативности НИР.</a:t>
            </a: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30654162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idx="1"/>
          </p:nvPr>
        </p:nvSpPr>
        <p:spPr>
          <a:xfrm>
            <a:off x="468313" y="2204864"/>
            <a:ext cx="8135937" cy="4248324"/>
          </a:xfrm>
        </p:spPr>
        <p:txBody>
          <a:bodyPr/>
          <a:lstStyle/>
          <a:p>
            <a:pPr marL="0" indent="0" algn="just">
              <a:buNone/>
            </a:pPr>
            <a:r>
              <a:rPr lang="ru-RU" altLang="ru-RU" sz="2400" dirty="0" smtClean="0">
                <a:latin typeface="Constantia" pitchFamily="18" charset="0"/>
              </a:rPr>
              <a:t>Опытно-конструкторская </a:t>
            </a:r>
            <a:r>
              <a:rPr lang="ru-RU" altLang="ru-RU" sz="2400" dirty="0">
                <a:latin typeface="Constantia" pitchFamily="18" charset="0"/>
              </a:rPr>
              <a:t>разработка (ОКР). Подготовительный этап. Разработка ТЗ и договора на ОКР. </a:t>
            </a:r>
            <a:r>
              <a:rPr lang="ru-RU" altLang="ru-RU" sz="2400" dirty="0" err="1">
                <a:latin typeface="Constantia" pitchFamily="18" charset="0"/>
              </a:rPr>
              <a:t>Аванпроект</a:t>
            </a:r>
            <a:r>
              <a:rPr lang="ru-RU" altLang="ru-RU" sz="2400" dirty="0">
                <a:latin typeface="Constantia" pitchFamily="18" charset="0"/>
              </a:rPr>
              <a:t> или техническое предложение.</a:t>
            </a:r>
            <a:endParaRPr lang="en-US" altLang="ru-RU" sz="2400" dirty="0">
              <a:latin typeface="Constantia" pitchFamily="18" charset="0"/>
            </a:endParaRPr>
          </a:p>
          <a:p>
            <a:pPr marL="0" indent="0" algn="just">
              <a:buNone/>
            </a:pPr>
            <a:r>
              <a:rPr lang="ru-RU" altLang="ru-RU" sz="2400" dirty="0">
                <a:latin typeface="Constantia" pitchFamily="18" charset="0"/>
              </a:rPr>
              <a:t>4</a:t>
            </a:r>
            <a:r>
              <a:rPr lang="en-US" altLang="ru-RU" sz="2400" dirty="0" smtClean="0">
                <a:latin typeface="Constantia" pitchFamily="18" charset="0"/>
              </a:rPr>
              <a:t>. </a:t>
            </a:r>
            <a:r>
              <a:rPr lang="ru-RU" altLang="ru-RU" sz="2400" dirty="0" smtClean="0">
                <a:latin typeface="Constantia" pitchFamily="18" charset="0"/>
              </a:rPr>
              <a:t>Эскизное </a:t>
            </a:r>
            <a:r>
              <a:rPr lang="ru-RU" altLang="ru-RU" sz="2400" dirty="0">
                <a:latin typeface="Constantia" pitchFamily="18" charset="0"/>
              </a:rPr>
              <a:t>проектирование. Техническое проектирование. Разработка рабочей документации. Изготовление и настройка опытных образцов. Испытания опытных образцов. Приемка результатов ОКР. </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idx="1"/>
          </p:nvPr>
        </p:nvSpPr>
        <p:spPr>
          <a:xfrm>
            <a:off x="395288" y="1484784"/>
            <a:ext cx="8229600" cy="5040560"/>
          </a:xfrm>
        </p:spPr>
        <p:txBody>
          <a:bodyPr>
            <a:normAutofit/>
          </a:bodyPr>
          <a:lstStyle/>
          <a:p>
            <a:pPr marL="0" indent="0" algn="just">
              <a:buNone/>
            </a:pPr>
            <a:r>
              <a:rPr lang="ru-RU" altLang="ru-RU" sz="2400" dirty="0"/>
              <a:t>Постановка продукции на производство. Освоение производства изделий. Интегральный технический показатель качества изделия</a:t>
            </a:r>
          </a:p>
          <a:p>
            <a:pPr marL="0" indent="0" algn="just">
              <a:buNone/>
            </a:pPr>
            <a:r>
              <a:rPr lang="ru-RU" altLang="ru-RU" sz="2400" dirty="0" smtClean="0"/>
              <a:t>5. Подготовка </a:t>
            </a:r>
            <a:r>
              <a:rPr lang="ru-RU" altLang="ru-RU" sz="2400" dirty="0"/>
              <a:t>производства на заводе – изготовителе. Пробный маркетинг. Цель рыночных испытаний. Конструкторская подготовка производства. Технологическая подготовка производства. Отработка изделий на технологичность. Выбор оптимального варианта технологического процесса. Организационная подготовка производства. Ускорение организации производства.</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idx="1"/>
          </p:nvPr>
        </p:nvSpPr>
        <p:spPr>
          <a:xfrm>
            <a:off x="468313" y="1772816"/>
            <a:ext cx="8229600" cy="4680372"/>
          </a:xfrm>
        </p:spPr>
        <p:txBody>
          <a:bodyPr/>
          <a:lstStyle/>
          <a:p>
            <a:pPr marL="0" indent="0" algn="just">
              <a:buNone/>
            </a:pPr>
            <a:r>
              <a:rPr lang="ru-RU" altLang="ru-RU" sz="2400" dirty="0" smtClean="0"/>
              <a:t>6. Особенности </a:t>
            </a:r>
            <a:r>
              <a:rPr lang="ru-RU" altLang="ru-RU" sz="2400" dirty="0"/>
              <a:t>создания единичных и мелкосерийных изделий. Техническое задание. Стадии разработки конструкторской документации. Рабочая конструкторская документация. Изготовление и испытания изделий.</a:t>
            </a:r>
            <a:endParaRPr lang="en-US" altLang="ru-RU" sz="2400" dirty="0"/>
          </a:p>
          <a:p>
            <a:pPr marL="0" indent="0" algn="just">
              <a:buNone/>
            </a:pPr>
            <a:r>
              <a:rPr lang="ru-RU" altLang="ru-RU" sz="2400" dirty="0"/>
              <a:t>Постановка на производство продукции по лицензиям. Обоснование приобретения лицензии. Подготовка технической документации. Подготовку производства.</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67544" y="639485"/>
            <a:ext cx="8229600" cy="613633"/>
          </a:xfrm>
        </p:spPr>
        <p:txBody>
          <a:bodyPr>
            <a:normAutofit/>
          </a:bodyPr>
          <a:lstStyle/>
          <a:p>
            <a:pPr algn="ctr"/>
            <a:r>
              <a:rPr lang="ru-RU" altLang="ru-RU" sz="3200" b="1" dirty="0"/>
              <a:t>ЛИТЕРАТУРА</a:t>
            </a:r>
          </a:p>
        </p:txBody>
      </p:sp>
      <p:sp>
        <p:nvSpPr>
          <p:cNvPr id="7171" name="Rectangle 3"/>
          <p:cNvSpPr>
            <a:spLocks noGrp="1" noChangeArrowheads="1"/>
          </p:cNvSpPr>
          <p:nvPr>
            <p:ph idx="1"/>
          </p:nvPr>
        </p:nvSpPr>
        <p:spPr>
          <a:xfrm>
            <a:off x="435953" y="1484784"/>
            <a:ext cx="8229600" cy="4623792"/>
          </a:xfrm>
        </p:spPr>
        <p:txBody>
          <a:bodyPr>
            <a:normAutofit fontScale="92500" lnSpcReduction="10000"/>
          </a:bodyPr>
          <a:lstStyle/>
          <a:p>
            <a:pPr algn="just"/>
            <a:r>
              <a:rPr lang="ru-RU" altLang="ru-RU" sz="2400" dirty="0"/>
              <a:t>Ивченко В.Г. Конструирование и технология ЭВМ. Конспект лекций. - /Таганрог: ТГРУ, Кафедра конструирования электронных средств. – 2001</a:t>
            </a:r>
            <a:r>
              <a:rPr lang="ru-RU" altLang="ru-RU" sz="2400" dirty="0" smtClean="0"/>
              <a:t>.</a:t>
            </a:r>
            <a:endParaRPr lang="en-US" altLang="ru-RU" sz="2400" dirty="0" smtClean="0"/>
          </a:p>
          <a:p>
            <a:pPr algn="just"/>
            <a:r>
              <a:rPr lang="ru-RU" altLang="ru-RU" sz="2400" dirty="0" smtClean="0"/>
              <a:t>Гольдштейн Г.Я. Инновационный менеджмент: Учебное пособие. - Таганрог: Изд-во ТРТУ, 1998. 132с.</a:t>
            </a:r>
            <a:endParaRPr lang="en-US" altLang="ru-RU" sz="2400" dirty="0" smtClean="0"/>
          </a:p>
          <a:p>
            <a:pPr algn="just"/>
            <a:r>
              <a:rPr lang="ru-RU" altLang="ru-RU" sz="2400" dirty="0"/>
              <a:t>Конструкторско-технологическое проектирование электронной аппаратуры: Учебник для вузов. – М.: Изд. МГТУ им. Н.Э. Баумана, 2002. – 528 с.</a:t>
            </a:r>
            <a:endParaRPr lang="en-US" altLang="ru-RU" sz="2400" dirty="0"/>
          </a:p>
          <a:p>
            <a:pPr algn="just"/>
            <a:r>
              <a:rPr lang="ru-RU" altLang="ru-RU" sz="2400" dirty="0"/>
              <a:t> Технология приборостроения: Учебник / Под общей редакцией проф. </a:t>
            </a:r>
            <a:r>
              <a:rPr lang="ru-RU" altLang="ru-RU" sz="2400" dirty="0" err="1"/>
              <a:t>И.П.Бушминского</a:t>
            </a:r>
            <a:r>
              <a:rPr lang="ru-RU" altLang="ru-RU" sz="2400" dirty="0"/>
              <a:t>. – М.: МГТУ им. </a:t>
            </a:r>
            <a:r>
              <a:rPr lang="ru-RU" altLang="ru-RU" sz="2400" dirty="0" err="1"/>
              <a:t>Н.Э.Баумана</a:t>
            </a:r>
            <a:r>
              <a:rPr lang="ru-RU" altLang="ru-RU" sz="2400" dirty="0" smtClean="0"/>
              <a:t>.</a:t>
            </a:r>
            <a:endParaRPr lang="en-US" altLang="ru-RU" sz="2400" dirty="0" smtClean="0"/>
          </a:p>
          <a:p>
            <a:pPr algn="just"/>
            <a:r>
              <a:rPr lang="ru-RU" altLang="ru-RU" sz="2400" dirty="0"/>
              <a:t>Тупик В.А. Технология и организация производства радиоэлектронной аппаратуры. – СПб: Издательство: </a:t>
            </a:r>
            <a:r>
              <a:rPr lang="ru-RU" altLang="ru-RU" sz="2400" dirty="0" err="1"/>
              <a:t>СПбГЭТУ</a:t>
            </a:r>
            <a:r>
              <a:rPr lang="ru-RU" altLang="ru-RU" sz="2400" dirty="0"/>
              <a:t> "ЛЭТИ" – 2004.</a:t>
            </a:r>
            <a:r>
              <a:rPr lang="ru-RU" altLang="ru-RU" sz="2400" dirty="0" smtClean="0"/>
              <a:t> </a:t>
            </a:r>
            <a:r>
              <a:rPr lang="ru-RU" altLang="ru-RU" sz="2400" dirty="0" smtClean="0"/>
              <a:t> </a:t>
            </a:r>
            <a:endParaRPr lang="ru-RU" altLang="ru-RU" sz="2400" dirty="0"/>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275856" y="697260"/>
            <a:ext cx="2376264" cy="1143000"/>
          </a:xfrm>
        </p:spPr>
        <p:txBody>
          <a:bodyPr/>
          <a:lstStyle/>
          <a:p>
            <a:r>
              <a:rPr lang="ru-RU" altLang="ru-RU" sz="3200" b="1" dirty="0"/>
              <a:t>Введение</a:t>
            </a:r>
            <a:br>
              <a:rPr lang="ru-RU" altLang="ru-RU" sz="3200" b="1" dirty="0"/>
            </a:br>
            <a:endParaRPr lang="ru-RU" altLang="ru-RU" sz="3200" dirty="0"/>
          </a:p>
        </p:txBody>
      </p:sp>
      <p:sp>
        <p:nvSpPr>
          <p:cNvPr id="18435" name="Rectangle 3"/>
          <p:cNvSpPr>
            <a:spLocks noGrp="1" noChangeArrowheads="1"/>
          </p:cNvSpPr>
          <p:nvPr>
            <p:ph idx="1"/>
          </p:nvPr>
        </p:nvSpPr>
        <p:spPr/>
        <p:txBody>
          <a:bodyPr/>
          <a:lstStyle/>
          <a:p>
            <a:pPr algn="just"/>
            <a:r>
              <a:rPr lang="ru-RU" altLang="ru-RU" sz="2400" dirty="0" smtClean="0"/>
              <a:t>Под </a:t>
            </a:r>
            <a:r>
              <a:rPr lang="ru-RU" altLang="ru-RU" sz="2400" dirty="0"/>
              <a:t>конструкцией радиоэлектронной аппаратуры (РЭА) понимается совокупность элементов и деталей с различными физическими свойствами и формами, находящихся в опреде­ленной пространственной, механической и электромагнитной взаимосвязи, которая определяется электрическими схемами и конструкторской документацией и обеспечивает выполнение аппаратурой определенных функций в условиях воздействия на нее различных факторов: эксплуа­тационных, производственных, человеческих.</a:t>
            </a:r>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idx="1"/>
          </p:nvPr>
        </p:nvSpPr>
        <p:spPr>
          <a:xfrm>
            <a:off x="457200" y="1556792"/>
            <a:ext cx="8229600" cy="4574133"/>
          </a:xfrm>
        </p:spPr>
        <p:txBody>
          <a:bodyPr/>
          <a:lstStyle/>
          <a:p>
            <a:pPr algn="just"/>
            <a:r>
              <a:rPr lang="ru-RU" altLang="ru-RU" sz="2400" dirty="0"/>
              <a:t>Производство РЭА представляет собой совокупность взаимосвязанных процессов, посредством которых из сырьевых ресурсов и изделий электронной техники человеком создаются необходимые продукты, предназначенные для использования в сфере потребления или производства. </a:t>
            </a:r>
            <a:endParaRPr lang="en-US" altLang="ru-RU" sz="2400" dirty="0"/>
          </a:p>
          <a:p>
            <a:pPr algn="just"/>
            <a:r>
              <a:rPr lang="ru-RU" altLang="ru-RU" sz="2400" dirty="0"/>
              <a:t>Развитие современного производства характеризуется непрерывным процессом обновления материально-технической базы и технологии производства, усложнением цикла подготовки производства, комплексной механизацией и автоматизацией производственных процессов.</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idx="1"/>
          </p:nvPr>
        </p:nvSpPr>
        <p:spPr>
          <a:xfrm>
            <a:off x="457200" y="1484784"/>
            <a:ext cx="8229600" cy="4896544"/>
          </a:xfrm>
        </p:spPr>
        <p:txBody>
          <a:bodyPr>
            <a:normAutofit lnSpcReduction="10000"/>
          </a:bodyPr>
          <a:lstStyle/>
          <a:p>
            <a:pPr algn="just"/>
            <a:r>
              <a:rPr lang="ru-RU" altLang="ru-RU" sz="2400" dirty="0"/>
              <a:t>Технология производства, или технологический процесс, это часть производственного процесса - опре­деленных действий, направленных на изменение свойств объекта производства в соответствии с технологической документацией и достижение им состоя­ния, соответствующего технической (конструкторской) документации.</a:t>
            </a:r>
            <a:endParaRPr lang="en-US" altLang="ru-RU" sz="2400" dirty="0"/>
          </a:p>
          <a:p>
            <a:pPr algn="just"/>
            <a:r>
              <a:rPr lang="ru-RU" altLang="ru-RU" sz="2400" dirty="0"/>
              <a:t>Конструирование и технология производства являются частями сложного процесса разработки РЭА и не могут выполняться в отдельности, без учета взаимосвязей между собой и с другими этапами разработки, и определяют в конечном итоге общие потребительские свойства изделий.</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idx="1"/>
          </p:nvPr>
        </p:nvSpPr>
        <p:spPr>
          <a:xfrm>
            <a:off x="468313" y="1484784"/>
            <a:ext cx="8229600" cy="5112568"/>
          </a:xfrm>
        </p:spPr>
        <p:txBody>
          <a:bodyPr>
            <a:normAutofit/>
          </a:bodyPr>
          <a:lstStyle/>
          <a:p>
            <a:pPr algn="just">
              <a:lnSpc>
                <a:spcPct val="80000"/>
              </a:lnSpc>
            </a:pPr>
            <a:r>
              <a:rPr lang="ru-RU" altLang="ru-RU" sz="2400" dirty="0"/>
              <a:t>Рабочие функции РЭА характеризуется набором параметров, номинальные значения которых задаются техническим заданием (ТЗ) на разработку изделия. Реализация этих параметров в эксплуатации зависит как от общего комплекса дестабилизирующих факторов условий эксплуатации (климатических, механических и пр.), так и от качества разработки и технологии производства. Учет этих факторов требует от разработчика РЭА знаний по всем вопросам конструкторско-технологического проектирования, а именно:</a:t>
            </a:r>
            <a:endParaRPr lang="en-US" altLang="ru-RU" sz="2400" dirty="0"/>
          </a:p>
          <a:p>
            <a:pPr algn="just">
              <a:lnSpc>
                <a:spcPct val="80000"/>
              </a:lnSpc>
              <a:buFont typeface="Wingdings" panose="05000000000000000000" pitchFamily="2" charset="2"/>
              <a:buChar char="Ø"/>
            </a:pPr>
            <a:r>
              <a:rPr lang="ru-RU" altLang="ru-RU" sz="2400" dirty="0"/>
              <a:t>виды и порядок разработки технической документации;</a:t>
            </a:r>
          </a:p>
          <a:p>
            <a:pPr algn="just">
              <a:lnSpc>
                <a:spcPct val="80000"/>
              </a:lnSpc>
              <a:buFont typeface="Wingdings" panose="05000000000000000000" pitchFamily="2" charset="2"/>
              <a:buChar char="Ø"/>
            </a:pPr>
            <a:r>
              <a:rPr lang="ru-RU" altLang="ru-RU" sz="2400" dirty="0"/>
              <a:t>влияние внешних факторов на работоспособность РЭА;</a:t>
            </a:r>
          </a:p>
          <a:p>
            <a:pPr algn="just">
              <a:lnSpc>
                <a:spcPct val="80000"/>
              </a:lnSpc>
              <a:buFont typeface="Wingdings" panose="05000000000000000000" pitchFamily="2" charset="2"/>
              <a:buChar char="Ø"/>
            </a:pPr>
            <a:r>
              <a:rPr lang="ru-RU" altLang="ru-RU" sz="2400" dirty="0"/>
              <a:t>методы конструирования элементов, узлов и устройств РЭА и изготовления изделий;</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idx="1"/>
          </p:nvPr>
        </p:nvSpPr>
        <p:spPr/>
        <p:txBody>
          <a:bodyPr/>
          <a:lstStyle/>
          <a:p>
            <a:pPr>
              <a:lnSpc>
                <a:spcPct val="90000"/>
              </a:lnSpc>
              <a:buFont typeface="Wingdings" panose="05000000000000000000" pitchFamily="2" charset="2"/>
              <a:buChar char="Ø"/>
            </a:pPr>
            <a:r>
              <a:rPr lang="ru-RU" altLang="ru-RU" sz="2400" dirty="0"/>
              <a:t>обеспечение электромагнитной совместимости, механической прочности, нормальных тепловых режимов и надежности изделий;</a:t>
            </a:r>
          </a:p>
          <a:p>
            <a:pPr>
              <a:lnSpc>
                <a:spcPct val="90000"/>
              </a:lnSpc>
              <a:buFont typeface="Wingdings" panose="05000000000000000000" pitchFamily="2" charset="2"/>
              <a:buChar char="Ø"/>
            </a:pPr>
            <a:r>
              <a:rPr lang="ru-RU" altLang="ru-RU" sz="2400" dirty="0"/>
              <a:t>общие вопросы организации производства РЭА;</a:t>
            </a:r>
          </a:p>
          <a:p>
            <a:pPr>
              <a:lnSpc>
                <a:spcPct val="90000"/>
              </a:lnSpc>
              <a:buFont typeface="Wingdings" panose="05000000000000000000" pitchFamily="2" charset="2"/>
              <a:buChar char="Ø"/>
            </a:pPr>
            <a:r>
              <a:rPr lang="ru-RU" altLang="ru-RU" sz="2400" dirty="0"/>
              <a:t>стандартные и специальные технологические процессы в производстве РЭА;</a:t>
            </a:r>
          </a:p>
          <a:p>
            <a:pPr>
              <a:lnSpc>
                <a:spcPct val="90000"/>
              </a:lnSpc>
              <a:buFont typeface="Wingdings" panose="05000000000000000000" pitchFamily="2" charset="2"/>
              <a:buChar char="Ø"/>
            </a:pPr>
            <a:r>
              <a:rPr lang="ru-RU" altLang="ru-RU" sz="2400" dirty="0"/>
              <a:t>методы сборки и монтажа;</a:t>
            </a:r>
          </a:p>
          <a:p>
            <a:pPr>
              <a:lnSpc>
                <a:spcPct val="90000"/>
              </a:lnSpc>
              <a:buFont typeface="Wingdings" panose="05000000000000000000" pitchFamily="2" charset="2"/>
              <a:buChar char="Ø"/>
            </a:pPr>
            <a:r>
              <a:rPr lang="ru-RU" altLang="ru-RU" sz="2400" dirty="0"/>
              <a:t>методы регулировки, настройки и испытаний РЭА</a:t>
            </a:r>
            <a:br>
              <a:rPr lang="ru-RU" altLang="ru-RU" sz="2400" dirty="0"/>
            </a:br>
            <a:r>
              <a:rPr lang="ru-RU" altLang="ru-RU" sz="2400" dirty="0"/>
              <a:t>и т. д.</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idx="1"/>
          </p:nvPr>
        </p:nvSpPr>
        <p:spPr/>
        <p:txBody>
          <a:bodyPr/>
          <a:lstStyle/>
          <a:p>
            <a:pPr algn="just"/>
            <a:r>
              <a:rPr lang="ru-RU" altLang="ru-RU" b="1" i="1" dirty="0"/>
              <a:t> </a:t>
            </a:r>
            <a:r>
              <a:rPr lang="ru-RU" altLang="ru-RU" sz="2400" dirty="0"/>
              <a:t>Развитие информационных технологий и применение их при проектировании изделий дает возможность разработчику РЭА ис­пользовать принципиально новые инструменты и подходы для сокращения сроков разработки, улучшения техниче­ских и снижения экономических показателей создаваемой РЭА.</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704088"/>
            <a:ext cx="8229600" cy="564672"/>
          </a:xfrm>
        </p:spPr>
        <p:txBody>
          <a:bodyPr>
            <a:normAutofit/>
          </a:bodyPr>
          <a:lstStyle/>
          <a:p>
            <a:pPr algn="ctr"/>
            <a:r>
              <a:rPr lang="ru-RU" altLang="ru-RU" sz="2800" b="1" dirty="0"/>
              <a:t>1. ОБЩИЕ ПОЛОЖЕНИЯ</a:t>
            </a:r>
          </a:p>
        </p:txBody>
      </p:sp>
      <p:sp>
        <p:nvSpPr>
          <p:cNvPr id="24579" name="Rectangle 3"/>
          <p:cNvSpPr>
            <a:spLocks noGrp="1" noChangeArrowheads="1"/>
          </p:cNvSpPr>
          <p:nvPr>
            <p:ph idx="1"/>
          </p:nvPr>
        </p:nvSpPr>
        <p:spPr/>
        <p:txBody>
          <a:bodyPr/>
          <a:lstStyle/>
          <a:p>
            <a:pPr algn="just"/>
            <a:r>
              <a:rPr lang="ru-RU" altLang="ru-RU" sz="2400" dirty="0"/>
              <a:t>Конструирование геофизических измерительных приборов (ГИП) и геофизических измерительно-вычислительных систем (ГИВС), как один из видов инженерной деятельности, </a:t>
            </a:r>
            <a:endParaRPr lang="en-US" altLang="ru-RU" sz="2400" dirty="0" smtClean="0"/>
          </a:p>
          <a:p>
            <a:pPr algn="just">
              <a:buFont typeface="Wingdings" panose="05000000000000000000" pitchFamily="2" charset="2"/>
              <a:buChar char="Ø"/>
            </a:pPr>
            <a:r>
              <a:rPr lang="ru-RU" altLang="ru-RU" sz="2400" dirty="0" smtClean="0"/>
              <a:t>есть </a:t>
            </a:r>
            <a:r>
              <a:rPr lang="ru-RU" altLang="ru-RU" sz="2400" dirty="0"/>
              <a:t>процесс определения, разработки и отражения в конструкторской, технологической и программной </a:t>
            </a:r>
            <a:r>
              <a:rPr lang="ru-RU" altLang="ru-RU" sz="2400" dirty="0" smtClean="0"/>
              <a:t>документации</a:t>
            </a:r>
            <a:r>
              <a:rPr lang="en-US" altLang="ru-RU" sz="2400" dirty="0" smtClean="0"/>
              <a:t>,</a:t>
            </a:r>
            <a:endParaRPr lang="en-US" altLang="ru-RU" sz="2400" dirty="0"/>
          </a:p>
          <a:p>
            <a:endParaRPr lang="ru-RU" altLang="ru-RU" sz="2400" dirty="0"/>
          </a:p>
          <a:p>
            <a:endParaRPr lang="ru-RU" altLang="ru-RU" sz="2400" dirty="0"/>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idx="1"/>
          </p:nvPr>
        </p:nvSpPr>
        <p:spPr/>
        <p:txBody>
          <a:bodyPr/>
          <a:lstStyle/>
          <a:p>
            <a:pPr algn="just">
              <a:buFont typeface="Wingdings" panose="05000000000000000000" pitchFamily="2" charset="2"/>
              <a:buChar char="Ø"/>
            </a:pPr>
            <a:r>
              <a:rPr lang="ru-RU" altLang="ru-RU" sz="2400" dirty="0"/>
              <a:t>формы, размеров и состава изделия,</a:t>
            </a:r>
          </a:p>
          <a:p>
            <a:pPr algn="just">
              <a:buFont typeface="Wingdings" panose="05000000000000000000" pitchFamily="2" charset="2"/>
              <a:buChar char="Ø"/>
            </a:pPr>
            <a:r>
              <a:rPr lang="ru-RU" altLang="ru-RU" sz="2400" dirty="0"/>
              <a:t>входящих в него деталей и узлов,</a:t>
            </a:r>
          </a:p>
          <a:p>
            <a:pPr algn="just">
              <a:buFont typeface="Wingdings" panose="05000000000000000000" pitchFamily="2" charset="2"/>
              <a:buChar char="Ø"/>
            </a:pPr>
            <a:r>
              <a:rPr lang="ru-RU" altLang="ru-RU" sz="2400" dirty="0"/>
              <a:t>используемых материалов и комплектующих изделий,</a:t>
            </a:r>
          </a:p>
          <a:p>
            <a:pPr algn="just">
              <a:buFont typeface="Wingdings" panose="05000000000000000000" pitchFamily="2" charset="2"/>
              <a:buChar char="Ø"/>
            </a:pPr>
            <a:r>
              <a:rPr lang="ru-RU" altLang="ru-RU" sz="2400" dirty="0"/>
              <a:t>взаимного расположения частей и связей между ними,</a:t>
            </a:r>
          </a:p>
          <a:p>
            <a:pPr algn="just">
              <a:buFont typeface="Wingdings" panose="05000000000000000000" pitchFamily="2" charset="2"/>
              <a:buChar char="Ø"/>
            </a:pPr>
            <a:r>
              <a:rPr lang="ru-RU" altLang="ru-RU" sz="2400" dirty="0"/>
              <a:t>указаний на технологию изготовления,</a:t>
            </a:r>
          </a:p>
          <a:p>
            <a:pPr algn="just">
              <a:buFont typeface="Wingdings" panose="05000000000000000000" pitchFamily="2" charset="2"/>
              <a:buChar char="Ø"/>
            </a:pPr>
            <a:r>
              <a:rPr lang="ru-RU" altLang="ru-RU" sz="2400" dirty="0"/>
              <a:t>указаний на метрологию поверки и методику эксплуатации изделий.</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idx="1"/>
          </p:nvPr>
        </p:nvSpPr>
        <p:spPr>
          <a:xfrm>
            <a:off x="457200" y="1700808"/>
            <a:ext cx="8229600" cy="4824536"/>
          </a:xfrm>
        </p:spPr>
        <p:txBody>
          <a:bodyPr/>
          <a:lstStyle/>
          <a:p>
            <a:pPr algn="just">
              <a:lnSpc>
                <a:spcPct val="90000"/>
              </a:lnSpc>
            </a:pPr>
            <a:r>
              <a:rPr lang="ru-RU" altLang="ru-RU" sz="2400" dirty="0"/>
              <a:t>С самых общих позиций ГИП – это подкласс приборов специализированного профессионального назначения радиоэлектронной аппаратуры (РЭА). Соответственно, на конструирование и производство ГИП распространяются все нормы, требования, метрология, методики и стандарты РЭА с дополнением специальными требованиями, определяемыми назначением и условиями эксплуатации ГИП. В рамках общих требований и норм к РЭА мы и будем рассматривать разработку ГИП и ГИВС, учитывая, при необходимости, специфику их применения в геофизике.</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idx="1"/>
          </p:nvPr>
        </p:nvSpPr>
        <p:spPr>
          <a:xfrm>
            <a:off x="468313" y="1268760"/>
            <a:ext cx="8229600" cy="5184576"/>
          </a:xfrm>
        </p:spPr>
        <p:txBody>
          <a:bodyPr/>
          <a:lstStyle/>
          <a:p>
            <a:pPr algn="just">
              <a:lnSpc>
                <a:spcPct val="90000"/>
              </a:lnSpc>
            </a:pPr>
            <a:r>
              <a:rPr lang="ru-RU" altLang="ru-RU" sz="2400" dirty="0"/>
              <a:t>Появление нового технического изделия – сложный и противоречивый процесс. Особенно это касается радиоэлектронных изделий, функционирование которых основано на широком спектре физических, химических и иных явлений. Новая техника, воплощая результаты последних научно-технических достижений, способствует развитию производительных сил общества и удовлетворению его потребностей в продукции более высокого качества. Важнейшим вопросом в сфере производства новой техники является прогнозирование. Определение главных направлений исследований и разработок проводится в ходе научно - исследовательских работ (НИР) и опытно-конструкторских работ (ОКР).</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idx="1"/>
          </p:nvPr>
        </p:nvSpPr>
        <p:spPr/>
        <p:txBody>
          <a:bodyPr/>
          <a:lstStyle/>
          <a:p>
            <a:pPr algn="just">
              <a:lnSpc>
                <a:spcPct val="90000"/>
              </a:lnSpc>
            </a:pPr>
            <a:r>
              <a:rPr lang="ru-RU" altLang="ru-RU" sz="2400" dirty="0"/>
              <a:t>Разработка и организация производства нового изделия требует затрат времени и крупных финансовых вложений. Величина этих расходов зависит от уровня новизны продукции и частоты смены моделей. Затраты на изготовление изделия в первый год его выпуска могут в несколько раз превышать затраты последующих лет. Это снижает уровень эффективности производства новой техники, а иногда приводит к большим убыткам.</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idx="1"/>
          </p:nvPr>
        </p:nvSpPr>
        <p:spPr>
          <a:xfrm>
            <a:off x="457200" y="1412776"/>
            <a:ext cx="8229600" cy="5040560"/>
          </a:xfrm>
        </p:spPr>
        <p:txBody>
          <a:bodyPr/>
          <a:lstStyle/>
          <a:p>
            <a:pPr algn="just">
              <a:lnSpc>
                <a:spcPct val="90000"/>
              </a:lnSpc>
            </a:pPr>
            <a:r>
              <a:rPr lang="ru-RU" altLang="ru-RU" sz="2400" b="1" i="1" u="sng" dirty="0"/>
              <a:t>Жизненный цикл изделий.</a:t>
            </a:r>
            <a:r>
              <a:rPr lang="ru-RU" altLang="ru-RU" sz="2400" dirty="0"/>
              <a:t> Быстрые темпы технического прогресса требуют такого периода смены моделей продукции (жизненного цикла продукции), при котором суммарные затраты на разработку и внедрение новых моделей, а также потери от морального износа были бы минимальны, а уровень экономической эффективности был бы максимальным.</a:t>
            </a:r>
            <a:endParaRPr lang="en-US" altLang="ru-RU" sz="2400" dirty="0"/>
          </a:p>
          <a:p>
            <a:pPr algn="just">
              <a:lnSpc>
                <a:spcPct val="90000"/>
              </a:lnSpc>
            </a:pPr>
            <a:r>
              <a:rPr lang="ru-RU" altLang="ru-RU" sz="2400" dirty="0"/>
              <a:t>В жизненном цикле изделия можно выделить два периода. Первый – в течение которого осуществляется разработка новой продукции. Второй – в течение которого новая продукция осваивается, производится и реализуется до прекращения выпуска и утилизации.</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ChangeArrowheads="1"/>
          </p:cNvSpPr>
          <p:nvPr>
            <p:ph idx="1"/>
          </p:nvPr>
        </p:nvSpPr>
        <p:spPr/>
        <p:txBody>
          <a:bodyPr/>
          <a:lstStyle/>
          <a:p>
            <a:pPr algn="just"/>
            <a:r>
              <a:rPr lang="ru-RU" altLang="ru-RU" sz="2400" dirty="0"/>
              <a:t>В первый период жизненного цикла изделия входит полный комплекс работ по созданию новой техники:</a:t>
            </a:r>
          </a:p>
          <a:p>
            <a:pPr marL="0" indent="0" algn="just">
              <a:buNone/>
            </a:pPr>
            <a:r>
              <a:rPr lang="ru-RU" altLang="ru-RU" sz="2400" dirty="0"/>
              <a:t>1. Научно-исследовательская разработка (НИР). На этой стадии проходят проверку новые идеи и изобретения. Теоретические предпосылки решения научных проблем проверяются в ходе опытно-экспериментальных работ.</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idx="1"/>
          </p:nvPr>
        </p:nvSpPr>
        <p:spPr>
          <a:xfrm>
            <a:off x="457200" y="1484783"/>
            <a:ext cx="8229600" cy="5040561"/>
          </a:xfrm>
        </p:spPr>
        <p:txBody>
          <a:bodyPr/>
          <a:lstStyle/>
          <a:p>
            <a:pPr marL="0" indent="0" algn="just">
              <a:lnSpc>
                <a:spcPct val="90000"/>
              </a:lnSpc>
              <a:buNone/>
            </a:pPr>
            <a:r>
              <a:rPr lang="ru-RU" altLang="ru-RU" sz="2400" dirty="0"/>
              <a:t>2. Опытно-конструкторская разработка (ОКР). На этой стадии идеи и решения, возникающие в процессе НИР, реализуются в технической документации и опытных образцах.</a:t>
            </a:r>
          </a:p>
          <a:p>
            <a:pPr marL="0" indent="0" algn="just">
              <a:lnSpc>
                <a:spcPct val="90000"/>
              </a:lnSpc>
              <a:buNone/>
            </a:pPr>
            <a:r>
              <a:rPr lang="ru-RU" altLang="ru-RU" sz="2400" dirty="0" smtClean="0"/>
              <a:t>3</a:t>
            </a:r>
            <a:r>
              <a:rPr lang="ru-RU" altLang="ru-RU" sz="2400" dirty="0"/>
              <a:t>. Конструкторская подготовка производства (КПП). Осуществляется проектирование нового изделия, разрабатываются рабочие чертежи и техническая документация.</a:t>
            </a:r>
          </a:p>
          <a:p>
            <a:pPr marL="0" indent="0" algn="just">
              <a:lnSpc>
                <a:spcPct val="90000"/>
              </a:lnSpc>
              <a:buNone/>
            </a:pPr>
            <a:r>
              <a:rPr lang="ru-RU" altLang="ru-RU" sz="2400" dirty="0" smtClean="0"/>
              <a:t>4</a:t>
            </a:r>
            <a:r>
              <a:rPr lang="ru-RU" altLang="ru-RU" sz="2400" dirty="0"/>
              <a:t>. Технологическая подготовка производства (ТПП). Разрабатываются и проверяются новые технологические процессы, проектируется и изготавливается технологическая оснастка для производства изделия.</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idx="1"/>
          </p:nvPr>
        </p:nvSpPr>
        <p:spPr/>
        <p:txBody>
          <a:bodyPr/>
          <a:lstStyle/>
          <a:p>
            <a:pPr marL="0" indent="0" algn="just">
              <a:lnSpc>
                <a:spcPct val="90000"/>
              </a:lnSpc>
              <a:buNone/>
            </a:pPr>
            <a:r>
              <a:rPr lang="ru-RU" altLang="ru-RU" sz="2400" dirty="0"/>
              <a:t>5. Организационная подготовка производства (ОПП). На этой стадии выбираются методы перехода на выпуск новой продукции, проводятся расчеты потребности в материалах и комплектующих изделиях, определяются продолжительность производственного цикла изготовления изделия, размеры партий, и пр.</a:t>
            </a:r>
          </a:p>
          <a:p>
            <a:pPr marL="0" indent="0" algn="just">
              <a:lnSpc>
                <a:spcPct val="90000"/>
              </a:lnSpc>
              <a:buNone/>
            </a:pPr>
            <a:r>
              <a:rPr lang="ru-RU" altLang="ru-RU" sz="2400" dirty="0" smtClean="0"/>
              <a:t>6</a:t>
            </a:r>
            <a:r>
              <a:rPr lang="ru-RU" altLang="ru-RU" sz="2400" dirty="0"/>
              <a:t>. Отработка изделия в опытном производстве (ООП). Осваивается выпуск опытного образца (опытной партии), проводится отладка новых технологических процессов.</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a:xfrm>
            <a:off x="457200" y="1772816"/>
            <a:ext cx="8229600" cy="4551784"/>
          </a:xfrm>
        </p:spPr>
        <p:txBody>
          <a:bodyPr/>
          <a:lstStyle/>
          <a:p>
            <a:pPr algn="just">
              <a:lnSpc>
                <a:spcPct val="90000"/>
              </a:lnSpc>
            </a:pPr>
            <a:r>
              <a:rPr lang="ru-RU" altLang="ru-RU" sz="2400" dirty="0"/>
              <a:t>Во второй период жизненного цикла включается освоение изделия в промышленном производстве (ОСП). Практика показывает, что на этой стадии возникают и конструкторские изменения, и изменения в технологических процессах, и изменения уровня оснащенности производства специальными видами оснастки и оборудования. Точное соблюдение технологического процесса – одно из важнейших организационных условий повышения эффективности выпуска нового изделия, включая высокое качество продукции и высокие </a:t>
            </a:r>
            <a:r>
              <a:rPr lang="ru-RU" altLang="ru-RU" sz="2400" dirty="0" err="1"/>
              <a:t>технико</a:t>
            </a:r>
            <a:r>
              <a:rPr lang="ru-RU" altLang="ru-RU" sz="2400" dirty="0"/>
              <a:t> - показатели производства.</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p:cNvSpPr>
            <a:spLocks noGrp="1" noChangeArrowheads="1"/>
          </p:cNvSpPr>
          <p:nvPr>
            <p:ph idx="1"/>
          </p:nvPr>
        </p:nvSpPr>
        <p:spPr>
          <a:xfrm>
            <a:off x="457200" y="1935480"/>
            <a:ext cx="8229600" cy="4517856"/>
          </a:xfrm>
        </p:spPr>
        <p:txBody>
          <a:bodyPr/>
          <a:lstStyle/>
          <a:p>
            <a:pPr algn="just"/>
            <a:r>
              <a:rPr lang="ru-RU" altLang="ru-RU" sz="2400" dirty="0"/>
              <a:t>Завершающим этапом жизненного цикла является эксплуатация новой продукции, когда продукция используется в соответствии с ее назначением и приносит экономический эффект. Предприятию было бы выгодно продлить второй период жизненного цикла изделия на максимальный срок, однако этот период имеет свой предел. Новая продукция с момента ее появления обеспечивает социально-экономический эффект до определенного времени, после которого она морально стареет.</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idx="1"/>
          </p:nvPr>
        </p:nvSpPr>
        <p:spPr/>
        <p:txBody>
          <a:bodyPr/>
          <a:lstStyle/>
          <a:p>
            <a:pPr algn="just"/>
            <a:r>
              <a:rPr lang="ru-RU" altLang="ru-RU" sz="2400" u="sng" dirty="0"/>
              <a:t>Государственная стандартизация.</a:t>
            </a:r>
            <a:r>
              <a:rPr lang="ru-RU" altLang="ru-RU" sz="2400" dirty="0"/>
              <a:t> Разработка и постановка продукции на производство, безотносительно к ее назначению, регламентируется комплексом стандартов Системы разработки и постановки продукции на производство (СРПП). Основополагающим стандартом Российской Федерации по СРПП является ГОСТ Р 15.000-94  "Система разработки и постановки продукции на производство. Основные положения".</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Grp="1" noChangeArrowheads="1"/>
          </p:cNvSpPr>
          <p:nvPr>
            <p:ph idx="1"/>
          </p:nvPr>
        </p:nvSpPr>
        <p:spPr>
          <a:xfrm>
            <a:off x="457200" y="1412776"/>
            <a:ext cx="8229600" cy="5112568"/>
          </a:xfrm>
        </p:spPr>
        <p:txBody>
          <a:bodyPr>
            <a:normAutofit lnSpcReduction="10000"/>
          </a:bodyPr>
          <a:lstStyle/>
          <a:p>
            <a:pPr algn="just">
              <a:lnSpc>
                <a:spcPct val="90000"/>
              </a:lnSpc>
            </a:pPr>
            <a:r>
              <a:rPr lang="ru-RU" altLang="ru-RU" sz="2400" dirty="0"/>
              <a:t>Порядок разработки и постановки на производство продукции общетехнического назначения устанавливается ГОСТ Р 15.201-2000  "Продукция производственно-технического назначения. Порядок разработки и постановки продукции на производство". Стандарт устанавливает основные положения по разработке технического задания (ТЗ), конструкторской и технологической документации, приемке результатов разработки, подготовке и освоению производства, испытаниям опытных образцов продукции, а также по подтверждению их соответствия обязательным требованиям государственных стандартов. Требования стандарта допускается конкретизировать в методических документах. Рассматриваются следующие стадии и виды работ жизненного цикла продукции:</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idx="1"/>
          </p:nvPr>
        </p:nvSpPr>
        <p:spPr>
          <a:xfrm>
            <a:off x="468313" y="1412776"/>
            <a:ext cx="8229600" cy="5040560"/>
          </a:xfrm>
        </p:spPr>
        <p:txBody>
          <a:bodyPr>
            <a:normAutofit lnSpcReduction="10000"/>
          </a:bodyPr>
          <a:lstStyle/>
          <a:p>
            <a:pPr marL="0" indent="0" algn="just">
              <a:lnSpc>
                <a:spcPct val="80000"/>
              </a:lnSpc>
              <a:buNone/>
            </a:pPr>
            <a:r>
              <a:rPr lang="ru-RU" altLang="ru-RU" sz="2400" dirty="0"/>
              <a:t>- стадия “Разработка”, вид работ “Опытно-конструкторская работа по разработке продукции”;</a:t>
            </a:r>
          </a:p>
          <a:p>
            <a:pPr marL="0" indent="0" algn="just">
              <a:lnSpc>
                <a:spcPct val="80000"/>
              </a:lnSpc>
              <a:buNone/>
            </a:pPr>
            <a:r>
              <a:rPr lang="ru-RU" altLang="ru-RU" sz="2400" dirty="0"/>
              <a:t>- часть стадии “Производство”, вид работ “Постановка на производство”.</a:t>
            </a:r>
          </a:p>
          <a:p>
            <a:pPr algn="just">
              <a:lnSpc>
                <a:spcPct val="80000"/>
              </a:lnSpc>
            </a:pPr>
            <a:r>
              <a:rPr lang="ru-RU" altLang="ru-RU" sz="2400" dirty="0"/>
              <a:t>Существует также ГОСТ 15.005-86  "Создание изделий единичного и мелкосерийного производства, собираемых на месте эксплуатации". Стандарт устанавливает порядок разработки, согласования и утверждения технического задания, технической документации, порядок изготовления, контроля, монтажа, приемки и сдачи в эксплуатацию изделий единичного и мелкосерийного производства и их составных частей, окончательная сборка, наладка, испытания и доводка которых могут быть проведены на месте эксплуатации в составе конкретного производственного объекта. Стандарт, по-видимому, устарел, и будет заменен новым.</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idx="1"/>
          </p:nvPr>
        </p:nvSpPr>
        <p:spPr>
          <a:xfrm>
            <a:off x="467544" y="1700808"/>
            <a:ext cx="8229600" cy="4608512"/>
          </a:xfrm>
        </p:spPr>
        <p:txBody>
          <a:bodyPr>
            <a:normAutofit lnSpcReduction="10000"/>
          </a:bodyPr>
          <a:lstStyle/>
          <a:p>
            <a:pPr algn="just"/>
            <a:r>
              <a:rPr lang="ru-RU" altLang="ru-RU" sz="2400" dirty="0"/>
              <a:t>Расширение связей с иностранными фирмами вызвало появление ГОСТ 15.311-90. "Постановка на производство продукции по технической документации иностранных фирм". Стандарт устанавливает основные положения постановки на производство серийной  продукции  по рабочей технической документации иностранных фирм и распространяется на  продукцию, предназначенную целиком или частично к реализации в стране. Продукция должна соответствовать требованиям, обеспечивающим безопасность для жизни и здоровья населения, охрану окружающей среды, и  быть пригодной к совместному применению с отечественной продукцией.</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Grp="1" noChangeArrowheads="1"/>
          </p:cNvSpPr>
          <p:nvPr>
            <p:ph idx="1"/>
          </p:nvPr>
        </p:nvSpPr>
        <p:spPr>
          <a:xfrm>
            <a:off x="468313" y="1628775"/>
            <a:ext cx="8229600" cy="4530725"/>
          </a:xfrm>
        </p:spPr>
        <p:txBody>
          <a:bodyPr/>
          <a:lstStyle/>
          <a:p>
            <a:pPr algn="just"/>
            <a:r>
              <a:rPr lang="ru-RU" altLang="ru-RU" sz="2400" u="sng" dirty="0"/>
              <a:t>Модели работ.</a:t>
            </a:r>
            <a:r>
              <a:rPr lang="ru-RU" altLang="ru-RU" sz="2400" dirty="0"/>
              <a:t> Широкое внедрение вычислительной техники во все сферы человеческой деятельности предопределяет необходимость разработки таких ГИВС и ГИП, которые бы имели широкие возможности применения, малую стоимость, небольшую длительность этапа разработки и внедрения ее в производство, максимальную технологичность и т.д. Для геофизической аппаратуры, учитывая ее </a:t>
            </a:r>
            <a:r>
              <a:rPr lang="ru-RU" altLang="ru-RU" sz="2400" dirty="0" err="1"/>
              <a:t>малосерийность</a:t>
            </a:r>
            <a:r>
              <a:rPr lang="ru-RU" altLang="ru-RU" sz="2400" dirty="0"/>
              <a:t>, это возможно только при максимальном использовании узлов, блоков и изделий крупносерийного РЭА общетехнического и народно-хозяйственного назначения.</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Grp="1" noChangeArrowheads="1"/>
          </p:cNvSpPr>
          <p:nvPr>
            <p:ph idx="1"/>
          </p:nvPr>
        </p:nvSpPr>
        <p:spPr/>
        <p:txBody>
          <a:bodyPr/>
          <a:lstStyle/>
          <a:p>
            <a:pPr algn="just">
              <a:lnSpc>
                <a:spcPct val="90000"/>
              </a:lnSpc>
            </a:pPr>
            <a:r>
              <a:rPr lang="ru-RU" altLang="ru-RU" sz="2400" dirty="0"/>
              <a:t>В зависимости от наличия целевых программ развития продукции, наличия или отсутствия конкретного заказчика, разработку и постановку продукции на производство осуществляют по следующим моделям организации работ:</a:t>
            </a:r>
          </a:p>
          <a:p>
            <a:pPr algn="just">
              <a:lnSpc>
                <a:spcPct val="90000"/>
              </a:lnSpc>
            </a:pPr>
            <a:r>
              <a:rPr lang="ru-RU" altLang="ru-RU" sz="2400" dirty="0"/>
              <a:t>1 - создание продукции по государственным и муниципальным заказам, финансируемым из федерального бюджета и бюджетов субъектов РФ (госзаказ);</a:t>
            </a:r>
          </a:p>
          <a:p>
            <a:pPr algn="just">
              <a:lnSpc>
                <a:spcPct val="90000"/>
              </a:lnSpc>
            </a:pPr>
            <a:r>
              <a:rPr lang="ru-RU" altLang="ru-RU" sz="2400" dirty="0"/>
              <a:t>2 - создание продукции по заказу конкретного потребителя;</a:t>
            </a:r>
          </a:p>
          <a:p>
            <a:pPr algn="just">
              <a:lnSpc>
                <a:spcPct val="90000"/>
              </a:lnSpc>
            </a:pPr>
            <a:r>
              <a:rPr lang="ru-RU" altLang="ru-RU" sz="2400" dirty="0"/>
              <a:t>3 - инициативные разработки продукции</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p:cNvSpPr>
            <a:spLocks noGrp="1" noChangeArrowheads="1"/>
          </p:cNvSpPr>
          <p:nvPr>
            <p:ph idx="1"/>
          </p:nvPr>
        </p:nvSpPr>
        <p:spPr>
          <a:xfrm>
            <a:off x="468313" y="1844824"/>
            <a:ext cx="8229600" cy="4314676"/>
          </a:xfrm>
        </p:spPr>
        <p:txBody>
          <a:bodyPr/>
          <a:lstStyle/>
          <a:p>
            <a:pPr algn="just"/>
            <a:r>
              <a:rPr lang="ru-RU" altLang="ru-RU" sz="2400" dirty="0"/>
              <a:t>При создании продукции по госзаказу и заказу конкретного потребителя разрабатывают техническое задание (ТЗ) и заключают договор (контракт) на выполняемые работы. В договоре или ТЗ указывают нормативные документы, регламентирующие порядок выполнения работ, и документы, определяющие обязательные правила и требования к продукции, а также требования, установленные законами и нормативными документами органов государственного надзора.</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p:cNvSpPr>
            <a:spLocks noGrp="1" noChangeArrowheads="1"/>
          </p:cNvSpPr>
          <p:nvPr>
            <p:ph idx="1"/>
          </p:nvPr>
        </p:nvSpPr>
        <p:spPr>
          <a:xfrm>
            <a:off x="468313" y="1412776"/>
            <a:ext cx="8229600" cy="5112568"/>
          </a:xfrm>
        </p:spPr>
        <p:txBody>
          <a:bodyPr>
            <a:normAutofit/>
          </a:bodyPr>
          <a:lstStyle/>
          <a:p>
            <a:pPr algn="just"/>
            <a:r>
              <a:rPr lang="ru-RU" altLang="ru-RU" sz="2400" u="sng" dirty="0"/>
              <a:t>Главные этапы работ.</a:t>
            </a:r>
            <a:r>
              <a:rPr lang="ru-RU" altLang="ru-RU" sz="2400" dirty="0"/>
              <a:t> В зависимости от назначения изделий, предыстории данного вида РЭА, технических заделов разработчика, возможностей производства, объема рынка, и прочих достаточно многочисленных факторов, включая финансовые, конкретные этапы работ при разработке изделий, равно как и их содержание, могут существенно изменяться. Кратко отметим три стадии работ, которые обычно содержатся в разработках изделий на основе принципиально новых технических решений:</a:t>
            </a:r>
            <a:endParaRPr lang="en-US" altLang="ru-RU" sz="2400" dirty="0"/>
          </a:p>
          <a:p>
            <a:r>
              <a:rPr lang="ru-RU" altLang="ru-RU" sz="2400" dirty="0"/>
              <a:t>техническое предложение (</a:t>
            </a:r>
            <a:r>
              <a:rPr lang="ru-RU" altLang="ru-RU" sz="2400" dirty="0" err="1"/>
              <a:t>аванпроект</a:t>
            </a:r>
            <a:r>
              <a:rPr lang="ru-RU" altLang="ru-RU" sz="2400" dirty="0"/>
              <a:t>);</a:t>
            </a:r>
          </a:p>
          <a:p>
            <a:r>
              <a:rPr lang="ru-RU" altLang="ru-RU" sz="2400" dirty="0"/>
              <a:t>эскизный проект (ЭП);</a:t>
            </a:r>
          </a:p>
          <a:p>
            <a:r>
              <a:rPr lang="ru-RU" altLang="ru-RU" sz="2400" dirty="0"/>
              <a:t>технический проект (ТП).</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p:cNvSpPr>
            <a:spLocks noGrp="1" noChangeArrowheads="1"/>
          </p:cNvSpPr>
          <p:nvPr>
            <p:ph idx="1"/>
          </p:nvPr>
        </p:nvSpPr>
        <p:spPr>
          <a:xfrm>
            <a:off x="468313" y="1484784"/>
            <a:ext cx="8229600" cy="4968552"/>
          </a:xfrm>
        </p:spPr>
        <p:txBody>
          <a:bodyPr>
            <a:normAutofit/>
          </a:bodyPr>
          <a:lstStyle/>
          <a:p>
            <a:pPr algn="just">
              <a:lnSpc>
                <a:spcPct val="90000"/>
              </a:lnSpc>
            </a:pPr>
            <a:r>
              <a:rPr lang="ru-RU" altLang="ru-RU" sz="2400" dirty="0"/>
              <a:t>Основой для разработки является техническое задание. В ТЗ излагаются назначение и область применения разрабатываемой РЭА, технические, конструктивные, эксплуатационные и экономические требования, условия хранения и транспортирования, требования по надежности, правила проведения испы­таний и приемки образцов в производстве.</a:t>
            </a:r>
            <a:endParaRPr lang="en-US" altLang="ru-RU" sz="2400" dirty="0"/>
          </a:p>
          <a:p>
            <a:pPr algn="just">
              <a:lnSpc>
                <a:spcPct val="90000"/>
              </a:lnSpc>
            </a:pPr>
            <a:r>
              <a:rPr lang="ru-RU" altLang="ru-RU" sz="2400" dirty="0"/>
              <a:t>На стадии технических предложений проводится анализ существую­щих технических решений, патентные исследования, проработка возмож­ных вариантов создания РЭА, выбор оптимального решения, макетирование отдельных узлов РЭА, выработка требований для последующих этапов раз­работки.</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3"/>
          <p:cNvSpPr>
            <a:spLocks noGrp="1" noChangeArrowheads="1"/>
          </p:cNvSpPr>
          <p:nvPr>
            <p:ph idx="1"/>
          </p:nvPr>
        </p:nvSpPr>
        <p:spPr/>
        <p:txBody>
          <a:bodyPr/>
          <a:lstStyle/>
          <a:p>
            <a:pPr algn="just"/>
            <a:r>
              <a:rPr lang="ru-RU" altLang="ru-RU" sz="2400" dirty="0"/>
              <a:t>На стадии эскизного проектирования осуществляют проработку выбранного варианта реализации РЭА. Изготавливается действующий образец, проводятся испытания в объеме, достаточном для подтверждения заданных в ТЗ тех­нических и эксплуатационных параметров, организуется разработка необходимой конструкторской документации, которой присваивается литера «Э». Прорабатываются основные вопросы технологии изготовления, наладки и испытания элементов, узлов, устройств и РЭА в целом.</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p:cNvSpPr>
            <a:spLocks noGrp="1" noChangeArrowheads="1"/>
          </p:cNvSpPr>
          <p:nvPr>
            <p:ph idx="1"/>
          </p:nvPr>
        </p:nvSpPr>
        <p:spPr/>
        <p:txBody>
          <a:bodyPr/>
          <a:lstStyle/>
          <a:p>
            <a:pPr algn="just"/>
            <a:r>
              <a:rPr lang="ru-RU" altLang="ru-RU" sz="2400" dirty="0"/>
              <a:t>На стадии технического проекта принимаются окончательные реше­ния о конструктивном оформлении РЭА и составляющих ее узлов, разраба­тывается полный комплект конструкторской и технологической документа­ции, которой присваивается литера «Т», изготавливается опытный образец (образцы) РЭА, проводятся испытания на соответствие ТЗ.</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Grp="1" noChangeArrowheads="1"/>
          </p:cNvSpPr>
          <p:nvPr>
            <p:ph idx="1"/>
          </p:nvPr>
        </p:nvSpPr>
        <p:spPr/>
        <p:txBody>
          <a:bodyPr>
            <a:normAutofit/>
          </a:bodyPr>
          <a:lstStyle/>
          <a:p>
            <a:pPr algn="just">
              <a:lnSpc>
                <a:spcPct val="110000"/>
              </a:lnSpc>
            </a:pPr>
            <a:r>
              <a:rPr lang="ru-RU" altLang="ru-RU" sz="2400" dirty="0"/>
              <a:t>В последующем осуществляется технологическая подготовка произ­водства, выпуск установочной серии и организация серийного (массового) выпуска РЭА.</a:t>
            </a:r>
          </a:p>
          <a:p>
            <a:pPr algn="just">
              <a:lnSpc>
                <a:spcPct val="110000"/>
              </a:lnSpc>
            </a:pPr>
            <a:r>
              <a:rPr lang="ru-RU" altLang="ru-RU" sz="2400" dirty="0"/>
              <a:t>Стадии разработки ТЗ, технических предложений и ЭП включаются, как правило, в научно-исследовательскую работу, а стадии разработ­ки технического проекта и технологической подготовки производства - в опытно-конструкторскую разработку.</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p:cNvSpPr>
            <a:spLocks noGrp="1" noChangeArrowheads="1"/>
          </p:cNvSpPr>
          <p:nvPr>
            <p:ph idx="1"/>
          </p:nvPr>
        </p:nvSpPr>
        <p:spPr>
          <a:xfrm>
            <a:off x="468313" y="1412775"/>
            <a:ext cx="8229600" cy="5184577"/>
          </a:xfrm>
        </p:spPr>
        <p:txBody>
          <a:bodyPr>
            <a:normAutofit/>
          </a:bodyPr>
          <a:lstStyle/>
          <a:p>
            <a:pPr>
              <a:lnSpc>
                <a:spcPct val="80000"/>
              </a:lnSpc>
            </a:pPr>
            <a:r>
              <a:rPr lang="ru-RU" altLang="ru-RU" sz="2400" dirty="0"/>
              <a:t>Для изделий, не требующих проведения НИР, разработка и постановка продукции на производство в общем случае предусматривает:</a:t>
            </a:r>
          </a:p>
          <a:p>
            <a:pPr marL="0" indent="0">
              <a:lnSpc>
                <a:spcPct val="80000"/>
              </a:lnSpc>
              <a:buNone/>
            </a:pPr>
            <a:r>
              <a:rPr lang="ru-RU" altLang="ru-RU" sz="2400" dirty="0"/>
              <a:t>1) разработку ТЗ на опытно-конструкторскую работу;</a:t>
            </a:r>
          </a:p>
          <a:p>
            <a:pPr marL="0" indent="0">
              <a:lnSpc>
                <a:spcPct val="80000"/>
              </a:lnSpc>
              <a:buNone/>
            </a:pPr>
            <a:r>
              <a:rPr lang="ru-RU" altLang="ru-RU" sz="2400" dirty="0"/>
              <a:t>2) проведение ОКР, включающей:</a:t>
            </a:r>
          </a:p>
          <a:p>
            <a:pPr marL="0" indent="0">
              <a:lnSpc>
                <a:spcPct val="80000"/>
              </a:lnSpc>
              <a:buNone/>
            </a:pPr>
            <a:r>
              <a:rPr lang="ru-RU" altLang="ru-RU" sz="2400" dirty="0"/>
              <a:t>- разработку конструкторской (КД) и технологической (ТД) документации,</a:t>
            </a:r>
          </a:p>
          <a:p>
            <a:pPr marL="0" indent="0">
              <a:lnSpc>
                <a:spcPct val="80000"/>
              </a:lnSpc>
              <a:buNone/>
            </a:pPr>
            <a:r>
              <a:rPr lang="ru-RU" altLang="ru-RU" sz="2400" dirty="0"/>
              <a:t>- изготовление и испытания опытных образцов,</a:t>
            </a:r>
          </a:p>
          <a:p>
            <a:pPr marL="0" indent="0">
              <a:lnSpc>
                <a:spcPct val="80000"/>
              </a:lnSpc>
              <a:buNone/>
            </a:pPr>
            <a:r>
              <a:rPr lang="ru-RU" altLang="ru-RU" sz="2400" dirty="0"/>
              <a:t>- приемку результатов ОКР, утверждение разработанной документации и технических условий (ТУ) на изготовление установочной (опытной) партии изделий.</a:t>
            </a:r>
          </a:p>
          <a:p>
            <a:pPr marL="0" indent="0">
              <a:lnSpc>
                <a:spcPct val="80000"/>
              </a:lnSpc>
              <a:buNone/>
            </a:pPr>
            <a:r>
              <a:rPr lang="ru-RU" altLang="ru-RU" sz="2400" dirty="0"/>
              <a:t>3) постановку изделий на производство, включающую:</a:t>
            </a:r>
          </a:p>
          <a:p>
            <a:pPr marL="0" indent="0">
              <a:lnSpc>
                <a:spcPct val="80000"/>
              </a:lnSpc>
              <a:buNone/>
            </a:pPr>
            <a:r>
              <a:rPr lang="ru-RU" altLang="ru-RU" sz="2400" dirty="0" smtClean="0"/>
              <a:t>- </a:t>
            </a:r>
            <a:r>
              <a:rPr lang="ru-RU" altLang="ru-RU" sz="2400" dirty="0"/>
              <a:t>подготовку производства,</a:t>
            </a:r>
          </a:p>
          <a:p>
            <a:pPr marL="0" indent="0">
              <a:lnSpc>
                <a:spcPct val="80000"/>
              </a:lnSpc>
              <a:buNone/>
            </a:pPr>
            <a:r>
              <a:rPr lang="ru-RU" altLang="ru-RU" sz="2400" dirty="0" smtClean="0"/>
              <a:t>- </a:t>
            </a:r>
            <a:r>
              <a:rPr lang="ru-RU" altLang="ru-RU" sz="2400" dirty="0"/>
              <a:t>изготовление установочной серии и квалификационные испытания.</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3"/>
          <p:cNvSpPr>
            <a:spLocks noGrp="1" noChangeArrowheads="1"/>
          </p:cNvSpPr>
          <p:nvPr>
            <p:ph idx="1"/>
          </p:nvPr>
        </p:nvSpPr>
        <p:spPr/>
        <p:txBody>
          <a:bodyPr/>
          <a:lstStyle/>
          <a:p>
            <a:pPr algn="just"/>
            <a:r>
              <a:rPr lang="ru-RU" altLang="ru-RU" sz="2400" dirty="0"/>
              <a:t>При разработке РЭА выпускают большое количество технической документации (конструкторской, технологической, программной), состав которой определяется Государственными стандартами Единой системы конструкторской документации (ЕСКД), Единой системы технологической документации (ЕСТД) и Единой системы программной документации (ЕСПД).</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3"/>
          <p:cNvSpPr>
            <a:spLocks noGrp="1" noChangeArrowheads="1"/>
          </p:cNvSpPr>
          <p:nvPr>
            <p:ph idx="1"/>
          </p:nvPr>
        </p:nvSpPr>
        <p:spPr>
          <a:xfrm>
            <a:off x="323850" y="1412776"/>
            <a:ext cx="8229600" cy="5184576"/>
          </a:xfrm>
        </p:spPr>
        <p:txBody>
          <a:bodyPr>
            <a:normAutofit lnSpcReduction="10000"/>
          </a:bodyPr>
          <a:lstStyle/>
          <a:p>
            <a:pPr algn="just">
              <a:lnSpc>
                <a:spcPct val="90000"/>
              </a:lnSpc>
            </a:pPr>
            <a:r>
              <a:rPr lang="ru-RU" altLang="ru-RU" sz="2400" dirty="0"/>
              <a:t>Продукты интеллектуального труда, полученные в процессе создания и постановки продукции на производство и являющиеся объектами охраны интеллектуальной собственности, используют в порядке, установленном законодательством Российской Федерации.</a:t>
            </a:r>
            <a:endParaRPr lang="en-US" altLang="ru-RU" sz="2400" dirty="0"/>
          </a:p>
          <a:p>
            <a:pPr algn="just">
              <a:lnSpc>
                <a:spcPct val="90000"/>
              </a:lnSpc>
            </a:pPr>
            <a:r>
              <a:rPr lang="ru-RU" altLang="ru-RU" sz="2400" dirty="0"/>
              <a:t>Государственные стандарты устанавливают несколько этапов разработки конструкторской документации с соответствующими требованиями к их содержанию и выполнению. Однако жесткой номенклатуры этапов, общей и обязательной для разработки изделий, существовать не может. Во многом, это зависит от вида изделий и их сложности, предыстории развития данного направления техники, существующих аналогов, и т.п., включая остроту потребности в изделии и перспективы обеспечения конкурентоспособности на рынках сбыта.</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699073"/>
            <a:ext cx="8229600" cy="578328"/>
          </a:xfrm>
        </p:spPr>
        <p:txBody>
          <a:bodyPr>
            <a:normAutofit/>
          </a:bodyPr>
          <a:lstStyle/>
          <a:p>
            <a:pPr algn="ctr"/>
            <a:r>
              <a:rPr lang="ru-RU" altLang="ru-RU" sz="2800" b="1" dirty="0">
                <a:ea typeface="Verdana" panose="020B0604030504040204" pitchFamily="34" charset="0"/>
                <a:cs typeface="Verdana" panose="020B0604030504040204" pitchFamily="34" charset="0"/>
              </a:rPr>
              <a:t>2. НАУЧНО-ИССЛЕДОВАТЕЛЬСКАЯ РАЗРАБОТКА</a:t>
            </a:r>
            <a:endParaRPr lang="ru-RU" sz="2800" b="1" dirty="0"/>
          </a:p>
        </p:txBody>
      </p:sp>
      <p:sp>
        <p:nvSpPr>
          <p:cNvPr id="61442" name="Rectangle 2"/>
          <p:cNvSpPr>
            <a:spLocks noGrp="1" noChangeArrowheads="1"/>
          </p:cNvSpPr>
          <p:nvPr>
            <p:ph idx="1"/>
          </p:nvPr>
        </p:nvSpPr>
        <p:spPr/>
        <p:txBody>
          <a:bodyPr/>
          <a:lstStyle/>
          <a:p>
            <a:pPr algn="just"/>
            <a:r>
              <a:rPr lang="ru-RU" altLang="ru-RU" sz="2400" dirty="0">
                <a:effectLst/>
              </a:rPr>
              <a:t>Научно-исследовательская разработка – это комплекс теоретических и экспериментальных исследований, проводимых с целью получения исходных данных, изыскания принципов и путей создания или модернизации продукции, если таковых не имеется или они недостаточны непосредственно для успешной разработки изделия. Научные исследования в зависимости от содержания и характера получаемых результатов подразделяются на фундаментальные, поисковые и прикладные.</a:t>
            </a:r>
            <a:r>
              <a:rPr lang="ru-RU" altLang="ru-RU" sz="2400" dirty="0"/>
              <a:t> </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idx="1"/>
          </p:nvPr>
        </p:nvSpPr>
        <p:spPr>
          <a:xfrm>
            <a:off x="457200" y="1916832"/>
            <a:ext cx="8229600" cy="4214093"/>
          </a:xfrm>
        </p:spPr>
        <p:txBody>
          <a:bodyPr/>
          <a:lstStyle/>
          <a:p>
            <a:pPr algn="just"/>
            <a:r>
              <a:rPr lang="ru-RU" altLang="ru-RU" sz="2400" dirty="0">
                <a:effectLst/>
              </a:rPr>
              <a:t>Целью фундаментальных исследований является открытие новых явлений, закономерностей и принципов, которые могут быть использованы при создании новой техники или технологии. Результаты фундаментальных исследований, как правило, служат основой для проведения поисковых и прикладных исследований при создании новых видов изделий, материалов, средств и способов производства. </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idx="1"/>
          </p:nvPr>
        </p:nvSpPr>
        <p:spPr/>
        <p:txBody>
          <a:bodyPr/>
          <a:lstStyle/>
          <a:p>
            <a:pPr algn="just">
              <a:lnSpc>
                <a:spcPct val="90000"/>
              </a:lnSpc>
            </a:pPr>
            <a:r>
              <a:rPr lang="ru-RU" altLang="ru-RU" sz="2400" dirty="0">
                <a:effectLst/>
              </a:rPr>
              <a:t>Поисковые научные исследования направлены на изучение конкретных проблем, например, возможностей создания новых материалов, техники, технологии, повышения производительности труда и качества продукции и т. п. Результатами поисковых исследований является научно-техническая информация, которая может иметь материально - техническое воплощение. При положительных результатах выводы поисковых работ выдаются в виде отчетов, технической документации, макетов, экспериментальных образцов. </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idx="1"/>
          </p:nvPr>
        </p:nvSpPr>
        <p:spPr/>
        <p:txBody>
          <a:bodyPr/>
          <a:lstStyle/>
          <a:p>
            <a:pPr algn="just"/>
            <a:r>
              <a:rPr lang="ru-RU" altLang="ru-RU" sz="2400" dirty="0">
                <a:effectLst/>
              </a:rPr>
              <a:t>Прикладные научные исследования направлены на создание новых изделий либо на совершенствование существующих, а также на разработку способов их производства, на разработку средств механизации и автоматизации производства, систем и методов контроля за качеством продукции и т. д. Прикладные НИР являются одной из стадий жизненного цикла изделий. Они должны дать ответ на вопросы: Возможно ли создание нового вида продукции? Какими путями? Какие технические характеристики можно реализовать в новом изделии? </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idx="1"/>
          </p:nvPr>
        </p:nvSpPr>
        <p:spPr/>
        <p:txBody>
          <a:bodyPr/>
          <a:lstStyle/>
          <a:p>
            <a:pPr algn="just"/>
            <a:r>
              <a:rPr lang="ru-RU" altLang="ru-RU" sz="2400" dirty="0">
                <a:effectLst/>
              </a:rPr>
              <a:t>Порядок выполнения НИР регламентируется ГОСТ Р 15.101.98 "Порядок выполнения научно-исследовательских работ". Стандарт устанавливает общие требования к организации и выполнению научно-исследовательских работ; порядок выполнения и приемки НИР; этапы выполнения НИР, правила их выполнения и приемки; порядок разработки, согласования и утверждения документов в процессе организации и выполнения НИР; порядок реализации результатов НИР. Стандарт распространяется на прикладные НИР. </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idx="1"/>
          </p:nvPr>
        </p:nvSpPr>
        <p:spPr/>
        <p:txBody>
          <a:bodyPr>
            <a:normAutofit/>
          </a:bodyPr>
          <a:lstStyle/>
          <a:p>
            <a:pPr algn="just"/>
            <a:r>
              <a:rPr lang="ru-RU" altLang="ru-RU" sz="2400" b="1" u="sng" dirty="0">
                <a:effectLst/>
              </a:rPr>
              <a:t>Этапы НИР.</a:t>
            </a:r>
            <a:r>
              <a:rPr lang="ru-RU" altLang="ru-RU" sz="2400" dirty="0">
                <a:effectLst/>
              </a:rPr>
              <a:t> Основанием для выполнения НИР служит договор с заказчиком или приказ по организации о начале финансирования проекта инициативной НИОКР. Выполнение научно-исследовательских работ может быть предусмотрено и в договоре с заказчиком на выполнение НИОКР изделия. Процесс выполнения НИР в общем случае состоит из следующих этапов:</a:t>
            </a:r>
            <a:r>
              <a:rPr lang="ru-RU" altLang="ru-RU" sz="2400" dirty="0"/>
              <a:t> </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idx="1"/>
          </p:nvPr>
        </p:nvSpPr>
        <p:spPr/>
        <p:txBody>
          <a:bodyPr/>
          <a:lstStyle/>
          <a:p>
            <a:pPr algn="just"/>
            <a:r>
              <a:rPr lang="ru-RU" altLang="ru-RU" sz="2400" dirty="0" smtClean="0">
                <a:effectLst/>
              </a:rPr>
              <a:t>Разработка </a:t>
            </a:r>
            <a:r>
              <a:rPr lang="ru-RU" altLang="ru-RU" sz="2400" dirty="0">
                <a:effectLst/>
              </a:rPr>
              <a:t>ТЗ на НИР. Включает научное прогнозирование, анализ результатов фундаментальных и поисковых исследований, изучение патентной документации, анализ требований заказчиков. На основе полученной информации составляется аналитический обзор, и выдвигаются гипотезы. Выбираются направления работы и пути реализации требований, которым должно удовлетворять изделие. Определяются необходимые исполнители, подготавливается и выдается техническое задание.</a:t>
            </a:r>
            <a:r>
              <a:rPr lang="ru-RU" altLang="ru-RU" sz="2800" dirty="0"/>
              <a:t> </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idx="1"/>
          </p:nvPr>
        </p:nvSpPr>
        <p:spPr>
          <a:xfrm>
            <a:off x="457200" y="1628800"/>
            <a:ext cx="8229600" cy="5040560"/>
          </a:xfrm>
        </p:spPr>
        <p:txBody>
          <a:bodyPr>
            <a:normAutofit lnSpcReduction="10000"/>
          </a:bodyPr>
          <a:lstStyle/>
          <a:p>
            <a:pPr algn="just"/>
            <a:r>
              <a:rPr lang="ru-RU" altLang="ru-RU" sz="2400" dirty="0" smtClean="0">
                <a:effectLst/>
              </a:rPr>
              <a:t>Выбор </a:t>
            </a:r>
            <a:r>
              <a:rPr lang="ru-RU" altLang="ru-RU" sz="2400" dirty="0">
                <a:effectLst/>
              </a:rPr>
              <a:t>направления исследований. Проводится для определения оптимального</a:t>
            </a:r>
            <a:r>
              <a:rPr lang="ru-RU" altLang="ru-RU" sz="2400" b="1" i="1" dirty="0">
                <a:effectLst/>
              </a:rPr>
              <a:t> </a:t>
            </a:r>
            <a:r>
              <a:rPr lang="ru-RU" altLang="ru-RU" sz="2400" dirty="0">
                <a:effectLst/>
              </a:rPr>
              <a:t>варианта направления исследований на основе анализа исследуемой и аналогичных проблем и оценки вариантов возможных решений. Включает сбор и изучение научно-технической информации, проведение</a:t>
            </a:r>
            <a:r>
              <a:rPr lang="ru-RU" altLang="ru-RU" sz="2400" b="1" i="1" dirty="0">
                <a:effectLst/>
              </a:rPr>
              <a:t> </a:t>
            </a:r>
            <a:r>
              <a:rPr lang="ru-RU" altLang="ru-RU" sz="2400" dirty="0">
                <a:effectLst/>
              </a:rPr>
              <a:t>патентных исследований, выявление возможных направлений решения задач и их сравнительная оценка, выбор и обоснование направления исследований и способов решения задач, прогноз показателей новой продукции и сопоставление с показателями изделий-аналогов, оценку экономической эффективности новой продукции, разработку общей методики</a:t>
            </a:r>
            <a:r>
              <a:rPr lang="ru-RU" altLang="ru-RU" sz="2400" b="1" i="1" dirty="0">
                <a:effectLst/>
              </a:rPr>
              <a:t> </a:t>
            </a:r>
            <a:r>
              <a:rPr lang="ru-RU" altLang="ru-RU" sz="2400" dirty="0">
                <a:effectLst/>
              </a:rPr>
              <a:t>проведения исследований </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idx="1"/>
          </p:nvPr>
        </p:nvSpPr>
        <p:spPr>
          <a:xfrm>
            <a:off x="467544" y="1484784"/>
            <a:ext cx="8229600" cy="4862165"/>
          </a:xfrm>
        </p:spPr>
        <p:txBody>
          <a:bodyPr>
            <a:normAutofit lnSpcReduction="10000"/>
          </a:bodyPr>
          <a:lstStyle/>
          <a:p>
            <a:pPr algn="just">
              <a:lnSpc>
                <a:spcPct val="110000"/>
              </a:lnSpc>
            </a:pPr>
            <a:r>
              <a:rPr lang="ru-RU" altLang="ru-RU" sz="2400" dirty="0" smtClean="0">
                <a:effectLst/>
              </a:rPr>
              <a:t>Теоретические </a:t>
            </a:r>
            <a:r>
              <a:rPr lang="ru-RU" altLang="ru-RU" sz="2400" dirty="0">
                <a:effectLst/>
              </a:rPr>
              <a:t>и экспериментальные исследования. Проводят с целью получения необходимых и достаточных теоретических и экспериментальных результатов исследований для решения поставленных перед НИР задач. Включает разработку рабочих гипотез и построение моделей объекта исследований, выявление необходимости проведения экспериментов для подтверждения отдельных положений теоретических исследований или для получения конкретных значений параметров для проведения расчетов, разработку методики экспериментальных исследований, </a:t>
            </a:r>
            <a:endParaRPr lang="ru-RU" altLang="ru-RU" sz="2400" dirty="0"/>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pPr marL="0" indent="0" algn="just">
              <a:buNone/>
            </a:pPr>
            <a:r>
              <a:rPr lang="ru-RU" altLang="ru-RU" sz="2400" dirty="0"/>
              <a:t>подготовку моделей (макетов, экспериментальных образцов) и испытательного оборудования, проведение экспериментов и обработку полученных данных, сопоставление результатов эксперимента с теоретическими исследованиями, корректировку теоретических моделей объекта, проведение при необходимости дополнительных экспериментов, проведение технико-экономических исследований. </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350611435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idx="1"/>
          </p:nvPr>
        </p:nvSpPr>
        <p:spPr>
          <a:xfrm>
            <a:off x="457200" y="1412776"/>
            <a:ext cx="8229600" cy="5184576"/>
          </a:xfrm>
        </p:spPr>
        <p:txBody>
          <a:bodyPr>
            <a:normAutofit/>
          </a:bodyPr>
          <a:lstStyle/>
          <a:p>
            <a:pPr algn="just"/>
            <a:r>
              <a:rPr lang="ru-RU" altLang="ru-RU" sz="2400" dirty="0" smtClean="0">
                <a:effectLst/>
              </a:rPr>
              <a:t>Обобщение </a:t>
            </a:r>
            <a:r>
              <a:rPr lang="ru-RU" altLang="ru-RU" sz="2400" dirty="0">
                <a:effectLst/>
              </a:rPr>
              <a:t>и оценка результатов исследований в научно-техническом отчете по НИР, выпуск отчетной научно-технической документации (ОНТД). Дается анализ проведенных исследований с оценкой полноты решения поставленных задач, оценивается эффективность полученных результатов в сравнении с современным научно-техническим уровнем и возможность создания конкурентоспособной продукции. Приводятся выводы о новых принципах построения изделия и подходы к реализации этих принципов, разрабатываются рекомендации по дальнейшим исследованиям и проведению ОКР, составляется проект ТЗ на ОКР.</a:t>
            </a:r>
            <a:r>
              <a:rPr lang="ru-RU" altLang="ru-RU" sz="2400" dirty="0"/>
              <a:t> </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idx="1"/>
          </p:nvPr>
        </p:nvSpPr>
        <p:spPr>
          <a:xfrm>
            <a:off x="467544" y="1556792"/>
            <a:ext cx="8229600" cy="4087589"/>
          </a:xfrm>
        </p:spPr>
        <p:txBody>
          <a:bodyPr>
            <a:normAutofit lnSpcReduction="10000"/>
          </a:bodyPr>
          <a:lstStyle/>
          <a:p>
            <a:pPr>
              <a:lnSpc>
                <a:spcPct val="80000"/>
              </a:lnSpc>
            </a:pPr>
            <a:endParaRPr lang="en-US" altLang="ru-RU" sz="2400" dirty="0">
              <a:effectLst/>
            </a:endParaRPr>
          </a:p>
          <a:p>
            <a:endParaRPr lang="en-US" altLang="ru-RU" sz="2400" dirty="0">
              <a:effectLst/>
            </a:endParaRPr>
          </a:p>
          <a:p>
            <a:pPr algn="just"/>
            <a:r>
              <a:rPr lang="ru-RU" altLang="ru-RU" sz="2400" dirty="0" smtClean="0">
                <a:effectLst/>
              </a:rPr>
              <a:t>Предъявление </a:t>
            </a:r>
            <a:r>
              <a:rPr lang="ru-RU" altLang="ru-RU" sz="2400" dirty="0">
                <a:effectLst/>
              </a:rPr>
              <a:t>работы к приемке и ее приемка. </a:t>
            </a:r>
          </a:p>
          <a:p>
            <a:pPr algn="just"/>
            <a:r>
              <a:rPr lang="ru-RU" altLang="ru-RU" sz="2400" dirty="0">
                <a:effectLst/>
              </a:rPr>
              <a:t>Этап выбора направления исследований имеет решающее значение для выполнения НИР, последующего проведения ОКР и запуска в производство конкурентоспособных изделий с достаточно большим жизненным циклом. Для современной РЭА "достаточно большим" жизненным циклом считается 3-5 лет выпуска приборов до "морального устаревания".</a:t>
            </a:r>
            <a:r>
              <a:rPr lang="ru-RU" altLang="ru-RU" sz="2400" b="1" i="1" dirty="0">
                <a:effectLst/>
              </a:rPr>
              <a:t> </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idx="1"/>
          </p:nvPr>
        </p:nvSpPr>
        <p:spPr/>
        <p:txBody>
          <a:bodyPr/>
          <a:lstStyle/>
          <a:p>
            <a:pPr algn="just"/>
            <a:r>
              <a:rPr lang="ru-RU" altLang="ru-RU" sz="2400" dirty="0">
                <a:effectLst/>
              </a:rPr>
              <a:t>Срок эксплуатации аппаратуры может быть и больше, если она мало сказывается на экономической эффективности производства, в котором используется, но для геофизических приборов расширение технических, методических и метрологических возможностей новой аппаратуры, как правило, приводит к достаточно быстрому вытеснению из эксплуатации аппаратуры старых выпусков. С учетом этих факторов большое значение, тем более в условиях открытого рынка продукции, имеют патентные исследования. </a:t>
            </a:r>
          </a:p>
          <a:p>
            <a:pPr>
              <a:lnSpc>
                <a:spcPct val="80000"/>
              </a:lnSpc>
            </a:pPr>
            <a:endParaRPr lang="ru-RU" altLang="ru-RU" sz="2400" dirty="0"/>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idx="1"/>
          </p:nvPr>
        </p:nvSpPr>
        <p:spPr>
          <a:xfrm>
            <a:off x="457200" y="1935480"/>
            <a:ext cx="8229600" cy="4661872"/>
          </a:xfrm>
        </p:spPr>
        <p:txBody>
          <a:bodyPr/>
          <a:lstStyle/>
          <a:p>
            <a:pPr algn="just"/>
            <a:r>
              <a:rPr lang="ru-RU" altLang="ru-RU" sz="2400" b="1" dirty="0">
                <a:effectLst/>
              </a:rPr>
              <a:t>Патентные</a:t>
            </a:r>
            <a:r>
              <a:rPr lang="en-US" altLang="ru-RU" sz="2400" b="1" i="1" u="sng" dirty="0">
                <a:effectLst/>
              </a:rPr>
              <a:t> </a:t>
            </a:r>
            <a:r>
              <a:rPr lang="ru-RU" altLang="ru-RU" sz="2400" dirty="0">
                <a:effectLst/>
              </a:rPr>
              <a:t>исследования в</a:t>
            </a:r>
            <a:r>
              <a:rPr lang="ru-RU" altLang="ru-RU" sz="2400" b="1" i="1" dirty="0">
                <a:effectLst/>
              </a:rPr>
              <a:t> </a:t>
            </a:r>
            <a:r>
              <a:rPr lang="ru-RU" altLang="ru-RU" sz="2400" dirty="0">
                <a:effectLst/>
              </a:rPr>
              <a:t>полном объеме в соответствии с ГОСТ Р 15.011-96.</a:t>
            </a:r>
            <a:r>
              <a:rPr lang="ru-RU" altLang="ru-RU" sz="2400" b="1" i="1" dirty="0">
                <a:effectLst/>
              </a:rPr>
              <a:t> "</a:t>
            </a:r>
            <a:r>
              <a:rPr lang="ru-RU" altLang="ru-RU" sz="2400" dirty="0">
                <a:effectLst/>
              </a:rPr>
              <a:t>Патентные исследования.</a:t>
            </a:r>
            <a:r>
              <a:rPr lang="ru-RU" altLang="ru-RU" sz="2400" b="1" i="1" dirty="0">
                <a:effectLst/>
              </a:rPr>
              <a:t> </a:t>
            </a:r>
            <a:r>
              <a:rPr lang="ru-RU" altLang="ru-RU" sz="2400" dirty="0">
                <a:effectLst/>
              </a:rPr>
              <a:t>Содержание и</a:t>
            </a:r>
            <a:r>
              <a:rPr lang="ru-RU" altLang="ru-RU" sz="2400" b="1" i="1" dirty="0">
                <a:effectLst/>
              </a:rPr>
              <a:t> </a:t>
            </a:r>
            <a:r>
              <a:rPr lang="ru-RU" altLang="ru-RU" sz="2400" dirty="0">
                <a:effectLst/>
              </a:rPr>
              <a:t>порядок проведения" проводят</a:t>
            </a:r>
            <a:r>
              <a:rPr lang="ru-RU" altLang="ru-RU" sz="2400" b="1" i="1" dirty="0">
                <a:effectLst/>
              </a:rPr>
              <a:t> </a:t>
            </a:r>
            <a:r>
              <a:rPr lang="ru-RU" altLang="ru-RU" sz="2400" dirty="0">
                <a:effectLst/>
              </a:rPr>
              <a:t>на</a:t>
            </a:r>
            <a:r>
              <a:rPr lang="ru-RU" altLang="ru-RU" sz="2400" b="1" i="1" dirty="0">
                <a:effectLst/>
              </a:rPr>
              <a:t> </a:t>
            </a:r>
            <a:r>
              <a:rPr lang="ru-RU" altLang="ru-RU" sz="2400" dirty="0">
                <a:effectLst/>
              </a:rPr>
              <a:t>начальной стадии</a:t>
            </a:r>
            <a:r>
              <a:rPr lang="ru-RU" altLang="ru-RU" sz="2400" b="1" i="1" dirty="0">
                <a:effectLst/>
              </a:rPr>
              <a:t> НИР. </a:t>
            </a:r>
            <a:r>
              <a:rPr lang="ru-RU" altLang="ru-RU" sz="2400" dirty="0">
                <a:effectLst/>
              </a:rPr>
              <a:t>В</a:t>
            </a:r>
            <a:r>
              <a:rPr lang="ru-RU" altLang="ru-RU" sz="2400" b="1" i="1" dirty="0">
                <a:effectLst/>
              </a:rPr>
              <a:t> </a:t>
            </a:r>
            <a:r>
              <a:rPr lang="ru-RU" altLang="ru-RU" sz="2400" dirty="0">
                <a:effectLst/>
              </a:rPr>
              <a:t>дальнейшем</a:t>
            </a:r>
            <a:r>
              <a:rPr lang="ru-RU" altLang="ru-RU" sz="2400" b="1" i="1" dirty="0">
                <a:effectLst/>
              </a:rPr>
              <a:t> </a:t>
            </a:r>
            <a:r>
              <a:rPr lang="ru-RU" altLang="ru-RU" sz="2400" dirty="0">
                <a:effectLst/>
              </a:rPr>
              <a:t>на всех стадиях</a:t>
            </a:r>
            <a:r>
              <a:rPr lang="ru-RU" altLang="ru-RU" sz="2400" b="1" i="1" dirty="0">
                <a:effectLst/>
              </a:rPr>
              <a:t> </a:t>
            </a:r>
            <a:r>
              <a:rPr lang="ru-RU" altLang="ru-RU" sz="2400" dirty="0">
                <a:effectLst/>
              </a:rPr>
              <a:t>НИР и ОКР, связанных с созданием, производством, реализацией</a:t>
            </a:r>
            <a:r>
              <a:rPr lang="ru-RU" altLang="ru-RU" sz="2400" b="1" i="1" dirty="0">
                <a:effectLst/>
              </a:rPr>
              <a:t>, </a:t>
            </a:r>
            <a:r>
              <a:rPr lang="ru-RU" altLang="ru-RU" sz="2400" dirty="0">
                <a:effectLst/>
              </a:rPr>
              <a:t>совершенствованием и</a:t>
            </a:r>
            <a:r>
              <a:rPr lang="ru-RU" altLang="ru-RU" sz="2400" b="1" i="1" dirty="0">
                <a:effectLst/>
              </a:rPr>
              <a:t> </a:t>
            </a:r>
            <a:r>
              <a:rPr lang="ru-RU" altLang="ru-RU" sz="2400" dirty="0">
                <a:effectLst/>
              </a:rPr>
              <a:t>использованием</a:t>
            </a:r>
            <a:r>
              <a:rPr lang="ru-RU" altLang="ru-RU" sz="2400" b="1" i="1" dirty="0">
                <a:effectLst/>
              </a:rPr>
              <a:t> РЭА </a:t>
            </a:r>
            <a:r>
              <a:rPr lang="ru-RU" altLang="ru-RU" sz="2400" dirty="0">
                <a:effectLst/>
              </a:rPr>
              <a:t>производственного назначения, рекомендуется дополнять исследования изучением всех новых</a:t>
            </a:r>
            <a:r>
              <a:rPr lang="ru-RU" altLang="ru-RU" sz="2400" b="1" i="1" dirty="0">
                <a:effectLst/>
              </a:rPr>
              <a:t> </a:t>
            </a:r>
            <a:r>
              <a:rPr lang="ru-RU" altLang="ru-RU" sz="2400" dirty="0">
                <a:effectLst/>
              </a:rPr>
              <a:t>материалов.</a:t>
            </a:r>
            <a:r>
              <a:rPr lang="ru-RU" altLang="ru-RU" sz="2400" b="1" i="1" dirty="0">
                <a:effectLst/>
              </a:rPr>
              <a:t> </a:t>
            </a:r>
            <a:endParaRPr lang="ru-RU" altLang="ru-RU" sz="2400" dirty="0">
              <a:effectLst/>
            </a:endParaRP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idx="1"/>
          </p:nvPr>
        </p:nvSpPr>
        <p:spPr>
          <a:xfrm>
            <a:off x="457200" y="1412776"/>
            <a:ext cx="8229600" cy="4911824"/>
          </a:xfrm>
        </p:spPr>
        <p:txBody>
          <a:bodyPr>
            <a:normAutofit/>
          </a:bodyPr>
          <a:lstStyle/>
          <a:p>
            <a:pPr algn="just"/>
            <a:r>
              <a:rPr lang="ru-RU" altLang="ru-RU" sz="2400" dirty="0">
                <a:effectLst/>
              </a:rPr>
              <a:t>Это определяется тем, что объектами патентной защиты могут быть как сами изделия во всех аспектах их исполнения (схемы, конструкции, технологии изготовления и т.п.), так и методы (способы) использования при эксплуатации (способы измерений, регистрации и обработки информации, и т.п.). Соответственно, при решении вопросов правовой охраны объектов промышленной и интеллектуальной собственности патентные исследования должны проводить как исполнители НИОКР, так и изготовители и потребители продукции, т.е. исполнители любых программ развития производства и использования объектов </a:t>
            </a:r>
            <a:r>
              <a:rPr lang="ru-RU" altLang="ru-RU" sz="2400" dirty="0" smtClean="0">
                <a:effectLst/>
              </a:rPr>
              <a:t>техники</a:t>
            </a:r>
            <a:r>
              <a:rPr lang="en-US" altLang="ru-RU" sz="2400" dirty="0" smtClean="0">
                <a:effectLst/>
              </a:rPr>
              <a:t>.</a:t>
            </a:r>
            <a:endParaRPr lang="ru-RU" altLang="ru-RU" sz="2400" dirty="0">
              <a:effectLst/>
            </a:endParaRP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idx="1"/>
          </p:nvPr>
        </p:nvSpPr>
        <p:spPr>
          <a:xfrm>
            <a:off x="304800" y="1556792"/>
            <a:ext cx="8229600" cy="4896544"/>
          </a:xfrm>
        </p:spPr>
        <p:txBody>
          <a:bodyPr/>
          <a:lstStyle/>
          <a:p>
            <a:pPr algn="just"/>
            <a:r>
              <a:rPr lang="ru-RU" altLang="ru-RU" sz="2400" dirty="0">
                <a:effectLst/>
              </a:rPr>
              <a:t>При выполнении НИР патентные исследования рекомендуется предусматривать в ТЗ, в том числе в отношении результатов патентных исследований, условий конфиденциальности, а также ответственности сторон за последствия, вызванные выполнением их в ограниченном объеме или отказом от использования их результатов. Необходимость проведения патентных исследований при выполнении составных частей работ или при разработке комплектующих изделий, материалов, технологии, осуществляемых по исходному техническому заданию, определяет главный исполнитель работы.</a:t>
            </a:r>
            <a:r>
              <a:rPr lang="ru-RU" altLang="ru-RU" sz="2400" dirty="0"/>
              <a:t> </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idx="1"/>
          </p:nvPr>
        </p:nvSpPr>
        <p:spPr/>
        <p:txBody>
          <a:bodyPr/>
          <a:lstStyle/>
          <a:p>
            <a:pPr algn="just">
              <a:lnSpc>
                <a:spcPct val="90000"/>
              </a:lnSpc>
            </a:pPr>
            <a:r>
              <a:rPr lang="ru-RU" altLang="ru-RU" sz="2400" dirty="0">
                <a:effectLst/>
              </a:rPr>
              <a:t>Результаты патентных исследований в технических условиях и стандартах на разработанную продукцию, в документации, связанной с оценкой технического уровня и качества продукции, в документации, связанной с обеспечением охраны объектов промышленной собственности в стране и за границей (изобретения, полезные модели, промышленные образцы, товарные знаки). Результаты патентных исследований не подлежат передаче за границу в составе комплектов документации, если это не оговорено в соглашении (контракте).</a:t>
            </a:r>
            <a:r>
              <a:rPr lang="ru-RU" altLang="ru-RU" sz="2800" dirty="0"/>
              <a:t> </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idx="1"/>
          </p:nvPr>
        </p:nvSpPr>
        <p:spPr/>
        <p:txBody>
          <a:bodyPr/>
          <a:lstStyle/>
          <a:p>
            <a:pPr marL="0" indent="0">
              <a:buNone/>
            </a:pPr>
            <a:r>
              <a:rPr lang="ru-RU" altLang="ru-RU" sz="2400" b="1" dirty="0">
                <a:effectLst/>
              </a:rPr>
              <a:t>Содержание патентных исследований</a:t>
            </a:r>
            <a:r>
              <a:rPr lang="ru-RU" altLang="ru-RU" sz="2400" dirty="0">
                <a:effectLst/>
              </a:rPr>
              <a:t>. Патентными исследованиями, как правило, должно предусматриваться:</a:t>
            </a:r>
          </a:p>
          <a:p>
            <a:pPr marL="0" indent="0">
              <a:buNone/>
            </a:pPr>
            <a:r>
              <a:rPr lang="ru-RU" altLang="ru-RU" sz="2400" dirty="0">
                <a:effectLst/>
              </a:rPr>
              <a:t>- исследование направлений научно-исследовательской и производственной деятельности организаций и фирм, которые действуют на рынке продукции;</a:t>
            </a:r>
          </a:p>
          <a:p>
            <a:pPr marL="0" indent="0">
              <a:buNone/>
            </a:pPr>
            <a:r>
              <a:rPr lang="ru-RU" altLang="ru-RU" sz="2400" dirty="0">
                <a:effectLst/>
              </a:rPr>
              <a:t>- обоснование требований по совершенствованию и созданию новой продукции и технологии, по обеспечению эффективности применения и конкурентоспособности продукции и услуг;</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idx="1"/>
          </p:nvPr>
        </p:nvSpPr>
        <p:spPr>
          <a:xfrm>
            <a:off x="457200" y="1412776"/>
            <a:ext cx="8229600" cy="5184576"/>
          </a:xfrm>
        </p:spPr>
        <p:txBody>
          <a:bodyPr>
            <a:normAutofit lnSpcReduction="10000"/>
          </a:bodyPr>
          <a:lstStyle/>
          <a:p>
            <a:pPr marL="0" indent="0">
              <a:buNone/>
            </a:pPr>
            <a:r>
              <a:rPr lang="en-US" altLang="ru-RU" sz="2400" dirty="0" smtClean="0">
                <a:effectLst/>
              </a:rPr>
              <a:t>- </a:t>
            </a:r>
            <a:r>
              <a:rPr lang="ru-RU" altLang="ru-RU" sz="2400" dirty="0" smtClean="0">
                <a:effectLst/>
              </a:rPr>
              <a:t>обоснование </a:t>
            </a:r>
            <a:r>
              <a:rPr lang="ru-RU" altLang="ru-RU" sz="2400" dirty="0">
                <a:effectLst/>
              </a:rPr>
              <a:t>предложений о целесообразности разработки новых объектов промышленной собственности для использования в объектах техники, обеспечивающих достижение технических показателей, предусмотренных в техническом задании;</a:t>
            </a:r>
          </a:p>
          <a:p>
            <a:pPr marL="0" indent="0">
              <a:buNone/>
            </a:pPr>
            <a:r>
              <a:rPr lang="ru-RU" altLang="ru-RU" sz="2400" dirty="0">
                <a:effectLst/>
              </a:rPr>
              <a:t>- выявление технических, художественно-конструкторских, программных и других решений, созданных в процессе выполнения НИР и ОКР, с целью отнесения их к </a:t>
            </a:r>
            <a:r>
              <a:rPr lang="ru-RU" altLang="ru-RU" sz="2400" dirty="0" err="1">
                <a:effectLst/>
              </a:rPr>
              <a:t>охраноспособным</a:t>
            </a:r>
            <a:r>
              <a:rPr lang="ru-RU" altLang="ru-RU" sz="2400" dirty="0">
                <a:effectLst/>
              </a:rPr>
              <a:t> объектам промышленной и интеллектуальной собственности;</a:t>
            </a:r>
          </a:p>
          <a:p>
            <a:pPr marL="0" indent="0">
              <a:buNone/>
            </a:pPr>
            <a:r>
              <a:rPr lang="ru-RU" altLang="ru-RU" sz="2400" dirty="0">
                <a:effectLst/>
              </a:rPr>
              <a:t>- обоснование целесообразности правовой охраны объектов интеллектуальной и промышленной собственности в стране и за рубежом, выбор стран патентования;</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idx="1"/>
          </p:nvPr>
        </p:nvSpPr>
        <p:spPr/>
        <p:txBody>
          <a:bodyPr/>
          <a:lstStyle/>
          <a:p>
            <a:pPr marL="0" indent="0">
              <a:buNone/>
            </a:pPr>
            <a:r>
              <a:rPr lang="en-US" altLang="ru-RU" sz="2400" dirty="0" smtClean="0">
                <a:effectLst/>
              </a:rPr>
              <a:t>- </a:t>
            </a:r>
            <a:r>
              <a:rPr lang="ru-RU" altLang="ru-RU" sz="2400" dirty="0" smtClean="0">
                <a:effectLst/>
              </a:rPr>
              <a:t>экспертиза </a:t>
            </a:r>
            <a:r>
              <a:rPr lang="ru-RU" altLang="ru-RU" sz="2400" dirty="0">
                <a:effectLst/>
              </a:rPr>
              <a:t>объектов техники на патентную чистоту, обоснование мер по обеспечению их патентной чистоты и беспрепятственному производству и реализации объектов техники в стране и за рубежом;</a:t>
            </a:r>
          </a:p>
          <a:p>
            <a:r>
              <a:rPr lang="ru-RU" altLang="ru-RU" sz="2400" dirty="0">
                <a:effectLst/>
              </a:rPr>
              <a:t>Конкретное содержание патентных исследований определяют в зависимости от характера проводимой работы и стадий жизненного цикла объекта техники.</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idx="1"/>
          </p:nvPr>
        </p:nvSpPr>
        <p:spPr/>
        <p:txBody>
          <a:bodyPr/>
          <a:lstStyle/>
          <a:p>
            <a:pPr algn="just"/>
            <a:r>
              <a:rPr lang="ru-RU" altLang="ru-RU" sz="2400" b="1" i="1" u="sng" dirty="0">
                <a:effectLst/>
              </a:rPr>
              <a:t>Порядок проведения патентных исследований</a:t>
            </a:r>
            <a:r>
              <a:rPr lang="ru-RU" altLang="ru-RU" sz="2400" b="1" i="1" dirty="0">
                <a:effectLst/>
              </a:rPr>
              <a:t> </a:t>
            </a:r>
            <a:r>
              <a:rPr lang="ru-RU" altLang="ru-RU" sz="2400" dirty="0">
                <a:effectLst/>
              </a:rPr>
              <a:t>включает: определение задач и разработку задания на проведение патентных исследований; определение требований к поиску патентной и другой документации; поиск и отбор патентной и другой документации и оформление отчета о поиске; систематизацию и анализ отобранной документации, подготовку выводов и рекомендаций; оформление результатов исследований в виде отчета. </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idx="1"/>
          </p:nvPr>
        </p:nvSpPr>
        <p:spPr/>
        <p:txBody>
          <a:bodyPr/>
          <a:lstStyle/>
          <a:p>
            <a:pPr algn="just"/>
            <a:r>
              <a:rPr lang="ru-RU" altLang="ru-RU" sz="2400" dirty="0">
                <a:effectLst/>
              </a:rPr>
              <a:t>Отчет о патентных исследованиях должен содержать общие данные об объекте исследований, основную (аналитическую) часть, заключение и приложения.</a:t>
            </a:r>
          </a:p>
          <a:p>
            <a:pPr algn="just"/>
            <a:r>
              <a:rPr lang="ru-RU" altLang="ru-RU" sz="2400" dirty="0">
                <a:effectLst/>
              </a:rPr>
              <a:t>Аналитическая часть отчета в общем случае включает разделы: технический уровень и тенденции развития объекта; использование объектов промышленной (интеллектуальной) собственности и их правовая охрана; исследование патентной чистоты объекта техники. Включение конкретных разделов в аналитическую часть отчета определяется заданием на проведение исследований.</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idx="1"/>
          </p:nvPr>
        </p:nvSpPr>
        <p:spPr/>
        <p:txBody>
          <a:bodyPr/>
          <a:lstStyle/>
          <a:p>
            <a:pPr algn="just"/>
            <a:r>
              <a:rPr lang="ru-RU" altLang="ru-RU" sz="2400" dirty="0">
                <a:effectLst/>
              </a:rPr>
              <a:t>В заключении приводят: обобщенные выводы по результатам проведенных патентных исследований; предложения по использованию результатов патентных исследований для совершенствования научно-технической и производственной продукции. В приложения к отчету включают: задание на проведение исследований, регламент поиска, отчет о поиске, описания изобретений, аннотации документов и другие справочные материалы, отобранные при проведении поиска.</a:t>
            </a:r>
            <a:r>
              <a:rPr lang="ru-RU" altLang="ru-RU" sz="2800" dirty="0"/>
              <a:t> </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idx="1"/>
          </p:nvPr>
        </p:nvSpPr>
        <p:spPr/>
        <p:txBody>
          <a:bodyPr/>
          <a:lstStyle/>
          <a:p>
            <a:pPr algn="just"/>
            <a:r>
              <a:rPr lang="ru-RU" altLang="ru-RU" sz="2400" u="sng" dirty="0">
                <a:effectLst/>
              </a:rPr>
              <a:t>Выполнение НИР.</a:t>
            </a:r>
            <a:r>
              <a:rPr lang="ru-RU" altLang="ru-RU" sz="2400" dirty="0"/>
              <a:t> </a:t>
            </a:r>
            <a:r>
              <a:rPr lang="ru-RU" altLang="ru-RU" sz="2400" dirty="0">
                <a:effectLst/>
              </a:rPr>
              <a:t>Для экспериментальной проверки возможности создания продукции, определения ее технических характеристик, проверки правильности результатов теоретических исследований и выбора оптимального технического и </a:t>
            </a:r>
            <a:r>
              <a:rPr lang="ru-RU" altLang="ru-RU" sz="2400" dirty="0" err="1">
                <a:effectLst/>
              </a:rPr>
              <a:t>конструкторско</a:t>
            </a:r>
            <a:r>
              <a:rPr lang="ru-RU" altLang="ru-RU" sz="2400" dirty="0">
                <a:effectLst/>
              </a:rPr>
              <a:t> - технологического решения в процессе выполнения НИР создают макеты, модели, экспериментальные образцы</a:t>
            </a:r>
            <a:r>
              <a:rPr lang="ru-RU" altLang="ru-RU" sz="2400" dirty="0"/>
              <a:t>. </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idx="1"/>
          </p:nvPr>
        </p:nvSpPr>
        <p:spPr>
          <a:xfrm>
            <a:off x="457200" y="1484784"/>
            <a:ext cx="8229600" cy="4839816"/>
          </a:xfrm>
        </p:spPr>
        <p:txBody>
          <a:bodyPr>
            <a:normAutofit lnSpcReduction="10000"/>
          </a:bodyPr>
          <a:lstStyle/>
          <a:p>
            <a:pPr algn="just"/>
            <a:r>
              <a:rPr lang="ru-RU" altLang="ru-RU" sz="2400" dirty="0">
                <a:effectLst/>
              </a:rPr>
              <a:t>В НИР на РЭА должны быть оценены возможности использования в продукции заимствованных составных частей, </a:t>
            </a:r>
            <a:r>
              <a:rPr lang="ru-RU" altLang="ru-RU" sz="2400" dirty="0" err="1">
                <a:effectLst/>
              </a:rPr>
              <a:t>блочно</a:t>
            </a:r>
            <a:r>
              <a:rPr lang="ru-RU" altLang="ru-RU" sz="2400" dirty="0">
                <a:effectLst/>
              </a:rPr>
              <a:t>-модульного принципа конструирования, использования образца продукции и его составных частей в качестве базовых для создания их модификаций, а также разработаны предложения по созданию параметрических и </a:t>
            </a:r>
            <a:r>
              <a:rPr lang="ru-RU" altLang="ru-RU" sz="2400" dirty="0" err="1">
                <a:effectLst/>
              </a:rPr>
              <a:t>типоразмерных</a:t>
            </a:r>
            <a:r>
              <a:rPr lang="ru-RU" altLang="ru-RU" sz="2400" dirty="0">
                <a:effectLst/>
              </a:rPr>
              <a:t> рядов составных частей, по использованию в конструкции изделия унифицированных конструктивных элементов, комплектующих изделий, материалов и сырья, по применению типовых конструктивно-технологических решений и прогрессивных </a:t>
            </a:r>
            <a:r>
              <a:rPr lang="ru-RU" altLang="ru-RU" sz="2400" dirty="0" smtClean="0">
                <a:effectLst/>
              </a:rPr>
              <a:t>технологий</a:t>
            </a:r>
            <a:r>
              <a:rPr lang="ru-RU" altLang="ru-RU" sz="2400" dirty="0" smtClean="0"/>
              <a:t>.</a:t>
            </a:r>
            <a:endParaRPr lang="ru-RU" altLang="ru-RU" sz="2400" dirty="0"/>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idx="1"/>
          </p:nvPr>
        </p:nvSpPr>
        <p:spPr/>
        <p:txBody>
          <a:bodyPr/>
          <a:lstStyle/>
          <a:p>
            <a:pPr algn="just"/>
            <a:r>
              <a:rPr lang="ru-RU" altLang="ru-RU" sz="2400" dirty="0">
                <a:effectLst/>
              </a:rPr>
              <a:t>Прорабатываются также вопросы метрологического обеспечения выпуска и эксплуатации изделий в соответствии с требованиями стандартов обеспечения единства измерений</a:t>
            </a:r>
            <a:r>
              <a:rPr lang="ru-RU" altLang="ru-RU" sz="2400" dirty="0" smtClean="0">
                <a:effectLst/>
              </a:rPr>
              <a:t>.</a:t>
            </a:r>
          </a:p>
          <a:p>
            <a:pPr algn="just"/>
            <a:r>
              <a:rPr lang="ru-RU" altLang="ru-RU" sz="2400" dirty="0"/>
              <a:t>В процессе НИР и по ее результатам предусматривается разработка проекта технического задания на ОКР, которым устанавливается основное назначение, тактико-технические характеристики, показатели качества и технико-экономические требования, предъявляемые к разрабатываемому изделию.</a:t>
            </a:r>
            <a:endParaRPr lang="ru-RU" altLang="ru-RU" sz="2400" dirty="0">
              <a:effectLst/>
            </a:endParaRP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idx="1"/>
          </p:nvPr>
        </p:nvSpPr>
        <p:spPr>
          <a:xfrm>
            <a:off x="457200" y="1556792"/>
            <a:ext cx="8229600" cy="4574133"/>
          </a:xfrm>
        </p:spPr>
        <p:txBody>
          <a:bodyPr/>
          <a:lstStyle/>
          <a:p>
            <a:pPr algn="just"/>
            <a:r>
              <a:rPr lang="ru-RU" altLang="ru-RU" sz="2400" dirty="0" smtClean="0">
                <a:effectLst/>
              </a:rPr>
              <a:t>Если </a:t>
            </a:r>
            <a:r>
              <a:rPr lang="ru-RU" altLang="ru-RU" sz="2400" dirty="0">
                <a:effectLst/>
              </a:rPr>
              <a:t>разработка ТЗ не предусмотрена заданием, то в отчете по НИР должно быть представлено техническое предложение (ТП) - совокупность конструкторских документов, содержащих техническое и технико-экономическое обоснование целесообразности разработки изделия. ТП выполняется на основании анализа различных вариантов возможной реализации изделия, сравнительной оценки решений с учетом конструктивных и эксплуатационных особенностей разрабатываемого и существующих изделий, а также патентных материалов.</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idx="1"/>
          </p:nvPr>
        </p:nvSpPr>
        <p:spPr/>
        <p:txBody>
          <a:bodyPr/>
          <a:lstStyle/>
          <a:p>
            <a:pPr algn="just"/>
            <a:r>
              <a:rPr lang="ru-RU" altLang="ru-RU" sz="2400" dirty="0">
                <a:effectLst/>
              </a:rPr>
              <a:t>Следует учитывать, что НИР может дать и отрицательный результат, показывающий, что на современном уровне развития науки и техники реализация поставленной задачи в полном ее объеме невозможна или преждевременна. В этом случае в предложении могут быть сформулированы рекомендации по ограничению поставленных задач или проведению дальнейших исследований и их направлениям.</a:t>
            </a:r>
            <a:r>
              <a:rPr lang="ru-RU" altLang="ru-RU" dirty="0"/>
              <a:t> </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idx="1"/>
          </p:nvPr>
        </p:nvSpPr>
        <p:spPr>
          <a:xfrm>
            <a:off x="457200" y="1412776"/>
            <a:ext cx="8229600" cy="5184576"/>
          </a:xfrm>
        </p:spPr>
        <p:txBody>
          <a:bodyPr>
            <a:normAutofit lnSpcReduction="10000"/>
          </a:bodyPr>
          <a:lstStyle/>
          <a:p>
            <a:pPr algn="just"/>
            <a:r>
              <a:rPr lang="ru-RU" altLang="ru-RU" sz="2400" u="sng" dirty="0">
                <a:effectLst/>
              </a:rPr>
              <a:t>Методы оценки научно-технической результативности НИР.</a:t>
            </a:r>
            <a:r>
              <a:rPr lang="ru-RU" altLang="ru-RU" sz="2000" b="1" i="1" dirty="0"/>
              <a:t> </a:t>
            </a:r>
            <a:r>
              <a:rPr lang="ru-RU" altLang="ru-RU" sz="2400" dirty="0">
                <a:effectLst/>
              </a:rPr>
              <a:t>Результатом НИР является достижение научного, научно-технического, экономического и социального эффектов. Научный эффект характеризуется получением принципиально новых научных знаний и ранее неизвестной информации. Научно-технический эффект характеризует возможность использования результатов выполняемых исследований в других НИР и ОКР и для создания новой продукции. Экономический эффект характеризует коммерческий эффект, полученный при использовании результатов прикладных НИР. Социальный эффект проявляется в улучшении условий труда, повышении экономических характеристик.</a:t>
            </a:r>
            <a:r>
              <a:rPr lang="ru-RU" altLang="ru-RU" sz="2000" dirty="0"/>
              <a:t> </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idx="1"/>
          </p:nvPr>
        </p:nvSpPr>
        <p:spPr>
          <a:xfrm>
            <a:off x="457200" y="1412776"/>
            <a:ext cx="8229600" cy="5112568"/>
          </a:xfrm>
        </p:spPr>
        <p:txBody>
          <a:bodyPr>
            <a:normAutofit fontScale="92500" lnSpcReduction="10000"/>
          </a:bodyPr>
          <a:lstStyle/>
          <a:p>
            <a:pPr algn="just">
              <a:lnSpc>
                <a:spcPct val="110000"/>
              </a:lnSpc>
            </a:pPr>
            <a:r>
              <a:rPr lang="ru-RU" altLang="ru-RU" sz="2400" dirty="0">
                <a:effectLst/>
              </a:rPr>
              <a:t>Для оценки научной и научно-технической результативности НИР целесообразно использовать систему взвешенных балльных коэффициентов. Для фундаментальных НИР рассчитывается только коэффициент научной результативности, а для поисковых работ дополнительно коэффициент научно-технической результативности. Оценки коэффициентов могут быть установлены на основе опыта и знаний научных работников, которые используются как эксперты. Оценка научно-технической результативности прикладных НИР производится на основе сопоставления достигнутых в результате выполнения НИР технических параметров с базовыми, которые можно было реализовать и без выполнения </a:t>
            </a:r>
            <a:r>
              <a:rPr lang="ru-RU" altLang="ru-RU" sz="2400" dirty="0" smtClean="0">
                <a:effectLst/>
              </a:rPr>
              <a:t>НИР. </a:t>
            </a:r>
            <a:endParaRPr lang="ru-RU" altLang="ru-RU" sz="2400" dirty="0">
              <a:effectLst/>
            </a:endParaRP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idx="1"/>
          </p:nvPr>
        </p:nvSpPr>
        <p:spPr/>
        <p:txBody>
          <a:bodyPr/>
          <a:lstStyle/>
          <a:p>
            <a:pPr>
              <a:lnSpc>
                <a:spcPct val="90000"/>
              </a:lnSpc>
            </a:pPr>
            <a:r>
              <a:rPr lang="ru-RU" altLang="ru-RU" sz="2400" dirty="0">
                <a:effectLst/>
              </a:rPr>
              <a:t>Коэффициент научно-технической результативности НИР определяется по </a:t>
            </a:r>
            <a:r>
              <a:rPr lang="ru-RU" altLang="ru-RU" sz="2400" dirty="0" smtClean="0">
                <a:effectLst/>
              </a:rPr>
              <a:t>формуле:</a:t>
            </a:r>
          </a:p>
          <a:p>
            <a:pPr algn="ctr">
              <a:lnSpc>
                <a:spcPct val="90000"/>
              </a:lnSpc>
              <a:buFont typeface="Wingdings" pitchFamily="2" charset="2"/>
              <a:buNone/>
            </a:pPr>
            <a:r>
              <a:rPr lang="en-US" altLang="ru-RU" sz="2400" dirty="0" smtClean="0">
                <a:effectLst/>
              </a:rPr>
              <a:t>     </a:t>
            </a:r>
            <a:r>
              <a:rPr lang="ru-RU" altLang="ru-RU" sz="2400" dirty="0" err="1" smtClean="0">
                <a:effectLst/>
              </a:rPr>
              <a:t>К</a:t>
            </a:r>
            <a:r>
              <a:rPr lang="ru-RU" altLang="ru-RU" sz="2400" baseline="-25000" dirty="0" err="1" smtClean="0">
                <a:effectLst/>
              </a:rPr>
              <a:t>Тр</a:t>
            </a:r>
            <a:r>
              <a:rPr lang="ru-RU" altLang="ru-RU" sz="2400" dirty="0" smtClean="0">
                <a:effectLst/>
              </a:rPr>
              <a:t> = </a:t>
            </a:r>
            <a:r>
              <a:rPr lang="ru-RU" altLang="ru-RU" sz="2400" dirty="0" err="1" smtClean="0">
                <a:effectLst/>
              </a:rPr>
              <a:t>К</a:t>
            </a:r>
            <a:r>
              <a:rPr lang="ru-RU" altLang="ru-RU" sz="2400" baseline="-25000" dirty="0" err="1" smtClean="0">
                <a:effectLst/>
              </a:rPr>
              <a:t>вi</a:t>
            </a:r>
            <a:r>
              <a:rPr lang="ru-RU" altLang="ru-RU" sz="2400" dirty="0" smtClean="0">
                <a:effectLst/>
              </a:rPr>
              <a:t> </a:t>
            </a:r>
            <a:r>
              <a:rPr lang="ru-RU" altLang="ru-RU" sz="2400" dirty="0" err="1" smtClean="0">
                <a:effectLst/>
              </a:rPr>
              <a:t>K</a:t>
            </a:r>
            <a:r>
              <a:rPr lang="ru-RU" altLang="ru-RU" sz="2400" baseline="-25000" dirty="0" err="1" smtClean="0">
                <a:effectLst/>
              </a:rPr>
              <a:t>пi</a:t>
            </a:r>
            <a:r>
              <a:rPr lang="ru-RU" altLang="ru-RU" sz="2400" dirty="0" smtClean="0">
                <a:effectLst/>
              </a:rPr>
              <a:t>,</a:t>
            </a:r>
          </a:p>
          <a:p>
            <a:pPr marL="0" indent="0">
              <a:lnSpc>
                <a:spcPct val="90000"/>
              </a:lnSpc>
              <a:buNone/>
            </a:pPr>
            <a:r>
              <a:rPr lang="ru-RU" altLang="ru-RU" sz="2400" dirty="0" smtClean="0">
                <a:effectLst/>
              </a:rPr>
              <a:t>где </a:t>
            </a:r>
            <a:r>
              <a:rPr lang="ru-RU" altLang="ru-RU" sz="2400" dirty="0">
                <a:effectLst/>
              </a:rPr>
              <a:t>k - число оцениваемых параметров, </a:t>
            </a:r>
            <a:r>
              <a:rPr lang="ru-RU" altLang="ru-RU" sz="2400" dirty="0" err="1">
                <a:effectLst/>
              </a:rPr>
              <a:t>К</a:t>
            </a:r>
            <a:r>
              <a:rPr lang="ru-RU" altLang="ru-RU" sz="2400" baseline="-25000" dirty="0" err="1">
                <a:effectLst/>
              </a:rPr>
              <a:t>вi</a:t>
            </a:r>
            <a:r>
              <a:rPr lang="ru-RU" altLang="ru-RU" sz="2400" dirty="0">
                <a:effectLst/>
              </a:rPr>
              <a:t> - коэффициент влияния i-</a:t>
            </a:r>
            <a:r>
              <a:rPr lang="ru-RU" altLang="ru-RU" sz="2400" dirty="0" err="1">
                <a:effectLst/>
              </a:rPr>
              <a:t>го</a:t>
            </a:r>
            <a:r>
              <a:rPr lang="ru-RU" altLang="ru-RU" sz="2400" dirty="0">
                <a:effectLst/>
              </a:rPr>
              <a:t> параметра на научно-техническую результативность, </a:t>
            </a:r>
            <a:r>
              <a:rPr lang="ru-RU" altLang="ru-RU" sz="2400" dirty="0" err="1">
                <a:effectLst/>
              </a:rPr>
              <a:t>K</a:t>
            </a:r>
            <a:r>
              <a:rPr lang="ru-RU" altLang="ru-RU" sz="2400" baseline="-25000" dirty="0" err="1">
                <a:effectLst/>
              </a:rPr>
              <a:t>пi</a:t>
            </a:r>
            <a:r>
              <a:rPr lang="ru-RU" altLang="ru-RU" sz="2400" dirty="0">
                <a:effectLst/>
              </a:rPr>
              <a:t> - коэффициент относительного повышения i-</a:t>
            </a:r>
            <a:r>
              <a:rPr lang="ru-RU" altLang="ru-RU" sz="2400" dirty="0" err="1">
                <a:effectLst/>
              </a:rPr>
              <a:t>го</a:t>
            </a:r>
            <a:r>
              <a:rPr lang="ru-RU" altLang="ru-RU" sz="2400" dirty="0">
                <a:effectLst/>
              </a:rPr>
              <a:t> параметра по сравнению с базовым значением.</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idx="1"/>
          </p:nvPr>
        </p:nvSpPr>
        <p:spPr/>
        <p:txBody>
          <a:bodyPr/>
          <a:lstStyle/>
          <a:p>
            <a:pPr algn="just"/>
            <a:r>
              <a:rPr lang="ru-RU" altLang="ru-RU" sz="2400" dirty="0"/>
              <a:t>После завершения НИР, ее результаты и разработанная ОНТД должны быть рассмотрены на научно-техническом совете (НТС) исполнителя НИР с участием заказчика, головного НИИ по виду техники и других заинтересованных организаций. Перед рассмотрением ОНТД может быть направлена на рецензию. Необходимость рецензирования и организация-рецензент устанавливаются</a:t>
            </a:r>
            <a:r>
              <a:rPr lang="ru-RU" altLang="ru-RU" sz="2400" b="1" i="1" dirty="0"/>
              <a:t> </a:t>
            </a:r>
            <a:r>
              <a:rPr lang="ru-RU" altLang="ru-RU" sz="2400" dirty="0">
                <a:effectLst/>
              </a:rPr>
              <a:t>в ТЗ или контракте на</a:t>
            </a:r>
            <a:r>
              <a:rPr lang="ru-RU" altLang="ru-RU" sz="2400" b="1" i="1" dirty="0"/>
              <a:t> </a:t>
            </a:r>
            <a:r>
              <a:rPr lang="ru-RU" altLang="ru-RU" sz="2400" dirty="0">
                <a:effectLst/>
              </a:rPr>
              <a:t>выполнение НИР.</a:t>
            </a:r>
            <a:r>
              <a:rPr lang="ru-RU" altLang="ru-RU" sz="2400" dirty="0"/>
              <a:t> </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idx="1"/>
          </p:nvPr>
        </p:nvSpPr>
        <p:spPr/>
        <p:txBody>
          <a:bodyPr/>
          <a:lstStyle/>
          <a:p>
            <a:pPr algn="just"/>
            <a:r>
              <a:rPr lang="ru-RU" altLang="ru-RU" sz="2400" dirty="0">
                <a:effectLst/>
              </a:rPr>
              <a:t>Приемку НИР осуществляют постоянно действующей или специально создаваемой комиссией. При приемке оценивают научно-технический уровень исследований, обоснованность предлагаемых решений (рекомендаций) по реализации и использованию результатов НИР для создания конкурентоспособной продукции. По результатам приемки НИР комиссия оформляет акт приемки, подписанный председателем и всеми членами комиссии. Акт утверждает руководство исполнителя НИР или </a:t>
            </a:r>
            <a:r>
              <a:rPr lang="ru-RU" altLang="ru-RU" sz="2400" dirty="0" smtClean="0">
                <a:effectLst/>
              </a:rPr>
              <a:t>заказчика.</a:t>
            </a:r>
            <a:r>
              <a:rPr lang="ru-RU" altLang="ru-RU" sz="2800" dirty="0" smtClean="0">
                <a:effectLst/>
              </a:rPr>
              <a:t> </a:t>
            </a:r>
            <a:endParaRPr lang="ru-RU" altLang="ru-RU" sz="2800" dirty="0">
              <a:effectLst/>
            </a:endParaRP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043608" y="796492"/>
            <a:ext cx="8229600" cy="578328"/>
          </a:xfrm>
        </p:spPr>
        <p:txBody>
          <a:bodyPr>
            <a:normAutofit/>
          </a:bodyPr>
          <a:lstStyle/>
          <a:p>
            <a:pPr algn="ctr"/>
            <a:r>
              <a:rPr lang="ru-RU" altLang="ru-RU" sz="2800" b="1" dirty="0"/>
              <a:t>3. ОПЫТНО-КОНСТРУКТОРСКАЯ РАЗРАБОТКА</a:t>
            </a:r>
            <a:endParaRPr lang="ru-RU" sz="2800" dirty="0"/>
          </a:p>
        </p:txBody>
      </p:sp>
      <p:sp>
        <p:nvSpPr>
          <p:cNvPr id="98306" name="Rectangle 2"/>
          <p:cNvSpPr>
            <a:spLocks noGrp="1" noChangeArrowheads="1"/>
          </p:cNvSpPr>
          <p:nvPr>
            <p:ph idx="1"/>
          </p:nvPr>
        </p:nvSpPr>
        <p:spPr/>
        <p:txBody>
          <a:bodyPr/>
          <a:lstStyle/>
          <a:p>
            <a:pPr algn="just"/>
            <a:r>
              <a:rPr lang="ru-RU" altLang="ru-RU" sz="2400" dirty="0">
                <a:effectLst/>
              </a:rPr>
              <a:t>Проектирование - комплекс мероприятий, обеспечивающих поиск технических решений, удовлетворяющих заданным требованиям, их оптимизацию и реализацию в виде комплекта конструкторских документов и опытного образца (образцов), подвергаемого циклу испытаний на соответствие требованиям технического задания. Существует комплекс определенных этапов ОКР, обеспечивающий глубокую проработку и высокое качество проектирования изделий.</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2123728" y="764704"/>
            <a:ext cx="4897437" cy="576263"/>
          </a:xfrm>
        </p:spPr>
        <p:txBody>
          <a:bodyPr>
            <a:normAutofit/>
          </a:bodyPr>
          <a:lstStyle/>
          <a:p>
            <a:pPr algn="ctr"/>
            <a:r>
              <a:rPr lang="ru-RU" altLang="ru-RU" sz="2400" b="1" dirty="0">
                <a:effectLst/>
              </a:rPr>
              <a:t>Этап 1 — </a:t>
            </a:r>
            <a:r>
              <a:rPr lang="ru-RU" altLang="ru-RU" sz="2400" b="1" dirty="0" smtClean="0">
                <a:effectLst/>
              </a:rPr>
              <a:t>подготовительный</a:t>
            </a:r>
            <a:endParaRPr lang="ru-RU" altLang="ru-RU" sz="2400" b="1" dirty="0">
              <a:effectLst/>
            </a:endParaRPr>
          </a:p>
        </p:txBody>
      </p:sp>
      <p:sp>
        <p:nvSpPr>
          <p:cNvPr id="99331" name="Rectangle 3"/>
          <p:cNvSpPr>
            <a:spLocks noGrp="1" noChangeArrowheads="1"/>
          </p:cNvSpPr>
          <p:nvPr>
            <p:ph idx="1"/>
          </p:nvPr>
        </p:nvSpPr>
        <p:spPr>
          <a:xfrm>
            <a:off x="457200" y="1484784"/>
            <a:ext cx="8229600" cy="4646141"/>
          </a:xfrm>
        </p:spPr>
        <p:txBody>
          <a:bodyPr/>
          <a:lstStyle/>
          <a:p>
            <a:pPr algn="just">
              <a:lnSpc>
                <a:spcPct val="80000"/>
              </a:lnSpc>
            </a:pPr>
            <a:r>
              <a:rPr lang="ru-RU" altLang="ru-RU" sz="2400" dirty="0">
                <a:effectLst/>
              </a:rPr>
              <a:t>На этом этапе производятся изучение задач, для решения которых предназначено данное изделие, и анализ аналогичных существующих конструкций изделий, достижений в смежных областях науки и техники и новые принципы, которые могут быть заложены в изделие. Выполняется технико-экономическое обоснование (ТЭО) целесообразности создания нового изделия и передачи его в серийное производство. При этом обосновываются возможности решения задач, варианты конструкторских и технологических решений. Составляется перечень работ, подлежащих исполнению, уточняется общий объем работ, затраты и сроки исполнения, определяются соисполнители.</a:t>
            </a:r>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idx="1"/>
          </p:nvPr>
        </p:nvSpPr>
        <p:spPr>
          <a:xfrm>
            <a:off x="457200" y="1484784"/>
            <a:ext cx="8229600" cy="4646141"/>
          </a:xfrm>
        </p:spPr>
        <p:txBody>
          <a:bodyPr>
            <a:normAutofit lnSpcReduction="10000"/>
          </a:bodyPr>
          <a:lstStyle/>
          <a:p>
            <a:pPr algn="just"/>
            <a:r>
              <a:rPr lang="ru-RU" altLang="ru-RU" sz="2400" dirty="0">
                <a:effectLst/>
              </a:rPr>
              <a:t>Приводятся данные, характеризующие эксплуатационную надежность изделия, степень унификации и стандартизации, соответствие его технического уровня отечественным и зарубежным достижениям науки и техники. Определяется ориентировочная стоимость опытного и серийного образцов, сумма затрат на организацию производства и эксплуатацию этой техники, ориентировочный срок начала поставки заказчику. Такой анализ позволяет ориентировочно определить возможные технические характеристики изделия и необходимость проведения каких-либо НИР. Выполнение первого этапа обычно проводит инициатор ОКР.</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1691680" y="638523"/>
            <a:ext cx="7210425" cy="630237"/>
          </a:xfrm>
        </p:spPr>
        <p:txBody>
          <a:bodyPr>
            <a:normAutofit/>
          </a:bodyPr>
          <a:lstStyle/>
          <a:p>
            <a:pPr algn="ctr"/>
            <a:r>
              <a:rPr lang="ru-RU" altLang="ru-RU" sz="2400" b="1" dirty="0">
                <a:effectLst/>
              </a:rPr>
              <a:t>Этап 2 — разработка ТЗ и договора на </a:t>
            </a:r>
            <a:r>
              <a:rPr lang="ru-RU" altLang="ru-RU" sz="2400" b="1" dirty="0" smtClean="0">
                <a:effectLst/>
              </a:rPr>
              <a:t>ОКР</a:t>
            </a:r>
            <a:endParaRPr lang="ru-RU" altLang="ru-RU" sz="2400" b="1" dirty="0">
              <a:effectLst/>
            </a:endParaRPr>
          </a:p>
        </p:txBody>
      </p:sp>
      <p:sp>
        <p:nvSpPr>
          <p:cNvPr id="101379" name="Rectangle 3"/>
          <p:cNvSpPr>
            <a:spLocks noGrp="1" noChangeArrowheads="1"/>
          </p:cNvSpPr>
          <p:nvPr>
            <p:ph idx="1"/>
          </p:nvPr>
        </p:nvSpPr>
        <p:spPr>
          <a:xfrm>
            <a:off x="457200" y="1484783"/>
            <a:ext cx="8229600" cy="4646141"/>
          </a:xfrm>
        </p:spPr>
        <p:txBody>
          <a:bodyPr>
            <a:normAutofit fontScale="92500"/>
          </a:bodyPr>
          <a:lstStyle/>
          <a:p>
            <a:pPr>
              <a:lnSpc>
                <a:spcPct val="80000"/>
              </a:lnSpc>
            </a:pPr>
            <a:r>
              <a:rPr lang="ru-RU" altLang="ru-RU" sz="2400" dirty="0">
                <a:effectLst/>
              </a:rPr>
              <a:t>ТЗ должно содержать основное назначение, технические и тактико-технические характеристики изделия, показатели качества и технико-экономические требования, состав конструкторской документации, а также специальные, конструктивные, технологические, эксплуатационные требования, требования по надежности и метрологическому обеспечению при изготовлении и в эксплуатации. Разработка ТЗ в случае отсутствия НИР обычно ведется заказчиком совместно с разработчиком. При предварительном проведении НИР за основу разработки ТЗ принимается проект ТЗ или технические предложения из научно-технического отчета по НИР. Если для разработки изделия  в ТЗ предусматривается разработка каких-либо частей, материалов и комплектующих соисполнителями, то на основе главного ТЗ выполняется разработка частных ТЗ для соисполнителей.</a:t>
            </a:r>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idx="1"/>
          </p:nvPr>
        </p:nvSpPr>
        <p:spPr>
          <a:xfrm>
            <a:off x="755576" y="1556792"/>
            <a:ext cx="7920880" cy="4896842"/>
          </a:xfrm>
        </p:spPr>
        <p:txBody>
          <a:bodyPr>
            <a:normAutofit/>
          </a:bodyPr>
          <a:lstStyle/>
          <a:p>
            <a:pPr algn="just">
              <a:lnSpc>
                <a:spcPct val="80000"/>
              </a:lnSpc>
            </a:pPr>
            <a:r>
              <a:rPr lang="ru-RU" altLang="ru-RU" sz="2400" dirty="0">
                <a:effectLst/>
              </a:rPr>
              <a:t>В ТЗ указывают предусмотренную законодательством форму подтверждения соответствия продукции обязательным требованиям. Рекомендуется предусматривать учет интересов всех возможных потребителей и следующие положения:</a:t>
            </a:r>
            <a:endParaRPr lang="en-US" altLang="ru-RU" sz="2400" dirty="0">
              <a:effectLst/>
            </a:endParaRPr>
          </a:p>
          <a:p>
            <a:pPr>
              <a:lnSpc>
                <a:spcPct val="80000"/>
              </a:lnSpc>
              <a:buFont typeface="Wingdings" panose="05000000000000000000" pitchFamily="2" charset="2"/>
              <a:buChar char="Ø"/>
            </a:pPr>
            <a:r>
              <a:rPr lang="ru-RU" altLang="ru-RU" sz="2400" dirty="0" smtClean="0">
                <a:effectLst/>
              </a:rPr>
              <a:t>прогноз </a:t>
            </a:r>
            <a:r>
              <a:rPr lang="ru-RU" altLang="ru-RU" sz="2400" dirty="0">
                <a:effectLst/>
              </a:rPr>
              <a:t>развития требований на данную продукцию;</a:t>
            </a:r>
            <a:endParaRPr lang="en-US" altLang="ru-RU" sz="2400" dirty="0">
              <a:effectLst/>
            </a:endParaRPr>
          </a:p>
          <a:p>
            <a:pPr>
              <a:lnSpc>
                <a:spcPct val="80000"/>
              </a:lnSpc>
              <a:buFont typeface="Wingdings" panose="05000000000000000000" pitchFamily="2" charset="2"/>
              <a:buChar char="Ø"/>
            </a:pPr>
            <a:r>
              <a:rPr lang="ru-RU" altLang="ru-RU" sz="2400" dirty="0" smtClean="0">
                <a:effectLst/>
              </a:rPr>
              <a:t>рекомендуемые </a:t>
            </a:r>
            <a:r>
              <a:rPr lang="ru-RU" altLang="ru-RU" sz="2400" dirty="0">
                <a:effectLst/>
              </a:rPr>
              <a:t>этапы развития (модернизации) продукции;</a:t>
            </a:r>
            <a:endParaRPr lang="en-US" altLang="ru-RU" sz="2400" dirty="0">
              <a:effectLst/>
            </a:endParaRPr>
          </a:p>
          <a:p>
            <a:pPr>
              <a:lnSpc>
                <a:spcPct val="80000"/>
              </a:lnSpc>
              <a:buFont typeface="Wingdings" panose="05000000000000000000" pitchFamily="2" charset="2"/>
              <a:buChar char="Ø"/>
            </a:pPr>
            <a:r>
              <a:rPr lang="ru-RU" altLang="ru-RU" sz="2400" dirty="0" smtClean="0">
                <a:effectLst/>
              </a:rPr>
              <a:t>соответствие </a:t>
            </a:r>
            <a:r>
              <a:rPr lang="ru-RU" altLang="ru-RU" sz="2400" dirty="0">
                <a:effectLst/>
              </a:rPr>
              <a:t>требованиям стран предполагаемого экспорта;</a:t>
            </a:r>
            <a:endParaRPr lang="en-US" altLang="ru-RU" sz="2400" dirty="0">
              <a:effectLst/>
            </a:endParaRPr>
          </a:p>
          <a:p>
            <a:pPr>
              <a:lnSpc>
                <a:spcPct val="80000"/>
              </a:lnSpc>
              <a:buFont typeface="Wingdings" panose="05000000000000000000" pitchFamily="2" charset="2"/>
              <a:buChar char="Ø"/>
            </a:pPr>
            <a:r>
              <a:rPr lang="ru-RU" altLang="ru-RU" sz="2400" dirty="0" smtClean="0">
                <a:effectLst/>
              </a:rPr>
              <a:t>характеристики </a:t>
            </a:r>
            <a:r>
              <a:rPr lang="ru-RU" altLang="ru-RU" sz="2400" dirty="0">
                <a:effectLst/>
              </a:rPr>
              <a:t>ремонтопригодности;</a:t>
            </a:r>
            <a:endParaRPr lang="en-US" altLang="ru-RU" sz="2400" dirty="0">
              <a:effectLst/>
            </a:endParaRPr>
          </a:p>
          <a:p>
            <a:pPr>
              <a:lnSpc>
                <a:spcPct val="80000"/>
              </a:lnSpc>
              <a:buFont typeface="Wingdings" panose="05000000000000000000" pitchFamily="2" charset="2"/>
              <a:buChar char="Ø"/>
            </a:pPr>
            <a:r>
              <a:rPr lang="ru-RU" altLang="ru-RU" sz="2400" dirty="0" smtClean="0">
                <a:effectLst/>
              </a:rPr>
              <a:t>возможность </a:t>
            </a:r>
            <a:r>
              <a:rPr lang="ru-RU" altLang="ru-RU" sz="2400" dirty="0">
                <a:effectLst/>
              </a:rPr>
              <a:t>замены запасных частей без применения промышленной технологии.</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idx="1"/>
          </p:nvPr>
        </p:nvSpPr>
        <p:spPr>
          <a:xfrm>
            <a:off x="457200" y="1484784"/>
            <a:ext cx="8362950" cy="5112866"/>
          </a:xfrm>
        </p:spPr>
        <p:txBody>
          <a:bodyPr/>
          <a:lstStyle/>
          <a:p>
            <a:pPr algn="just"/>
            <a:r>
              <a:rPr lang="ru-RU" altLang="ru-RU" sz="2400" dirty="0">
                <a:effectLst/>
              </a:rPr>
              <a:t>Для </a:t>
            </a:r>
            <a:r>
              <a:rPr lang="ru-RU" altLang="ru-RU" sz="2400" dirty="0" err="1">
                <a:effectLst/>
              </a:rPr>
              <a:t>ремонтопригодной</a:t>
            </a:r>
            <a:r>
              <a:rPr lang="ru-RU" altLang="ru-RU" sz="2400" dirty="0">
                <a:effectLst/>
              </a:rPr>
              <a:t> продукции в ТЗ на ОКР целесообразно предусматривать разработку ремонтной документации, предназначенной для подготовки производства, ремонта и контроля продукции после ремонта.</a:t>
            </a:r>
          </a:p>
          <a:p>
            <a:pPr algn="just"/>
            <a:r>
              <a:rPr lang="ru-RU" altLang="ru-RU" sz="2400" dirty="0">
                <a:effectLst/>
              </a:rPr>
              <a:t>ТЗ утверждают в порядке, установленном заказчиком и разработчиком. Для подтверждения отдельных требований к продукции, в том числе требований безопасности, охраны здоровья и окружающей среды, а также оценки технического уровня продукции, ТЗ может быть направлено на экспертизу в сторонние организации. Решение по полученным заключениям принимают разработчик и заказчик до утверждения ТЗ.</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idx="1"/>
          </p:nvPr>
        </p:nvSpPr>
        <p:spPr>
          <a:xfrm>
            <a:off x="457200" y="1484783"/>
            <a:ext cx="8229600" cy="5184577"/>
          </a:xfrm>
        </p:spPr>
        <p:txBody>
          <a:bodyPr>
            <a:normAutofit lnSpcReduction="10000"/>
          </a:bodyPr>
          <a:lstStyle/>
          <a:p>
            <a:pPr algn="just">
              <a:lnSpc>
                <a:spcPct val="80000"/>
              </a:lnSpc>
            </a:pPr>
            <a:r>
              <a:rPr lang="ru-RU" altLang="ru-RU" sz="2400" dirty="0">
                <a:effectLst/>
              </a:rPr>
              <a:t>Этапы ОКР, а также порядок их приемки, должны быть определены в договоре на ее выполнение. На всех этапах ОКР и при постановке продукции на производство исполнители обеспечивают выполнение обязательных требований российских и международных технических регламентов. Достигнутые показатели, соответствие их требованиям ТЗ оценивают при приемке этапов и отражают в протоколах (актах) испытаний опытных образцов продукции и актах приемки этапов ОКР.</a:t>
            </a:r>
          </a:p>
          <a:p>
            <a:pPr algn="just">
              <a:lnSpc>
                <a:spcPct val="80000"/>
              </a:lnSpc>
            </a:pPr>
            <a:r>
              <a:rPr lang="ru-RU" altLang="ru-RU" sz="2400" dirty="0">
                <a:effectLst/>
              </a:rPr>
              <a:t>Взаимоотношения разработчика (изготовителя) с органами государственного надзора определяет действующее законодательство. В органы государственного надзора в соответствии с их правилами представляют документы подтверждения соответствия обязательным требованиям. Состав указанных документов устанавливает соответствующий орган государственного надзора.</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idx="1"/>
          </p:nvPr>
        </p:nvSpPr>
        <p:spPr>
          <a:xfrm>
            <a:off x="457200" y="1412775"/>
            <a:ext cx="8229600" cy="4718149"/>
          </a:xfrm>
        </p:spPr>
        <p:txBody>
          <a:bodyPr>
            <a:normAutofit lnSpcReduction="10000"/>
          </a:bodyPr>
          <a:lstStyle/>
          <a:p>
            <a:pPr algn="just"/>
            <a:r>
              <a:rPr lang="ru-RU" altLang="ru-RU" sz="2400" dirty="0">
                <a:effectLst/>
              </a:rPr>
              <a:t>Взаимоотношения между заказчиком и разработчиком ОКР на различных этапах разработки регламентируются договором. В договоре определяются взаимные обязательства сторон, их ответственность в случае нарушения отдельных его пунктов, сроки выполнения работ и источники финансирования. Кроме ТЗ к договору прилагают сметную калькуляцию выполнения работ. В договоре указываются объем и сроки выполнения каждого из этапов работ, за которые разработчик отчитывается перед заказчиком. Все спорные вопросы, возникающие между разработчиком и заказчиком, разрешаются Государственной арбитражной комиссией.</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idx="1"/>
          </p:nvPr>
        </p:nvSpPr>
        <p:spPr>
          <a:xfrm>
            <a:off x="457200" y="1412776"/>
            <a:ext cx="8229600" cy="4718149"/>
          </a:xfrm>
        </p:spPr>
        <p:txBody>
          <a:bodyPr>
            <a:normAutofit lnSpcReduction="10000"/>
          </a:bodyPr>
          <a:lstStyle/>
          <a:p>
            <a:pPr algn="just"/>
            <a:r>
              <a:rPr lang="ru-RU" altLang="ru-RU" sz="2400" b="1" dirty="0">
                <a:effectLst/>
              </a:rPr>
              <a:t>Согласование ТЗ</a:t>
            </a:r>
            <a:r>
              <a:rPr lang="ru-RU" altLang="ru-RU" sz="2400" dirty="0">
                <a:effectLst/>
              </a:rPr>
              <a:t> может потребоваться при разработке ТЗ заказчиком без участия исполнителя и выполняется после того, как определился конкретный исполнитель. Процесс согласования состоит в том, что исполнитель после получения проекта ТЗ исследует возможность его реализации как с технической точки зрения, так и в указанные заказчиком сроки. При этом исполнитель обобщает опыт предшествующих разработок, а также опыт родственных организаций, оценивает возможности своего предприятия, проводит подбор и изучение отечественной и иностранной научно-технической литературы, патентов и авторских свидетельств.</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body" idx="4294967295"/>
          </p:nvPr>
        </p:nvSpPr>
        <p:spPr>
          <a:xfrm>
            <a:off x="683568" y="1412776"/>
            <a:ext cx="7546032" cy="4718149"/>
          </a:xfrm>
        </p:spPr>
        <p:txBody>
          <a:bodyPr/>
          <a:lstStyle/>
          <a:p>
            <a:pPr algn="just">
              <a:lnSpc>
                <a:spcPct val="90000"/>
              </a:lnSpc>
            </a:pPr>
            <a:r>
              <a:rPr lang="ru-RU" altLang="ru-RU" sz="2400" dirty="0">
                <a:effectLst/>
              </a:rPr>
              <a:t>Наряду с этим исполнитель предварительно прорабатывает построение блоков и узлов изделия и делает вывод о принципиальной возможности выполнения ТЗ. В процессе предварительной проработки заказчику от разработчика может быть выдан ряд замечаний по отдельным пунктам технических требований или предложены свои формулировки этих пунктов. Если после принятия соответствующих уточнений и изменений договаривающиеся стороны приходят к единому мнению о практической выполнимости требований, указанных в ТЗ, согласование считается законченным.</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idx="1"/>
          </p:nvPr>
        </p:nvSpPr>
        <p:spPr>
          <a:xfrm>
            <a:off x="457200" y="1484783"/>
            <a:ext cx="8229600" cy="4646141"/>
          </a:xfrm>
        </p:spPr>
        <p:txBody>
          <a:bodyPr/>
          <a:lstStyle/>
          <a:p>
            <a:pPr algn="just"/>
            <a:r>
              <a:rPr lang="ru-RU" altLang="ru-RU" sz="2400" b="1" dirty="0">
                <a:effectLst/>
              </a:rPr>
              <a:t>Утверждение ТЗ</a:t>
            </a:r>
            <a:r>
              <a:rPr lang="ru-RU" altLang="ru-RU" sz="2400" dirty="0">
                <a:effectLst/>
              </a:rPr>
              <a:t> происходит после его согласования. При утверждении ТЗ подписывают представители и руководители организаций заказчика и разработчика. После подписания ТЗ становится официальным документом, в соответствии с которым выполняется разработка изделия.</a:t>
            </a:r>
          </a:p>
          <a:p>
            <a:pPr algn="just"/>
            <a:r>
              <a:rPr lang="ru-RU" altLang="ru-RU" sz="2400" dirty="0">
                <a:effectLst/>
              </a:rPr>
              <a:t>В процессе выполнения ОКР и разработчик, и заказчик могут вносить изменения в ТЗ, которые, как правило, документируются в актах приемки отдельных этапов ОКР. Корректировка проводится по взаимному согласованию между заказчиком и исполнителем.</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1619672" y="704088"/>
            <a:ext cx="7067128" cy="708688"/>
          </a:xfrm>
        </p:spPr>
        <p:txBody>
          <a:bodyPr>
            <a:normAutofit/>
          </a:bodyPr>
          <a:lstStyle/>
          <a:p>
            <a:pPr algn="ctr"/>
            <a:r>
              <a:rPr lang="ru-RU" altLang="ru-RU" sz="2400" b="1" dirty="0">
                <a:effectLst/>
              </a:rPr>
              <a:t>Этап 3 — </a:t>
            </a:r>
            <a:r>
              <a:rPr lang="ru-RU" altLang="ru-RU" sz="2400" b="1" dirty="0" err="1">
                <a:effectLst/>
              </a:rPr>
              <a:t>аванпроект</a:t>
            </a:r>
            <a:r>
              <a:rPr lang="ru-RU" altLang="ru-RU" sz="2400" b="1" dirty="0">
                <a:effectLst/>
              </a:rPr>
              <a:t> или техническое </a:t>
            </a:r>
            <a:r>
              <a:rPr lang="ru-RU" altLang="ru-RU" sz="2400" b="1" dirty="0" smtClean="0">
                <a:effectLst/>
              </a:rPr>
              <a:t>предложение</a:t>
            </a:r>
            <a:endParaRPr lang="ru-RU" altLang="ru-RU" sz="2400" b="1" dirty="0">
              <a:effectLst/>
            </a:endParaRPr>
          </a:p>
        </p:txBody>
      </p:sp>
      <p:sp>
        <p:nvSpPr>
          <p:cNvPr id="109571" name="Rectangle 3"/>
          <p:cNvSpPr>
            <a:spLocks noGrp="1" noChangeArrowheads="1"/>
          </p:cNvSpPr>
          <p:nvPr>
            <p:ph idx="1"/>
          </p:nvPr>
        </p:nvSpPr>
        <p:spPr>
          <a:xfrm>
            <a:off x="457200" y="1844824"/>
            <a:ext cx="7931150" cy="4321026"/>
          </a:xfrm>
        </p:spPr>
        <p:txBody>
          <a:bodyPr>
            <a:normAutofit/>
          </a:bodyPr>
          <a:lstStyle/>
          <a:p>
            <a:r>
              <a:rPr lang="ru-RU" altLang="ru-RU" sz="2400" dirty="0">
                <a:effectLst/>
              </a:rPr>
              <a:t>Разрабатывается совокупность конструкторских документов, в которых отображаются различные варианты конструктивного и схемного построения разрабатываемого изделия и дается сравнительная оценка этих вариантов между собой и с аналогами. Этап рекомендуется выполнять при возможности выполнения ОКР по нескольким примерно равноценным вариантам и достаточно широком круге потребителей продукции, которые приглашаются на приемку этапа и обсуждение предложений.  </a:t>
            </a:r>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pPr algn="just"/>
            <a:r>
              <a:rPr lang="ru-RU" altLang="ru-RU" sz="2400" dirty="0"/>
              <a:t>На этом же этапе рекомендуется производить выбор основных комплектующих изделий, элементной базы, носителей информации, объемы оперативной и внешней памяти и т.д.  При разработке ГИВС большое внимание на стадии технического предложения уделяют анализу программного обеспечения системы. Всем конструкторским документам, выпускаемым на стадии технического предложения, присваивается литера «П».</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212073017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2555776" y="790636"/>
            <a:ext cx="5760640" cy="630237"/>
          </a:xfrm>
        </p:spPr>
        <p:txBody>
          <a:bodyPr>
            <a:normAutofit/>
          </a:bodyPr>
          <a:lstStyle/>
          <a:p>
            <a:r>
              <a:rPr lang="ru-RU" altLang="ru-RU" sz="2400" b="1" dirty="0">
                <a:effectLst/>
              </a:rPr>
              <a:t>Этап 4 — эскизное </a:t>
            </a:r>
            <a:r>
              <a:rPr lang="ru-RU" altLang="ru-RU" sz="2400" b="1" dirty="0" smtClean="0">
                <a:effectLst/>
              </a:rPr>
              <a:t>проектирование</a:t>
            </a:r>
            <a:endParaRPr lang="ru-RU" altLang="ru-RU" sz="2400" b="1" dirty="0">
              <a:effectLst/>
            </a:endParaRPr>
          </a:p>
        </p:txBody>
      </p:sp>
      <p:sp>
        <p:nvSpPr>
          <p:cNvPr id="110595" name="Rectangle 3"/>
          <p:cNvSpPr>
            <a:spLocks noGrp="1" noChangeArrowheads="1"/>
          </p:cNvSpPr>
          <p:nvPr>
            <p:ph idx="1"/>
          </p:nvPr>
        </p:nvSpPr>
        <p:spPr>
          <a:xfrm>
            <a:off x="468313" y="2780928"/>
            <a:ext cx="8229600" cy="3349996"/>
          </a:xfrm>
        </p:spPr>
        <p:txBody>
          <a:bodyPr/>
          <a:lstStyle/>
          <a:p>
            <a:pPr algn="just"/>
            <a:r>
              <a:rPr lang="ru-RU" altLang="ru-RU" sz="2400" dirty="0">
                <a:effectLst/>
              </a:rPr>
              <a:t>На этом этапе, который обычно проводится только для достаточно сложных изделий, принимаются принципиальные конструктивные и технические решения с детальной проработкой устройств в соответствии с ТЗ.</a:t>
            </a:r>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idx="1"/>
          </p:nvPr>
        </p:nvSpPr>
        <p:spPr>
          <a:xfrm>
            <a:off x="457200" y="1412775"/>
            <a:ext cx="8229600" cy="5184577"/>
          </a:xfrm>
        </p:spPr>
        <p:txBody>
          <a:bodyPr>
            <a:normAutofit/>
          </a:bodyPr>
          <a:lstStyle/>
          <a:p>
            <a:pPr algn="just">
              <a:lnSpc>
                <a:spcPct val="80000"/>
              </a:lnSpc>
            </a:pPr>
            <a:r>
              <a:rPr lang="ru-RU" altLang="ru-RU" sz="2400" dirty="0">
                <a:effectLst/>
              </a:rPr>
              <a:t>На стадии </a:t>
            </a:r>
            <a:r>
              <a:rPr lang="ru-RU" altLang="ru-RU" sz="2400" dirty="0">
                <a:solidFill>
                  <a:srgbClr val="C00000"/>
                </a:solidFill>
                <a:effectLst/>
              </a:rPr>
              <a:t>эскизного проектирования</a:t>
            </a:r>
            <a:r>
              <a:rPr lang="ru-RU" altLang="ru-RU" sz="2400" dirty="0">
                <a:effectLst/>
              </a:rPr>
              <a:t> проводятся выбор основных технических решений и элементной базы изделия, выбор основных конструктивных элементов, разработка структурных и функциональных схем изделия, разработка специальных схем частного применения (например, для управления запоминающим устройством, устройством ввода—вывода и т. д.), испытание разработанных схем, расчет и проверка рабочих режимов комплектующих элементов, выполняется предварительный расчет надежности как отдельных узлов и блоков, так и изделия в целом. В процессе проработки эскизного проекта, как правило, производится макетирование отдельных наиболее сложных узлов и операционных блоков, а иногда и полностью целых устройств. Выполняется также метрологическая экспертиза проекта.</a:t>
            </a:r>
          </a:p>
          <a:p>
            <a:pPr>
              <a:lnSpc>
                <a:spcPct val="80000"/>
              </a:lnSpc>
            </a:pPr>
            <a:endParaRPr lang="ru-RU" altLang="ru-RU" sz="2400" dirty="0">
              <a:effectLst/>
            </a:endParaRP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idx="1"/>
          </p:nvPr>
        </p:nvSpPr>
        <p:spPr>
          <a:xfrm>
            <a:off x="457200" y="2276872"/>
            <a:ext cx="8229600" cy="3854052"/>
          </a:xfrm>
        </p:spPr>
        <p:txBody>
          <a:bodyPr/>
          <a:lstStyle/>
          <a:p>
            <a:r>
              <a:rPr lang="ru-RU" altLang="ru-RU" sz="2400" dirty="0">
                <a:effectLst/>
              </a:rPr>
              <a:t>Всем конструкторским документам, выпускаемым на стадии эскизного проектирования, присваивается литера «Э». По завершении эскизного проектирования разработчик защищает эскизный проект перед заказчиком. По инициативе заказчика или разработчика на защиту могут приглашаться представители других заинтересованных организаций и органов госнадзора. </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2051720" y="764704"/>
            <a:ext cx="6121425" cy="558800"/>
          </a:xfrm>
        </p:spPr>
        <p:txBody>
          <a:bodyPr>
            <a:noAutofit/>
          </a:bodyPr>
          <a:lstStyle/>
          <a:p>
            <a:pPr algn="ctr"/>
            <a:r>
              <a:rPr lang="ru-RU" altLang="ru-RU" sz="2400" b="1" dirty="0">
                <a:effectLst/>
              </a:rPr>
              <a:t>Этап 5 — техническое </a:t>
            </a:r>
            <a:r>
              <a:rPr lang="ru-RU" altLang="ru-RU" sz="2400" b="1" dirty="0" smtClean="0">
                <a:effectLst/>
              </a:rPr>
              <a:t>проектирование </a:t>
            </a:r>
            <a:endParaRPr lang="ru-RU" altLang="ru-RU" sz="2400" b="1" dirty="0">
              <a:effectLst/>
            </a:endParaRPr>
          </a:p>
        </p:txBody>
      </p:sp>
      <p:sp>
        <p:nvSpPr>
          <p:cNvPr id="113667" name="Rectangle 3"/>
          <p:cNvSpPr>
            <a:spLocks noGrp="1" noChangeArrowheads="1"/>
          </p:cNvSpPr>
          <p:nvPr>
            <p:ph idx="1"/>
          </p:nvPr>
        </p:nvSpPr>
        <p:spPr>
          <a:xfrm>
            <a:off x="457200" y="1628799"/>
            <a:ext cx="8229600" cy="4896545"/>
          </a:xfrm>
        </p:spPr>
        <p:txBody>
          <a:bodyPr>
            <a:normAutofit/>
          </a:bodyPr>
          <a:lstStyle/>
          <a:p>
            <a:pPr algn="just">
              <a:lnSpc>
                <a:spcPct val="90000"/>
              </a:lnSpc>
            </a:pPr>
            <a:r>
              <a:rPr lang="ru-RU" altLang="ru-RU" sz="2400" dirty="0">
                <a:effectLst/>
              </a:rPr>
              <a:t>На этапе производится окончательный выбор технических решений по изделию в целом и его составным частям, отрабатываются схемные и конструкторские решения, уточняются основные технические параметры изделия, выпускаются чертежи на все элементы, узлы, блоки и устройства изделия, прорабатываются вопросы защиты от механических, климатических и радиационных воздействий, доступа при ремонте и контроле, привязки к объекту установки и т. д., уточняются вопросы технологии и стоимости, особенности производства на планируемом предприятии - изготовителе продукции. Разрабатывается проект ТУ на изготовление и поставку изделия.</a:t>
            </a:r>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idx="1"/>
          </p:nvPr>
        </p:nvSpPr>
        <p:spPr>
          <a:xfrm>
            <a:off x="457200" y="1628799"/>
            <a:ext cx="8229600" cy="4502125"/>
          </a:xfrm>
        </p:spPr>
        <p:txBody>
          <a:bodyPr/>
          <a:lstStyle/>
          <a:p>
            <a:pPr algn="just"/>
            <a:r>
              <a:rPr lang="ru-RU" altLang="ru-RU" sz="2400" dirty="0">
                <a:effectLst/>
              </a:rPr>
              <a:t>В процессе выполнения технического проекта макетируются как отдельные узлы и устройства, так и изделие в целом.  Необходимость изготовления и испытания макетов (моделей) и экспериментальных образцов продукции, их перечень и количество определяют в договоре на ОКР. Это не исключает возможности проведения таких работ разработчиком, если выявится их необходимость, при этом в договор при согласии заказчика вносят соответствующие изменения.</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idx="1"/>
          </p:nvPr>
        </p:nvSpPr>
        <p:spPr>
          <a:xfrm>
            <a:off x="457200" y="1412776"/>
            <a:ext cx="8229600" cy="5040560"/>
          </a:xfrm>
        </p:spPr>
        <p:txBody>
          <a:bodyPr/>
          <a:lstStyle/>
          <a:p>
            <a:pPr algn="just">
              <a:lnSpc>
                <a:spcPct val="90000"/>
              </a:lnSpc>
            </a:pPr>
            <a:r>
              <a:rPr lang="ru-RU" altLang="ru-RU" sz="2400" dirty="0">
                <a:effectLst/>
              </a:rPr>
              <a:t>В процессе разработки документации по выбору и проверке новых технических решений, обеспечивающих достижение основных потребительских свойств продукции, могут быть проведены лабораторные, исследовательские, стендовые и другие испытания, а также испытания экспериментальных образцов продукции в условиях, имитирующих реальные условия эксплуатации, при этом прорабатываются патентно-правовые аспекты хозяйственного использования этих технических решений. Для отдельных видов продукции или ее составных частей испытания могут быть проведены в условиях эксплуатации, в том числе на предприятиях - потребителях продукции.</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idx="1"/>
          </p:nvPr>
        </p:nvSpPr>
        <p:spPr>
          <a:xfrm>
            <a:off x="457200" y="1700808"/>
            <a:ext cx="8229600" cy="4430116"/>
          </a:xfrm>
        </p:spPr>
        <p:txBody>
          <a:bodyPr/>
          <a:lstStyle/>
          <a:p>
            <a:pPr algn="just"/>
            <a:r>
              <a:rPr lang="ru-RU" altLang="ru-RU" sz="2400" dirty="0">
                <a:effectLst/>
              </a:rPr>
              <a:t>Объем и содержание испытаний, необходимых для предотвращения постановки на производство неотработанной продукции, определяет разработчик с учетом требований заказчика, новизны, сложности, особенностей производства и применения продукции. При этом должны быть проведены испытания на соответствие всем обязательным требованиям технических регламентов. Требования к процедурам контроля и испытаний устанавливают в соответствии с ГОСТ Р ИСО 9001.</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idx="1"/>
          </p:nvPr>
        </p:nvSpPr>
        <p:spPr>
          <a:xfrm>
            <a:off x="457200" y="1412776"/>
            <a:ext cx="8229600" cy="5256312"/>
          </a:xfrm>
        </p:spPr>
        <p:txBody>
          <a:bodyPr/>
          <a:lstStyle/>
          <a:p>
            <a:pPr algn="just">
              <a:lnSpc>
                <a:spcPct val="90000"/>
              </a:lnSpc>
            </a:pPr>
            <a:r>
              <a:rPr lang="ru-RU" altLang="ru-RU" sz="2400" dirty="0">
                <a:effectLst/>
              </a:rPr>
              <a:t>Основной конструкторской документации присваивается литера «Т». К конструкторской документации относят: сборочные чертежи всех устройств с пояснительной запиской, полный комплект электрических схем, инструкции по эксплуатации, технический отчет. В отчете приводятся основные механические и электрические расчеты, результаты исследований и испытаний. По результатам технического проектирования может быть проведена корректировка ТЗ по согласованию с заказчиком.</a:t>
            </a:r>
          </a:p>
          <a:p>
            <a:pPr algn="just">
              <a:lnSpc>
                <a:spcPct val="90000"/>
              </a:lnSpc>
            </a:pPr>
            <a:r>
              <a:rPr lang="ru-RU" altLang="ru-RU" sz="2400" dirty="0">
                <a:effectLst/>
              </a:rPr>
              <a:t>Методика рассмотрения и защиты технического проекта аналогична эскизному проекту и проводится, как правило, специальной комиссией, создаваемой заказчиком по согласованию с </a:t>
            </a:r>
            <a:r>
              <a:rPr lang="ru-RU" altLang="ru-RU" sz="2400" dirty="0" smtClean="0">
                <a:effectLst/>
              </a:rPr>
              <a:t>разработчиком</a:t>
            </a:r>
            <a:r>
              <a:rPr lang="ru-RU" altLang="ru-RU" sz="2400" dirty="0"/>
              <a:t>.</a:t>
            </a:r>
            <a:endParaRPr lang="ru-RU" altLang="ru-RU" sz="2400" dirty="0">
              <a:effectLst/>
            </a:endParaRP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1907704" y="953641"/>
            <a:ext cx="6346974" cy="630237"/>
          </a:xfrm>
        </p:spPr>
        <p:txBody>
          <a:bodyPr>
            <a:noAutofit/>
          </a:bodyPr>
          <a:lstStyle/>
          <a:p>
            <a:pPr algn="ctr"/>
            <a:r>
              <a:rPr lang="ru-RU" altLang="ru-RU" sz="2400" b="1" dirty="0">
                <a:effectLst/>
              </a:rPr>
              <a:t>Этап 6 — разработка </a:t>
            </a:r>
            <a:r>
              <a:rPr lang="ru-RU" altLang="ru-RU" sz="2400" b="1" dirty="0" smtClean="0">
                <a:effectLst/>
              </a:rPr>
              <a:t/>
            </a:r>
            <a:br>
              <a:rPr lang="ru-RU" altLang="ru-RU" sz="2400" b="1" dirty="0" smtClean="0">
                <a:effectLst/>
              </a:rPr>
            </a:br>
            <a:r>
              <a:rPr lang="ru-RU" altLang="ru-RU" sz="2400" b="1" dirty="0" smtClean="0">
                <a:effectLst/>
              </a:rPr>
              <a:t>рабочей </a:t>
            </a:r>
            <a:r>
              <a:rPr lang="ru-RU" altLang="ru-RU" sz="2400" b="1" dirty="0">
                <a:effectLst/>
              </a:rPr>
              <a:t>документации</a:t>
            </a:r>
          </a:p>
        </p:txBody>
      </p:sp>
      <p:sp>
        <p:nvSpPr>
          <p:cNvPr id="118787" name="Rectangle 3"/>
          <p:cNvSpPr>
            <a:spLocks noGrp="1" noChangeArrowheads="1"/>
          </p:cNvSpPr>
          <p:nvPr>
            <p:ph idx="1"/>
          </p:nvPr>
        </p:nvSpPr>
        <p:spPr/>
        <p:txBody>
          <a:bodyPr/>
          <a:lstStyle/>
          <a:p>
            <a:pPr algn="just">
              <a:lnSpc>
                <a:spcPct val="90000"/>
              </a:lnSpc>
            </a:pPr>
            <a:r>
              <a:rPr lang="ru-RU" altLang="ru-RU" sz="2400" dirty="0">
                <a:effectLst/>
              </a:rPr>
              <a:t>Для изготовления и испытаний опытных образцов продукции после положительного решения по результатам технического проекта (утверждения акт комиссии заказчиком). Разработчик производит окончательную корректировку функциональных и электрических схем, выполняет разработку полного комплекта конструкторской документации, которой присваивается литера «О», проводит проверку конструкторской документации на унификацию и стандартизацию, проводит согласование документации с заказчиком и заводом - изготовителем серийной продукции.</a:t>
            </a:r>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2123728" y="764704"/>
            <a:ext cx="6192688" cy="774700"/>
          </a:xfrm>
        </p:spPr>
        <p:txBody>
          <a:bodyPr>
            <a:noAutofit/>
          </a:bodyPr>
          <a:lstStyle/>
          <a:p>
            <a:pPr algn="ctr"/>
            <a:r>
              <a:rPr lang="ru-RU" altLang="ru-RU" sz="2400" b="1" dirty="0">
                <a:effectLst/>
              </a:rPr>
              <a:t>Этап 7 — изготовление и настройка опытных </a:t>
            </a:r>
            <a:r>
              <a:rPr lang="ru-RU" altLang="ru-RU" sz="2400" b="1" dirty="0" smtClean="0">
                <a:effectLst/>
              </a:rPr>
              <a:t>образцов</a:t>
            </a:r>
            <a:endParaRPr lang="ru-RU" altLang="ru-RU" sz="2400" b="1" dirty="0">
              <a:effectLst/>
            </a:endParaRPr>
          </a:p>
        </p:txBody>
      </p:sp>
      <p:sp>
        <p:nvSpPr>
          <p:cNvPr id="119811" name="Rectangle 3"/>
          <p:cNvSpPr>
            <a:spLocks noGrp="1" noChangeArrowheads="1"/>
          </p:cNvSpPr>
          <p:nvPr>
            <p:ph idx="1"/>
          </p:nvPr>
        </p:nvSpPr>
        <p:spPr>
          <a:xfrm>
            <a:off x="457200" y="1772816"/>
            <a:ext cx="8229600" cy="4680372"/>
          </a:xfrm>
        </p:spPr>
        <p:txBody>
          <a:bodyPr/>
          <a:lstStyle/>
          <a:p>
            <a:pPr algn="just"/>
            <a:r>
              <a:rPr lang="ru-RU" altLang="ru-RU" sz="2400" dirty="0">
                <a:effectLst/>
              </a:rPr>
              <a:t>Для подтверждения соответствия разработанной технической документации исходным требованиям изготавливают опытные образцы (опытные партии) продукции, если продукция предполагается к серийному изготовлению. Для несерийного производства продукции изготавливают головные образцы. При создании единичной продукции головные образцы продукции, как правило, подлежат реализации их заказчику.</a:t>
            </a:r>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1547664" y="548680"/>
            <a:ext cx="7859713" cy="558800"/>
          </a:xfrm>
        </p:spPr>
        <p:txBody>
          <a:bodyPr>
            <a:normAutofit/>
          </a:bodyPr>
          <a:lstStyle/>
          <a:p>
            <a:pPr algn="ctr"/>
            <a:r>
              <a:rPr lang="ru-RU" altLang="ru-RU" sz="2400" b="1" dirty="0">
                <a:effectLst/>
              </a:rPr>
              <a:t>Этап 8 — испытания опытных </a:t>
            </a:r>
            <a:r>
              <a:rPr lang="ru-RU" altLang="ru-RU" sz="2400" b="1" dirty="0" smtClean="0">
                <a:effectLst/>
              </a:rPr>
              <a:t>образцов</a:t>
            </a:r>
            <a:endParaRPr lang="ru-RU" altLang="ru-RU" sz="2400" b="1" dirty="0">
              <a:effectLst/>
            </a:endParaRPr>
          </a:p>
        </p:txBody>
      </p:sp>
      <p:sp>
        <p:nvSpPr>
          <p:cNvPr id="120835" name="Rectangle 3"/>
          <p:cNvSpPr>
            <a:spLocks noGrp="1" noChangeArrowheads="1"/>
          </p:cNvSpPr>
          <p:nvPr>
            <p:ph idx="1"/>
          </p:nvPr>
        </p:nvSpPr>
        <p:spPr>
          <a:xfrm>
            <a:off x="457200" y="1484784"/>
            <a:ext cx="8229600" cy="5112866"/>
          </a:xfrm>
        </p:spPr>
        <p:txBody>
          <a:bodyPr>
            <a:normAutofit lnSpcReduction="10000"/>
          </a:bodyPr>
          <a:lstStyle/>
          <a:p>
            <a:pPr algn="just">
              <a:lnSpc>
                <a:spcPct val="80000"/>
              </a:lnSpc>
            </a:pPr>
            <a:r>
              <a:rPr lang="ru-RU" altLang="ru-RU" sz="2400" dirty="0"/>
              <a:t>Для оценки и контроля качества результатов, полученных при ОКР, опытные образцы, опытную партию, головные образцы продукции подвергают контрольным испытаниям по следующим категориям:</a:t>
            </a:r>
          </a:p>
          <a:p>
            <a:pPr marL="0" indent="0" algn="just">
              <a:lnSpc>
                <a:spcPct val="80000"/>
              </a:lnSpc>
              <a:buNone/>
            </a:pPr>
            <a:r>
              <a:rPr lang="ru-RU" altLang="ru-RU" sz="2400" dirty="0"/>
              <a:t>- Предварительные испытания (организует исполнитель ОКР), проводимые с целью предварительной оценки соответствия опытного образца продукции требованиям ТЗ, а также для определения готовности опытного образца к приемочным испытаниям. Испытания рекомендуется проводить представителям отдела технического контроля (ОТК) на соответствие проектам технических условий (ТУ), которые составляются разработчиком на узлы, блоки и изделие в целом на основе требований ТЗ. Предварительные испытания могут включать в себя стендовые испытания, испытания на объекте в типичных условиях эксплуатации, испытания на надежность.</a:t>
            </a:r>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idx="1"/>
          </p:nvPr>
        </p:nvSpPr>
        <p:spPr>
          <a:xfrm>
            <a:off x="457200" y="2060848"/>
            <a:ext cx="8229600" cy="4608240"/>
          </a:xfrm>
        </p:spPr>
        <p:txBody>
          <a:bodyPr>
            <a:normAutofit/>
          </a:bodyPr>
          <a:lstStyle/>
          <a:p>
            <a:pPr marL="0" indent="0" algn="just">
              <a:buNone/>
            </a:pPr>
            <a:r>
              <a:rPr lang="ru-RU" altLang="ru-RU" sz="2400" dirty="0" smtClean="0">
                <a:effectLst/>
              </a:rPr>
              <a:t>- Приемочные </a:t>
            </a:r>
            <a:r>
              <a:rPr lang="ru-RU" altLang="ru-RU" sz="2400" dirty="0">
                <a:effectLst/>
              </a:rPr>
              <a:t>испытания, проводимые с целью оценки всех определенных ТЗ характеристик продукции, проверки и подтверждения соответствия опытного образца продукции требованиям ТЗ в условиях, максимально приближенных к условиям реальной эксплуатации продукции, а также для принятия решений о возможности промышленного производства и реализации продукции</a:t>
            </a:r>
            <a:r>
              <a:rPr lang="ru-RU" altLang="ru-RU" sz="2400" dirty="0" smtClean="0">
                <a:effectLst/>
              </a:rPr>
              <a:t>.</a:t>
            </a:r>
            <a:endParaRPr lang="ru-RU" altLang="ru-RU" sz="2400" dirty="0">
              <a:effectLst/>
            </a:endParaRP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p:txBody>
          <a:bodyPr>
            <a:normAutofit/>
          </a:bodyPr>
          <a:lstStyle/>
          <a:p>
            <a:pPr algn="just"/>
            <a:r>
              <a:rPr lang="ru-RU" altLang="ru-RU" sz="2400" dirty="0"/>
              <a:t>Если к продукции предъявляются обязательные требования, подлежащие в дальнейшем подтверждению соответствия (сертификации), результаты испытаний продукции в части обязательных требований технических регламентов, проведенных в лабораториях (центрах), аккредитованных в установленном порядке, могут быть использованы для получения сертификатов или документов соответствия по установленным правилам.</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3543193943"/>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idx="1"/>
          </p:nvPr>
        </p:nvSpPr>
        <p:spPr>
          <a:xfrm>
            <a:off x="457200" y="1484783"/>
            <a:ext cx="8229600" cy="5040561"/>
          </a:xfrm>
        </p:spPr>
        <p:txBody>
          <a:bodyPr>
            <a:normAutofit lnSpcReduction="10000"/>
          </a:bodyPr>
          <a:lstStyle/>
          <a:p>
            <a:pPr algn="just">
              <a:lnSpc>
                <a:spcPct val="90000"/>
              </a:lnSpc>
            </a:pPr>
            <a:r>
              <a:rPr lang="ru-RU" altLang="ru-RU" sz="2400" dirty="0">
                <a:effectLst/>
              </a:rPr>
              <a:t>Место проведения испытаний опытных образцов продукции в случае, если нет определенных условий проведения испытаний, установленных органами государственного надзора, определяет разработчик совместно с изготовителем продукции.</a:t>
            </a:r>
          </a:p>
          <a:p>
            <a:pPr algn="just">
              <a:lnSpc>
                <a:spcPct val="90000"/>
              </a:lnSpc>
            </a:pPr>
            <a:r>
              <a:rPr lang="ru-RU" altLang="ru-RU" sz="2400" dirty="0">
                <a:effectLst/>
              </a:rPr>
              <a:t>Предварительные и приемочные испытания проводят по соответствующим программам и методикам испытаний, разрабатываемым и утверждаемым стороной, несущей ответственность за проведение этих испытаний. Программы испытаний разрабатывают на основе требований ТЗ и конструкторской документации с использованием при необходимости типовых программ, стандартизованных методик испытаний и других нормативных документов в части организации и проведения испытаний.</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idx="1"/>
          </p:nvPr>
        </p:nvSpPr>
        <p:spPr>
          <a:xfrm>
            <a:off x="457200" y="1412775"/>
            <a:ext cx="8229600" cy="4718149"/>
          </a:xfrm>
        </p:spPr>
        <p:txBody>
          <a:bodyPr>
            <a:normAutofit lnSpcReduction="10000"/>
          </a:bodyPr>
          <a:lstStyle/>
          <a:p>
            <a:pPr algn="just">
              <a:lnSpc>
                <a:spcPct val="80000"/>
              </a:lnSpc>
            </a:pPr>
            <a:r>
              <a:rPr lang="ru-RU" altLang="ru-RU" sz="2400" dirty="0">
                <a:effectLst/>
              </a:rPr>
              <a:t>В программы испытаний включают: объект испытаний; цель, объем, условия и порядок проведения испытаний; материально-техническое и метрологическое обеспечение испытаний, формы отчетности по испытаниям.</a:t>
            </a:r>
          </a:p>
          <a:p>
            <a:pPr algn="just">
              <a:lnSpc>
                <a:spcPct val="80000"/>
              </a:lnSpc>
            </a:pPr>
            <a:r>
              <a:rPr lang="ru-RU" altLang="ru-RU" sz="2400" dirty="0">
                <a:effectLst/>
              </a:rPr>
              <a:t>В программах указываются  перечни конкретных проверок (решаемых задач, оценок), которые следует проводить при испытаниях для подтверждения выполнения требований ТЗ, со ссылками на соответствующие методики испытаний. Программа и методика приемочных испытаний опытных образцов продукции должны, кроме того, содержать проверку качества рабочей конструкторской и эксплуатационной документации (включая проект технических условий для производства продукции) для принятия решения о пригодности документации в промышленном производстве.</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idx="1"/>
          </p:nvPr>
        </p:nvSpPr>
        <p:spPr>
          <a:xfrm>
            <a:off x="457200" y="1772816"/>
            <a:ext cx="8229600" cy="4752528"/>
          </a:xfrm>
        </p:spPr>
        <p:txBody>
          <a:bodyPr/>
          <a:lstStyle/>
          <a:p>
            <a:pPr algn="just">
              <a:lnSpc>
                <a:spcPct val="90000"/>
              </a:lnSpc>
            </a:pPr>
            <a:r>
              <a:rPr lang="ru-RU" altLang="ru-RU" sz="2400" dirty="0">
                <a:effectLst/>
              </a:rPr>
              <a:t>В методику испытаний включают: оцениваемые характеристики продукции; условия и порядок проведения испытаний; способы обработки, анализа и оценки результатов испытаний; используемые средства испытаний, контроля и измерений.</a:t>
            </a:r>
          </a:p>
          <a:p>
            <a:pPr algn="just">
              <a:lnSpc>
                <a:spcPct val="90000"/>
              </a:lnSpc>
            </a:pPr>
            <a:r>
              <a:rPr lang="ru-RU" altLang="ru-RU" sz="2400" dirty="0">
                <a:effectLst/>
              </a:rPr>
              <a:t>Методики испытаний, применяемые для определения соответствия продукции обязательным требованиям, если они не являются типовыми стандартизованными методиками, должны быть аттестованы в установленном порядке и согласованы с соответствующими органами государственного надзора.</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idx="1"/>
          </p:nvPr>
        </p:nvSpPr>
        <p:spPr/>
        <p:txBody>
          <a:bodyPr/>
          <a:lstStyle/>
          <a:p>
            <a:pPr algn="just"/>
            <a:r>
              <a:rPr lang="ru-RU" altLang="ru-RU" sz="2400" dirty="0">
                <a:effectLst/>
              </a:rPr>
              <a:t>Испытания проводят после проверки готовности мест проведения испытаний (лабораторий, испытательных центров и т. п.) к обеспечению технических требований, требований безопасности, и после назначения ответственных специалистов по всем работам при подготовке и проведении испытаний, оценке характеристик продукции с установленной точностью измерений, а также регистрации их результатов.</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idx="1"/>
          </p:nvPr>
        </p:nvSpPr>
        <p:spPr>
          <a:xfrm>
            <a:off x="457200" y="1484783"/>
            <a:ext cx="8229600" cy="4968553"/>
          </a:xfrm>
        </p:spPr>
        <p:txBody>
          <a:bodyPr>
            <a:normAutofit lnSpcReduction="10000"/>
          </a:bodyPr>
          <a:lstStyle/>
          <a:p>
            <a:pPr algn="just">
              <a:lnSpc>
                <a:spcPct val="80000"/>
              </a:lnSpc>
            </a:pPr>
            <a:r>
              <a:rPr lang="ru-RU" altLang="ru-RU" sz="2400" dirty="0">
                <a:effectLst/>
              </a:rPr>
              <a:t>К началу проведения испытаний должны быть завершены мероприятия по их подготовке, предусматривающие:</a:t>
            </a:r>
            <a:endParaRPr lang="en-US" altLang="ru-RU" sz="2400" dirty="0">
              <a:effectLst/>
            </a:endParaRPr>
          </a:p>
          <a:p>
            <a:pPr algn="just">
              <a:lnSpc>
                <a:spcPct val="80000"/>
              </a:lnSpc>
              <a:buFont typeface="Wingdings" panose="05000000000000000000" pitchFamily="2" charset="2"/>
              <a:buChar char="Ø"/>
            </a:pPr>
            <a:r>
              <a:rPr lang="ru-RU" altLang="ru-RU" sz="2400" dirty="0" smtClean="0">
                <a:effectLst/>
              </a:rPr>
              <a:t>наличие</a:t>
            </a:r>
            <a:r>
              <a:rPr lang="ru-RU" altLang="ru-RU" sz="2400" dirty="0">
                <a:effectLst/>
              </a:rPr>
              <a:t>, годность и готовность на месте проведения испытаний средств материально-технического и метрологического обеспечения, в соответствии с программой испытаний;</a:t>
            </a:r>
          </a:p>
          <a:p>
            <a:pPr algn="just">
              <a:lnSpc>
                <a:spcPct val="80000"/>
              </a:lnSpc>
              <a:buFont typeface="Wingdings" panose="05000000000000000000" pitchFamily="2" charset="2"/>
              <a:buChar char="Ø"/>
            </a:pPr>
            <a:r>
              <a:rPr lang="ru-RU" altLang="ru-RU" sz="2400" dirty="0" smtClean="0">
                <a:effectLst/>
              </a:rPr>
              <a:t>обучение </a:t>
            </a:r>
            <a:r>
              <a:rPr lang="ru-RU" altLang="ru-RU" sz="2400" dirty="0">
                <a:effectLst/>
              </a:rPr>
              <a:t>и при необходимости аттестацию персонала, допускаемого к испытаниям;</a:t>
            </a:r>
          </a:p>
          <a:p>
            <a:pPr algn="just">
              <a:lnSpc>
                <a:spcPct val="80000"/>
              </a:lnSpc>
              <a:buFont typeface="Wingdings" panose="05000000000000000000" pitchFamily="2" charset="2"/>
              <a:buChar char="Ø"/>
            </a:pPr>
            <a:r>
              <a:rPr lang="ru-RU" altLang="ru-RU" sz="2400" dirty="0" smtClean="0">
                <a:effectLst/>
              </a:rPr>
              <a:t>назначение </a:t>
            </a:r>
            <a:r>
              <a:rPr lang="ru-RU" altLang="ru-RU" sz="2400" dirty="0">
                <a:effectLst/>
              </a:rPr>
              <a:t>комиссии либо соответствующих служб (если комиссия не назначается);</a:t>
            </a:r>
          </a:p>
          <a:p>
            <a:pPr algn="just">
              <a:lnSpc>
                <a:spcPct val="80000"/>
              </a:lnSpc>
              <a:buFont typeface="Wingdings" panose="05000000000000000000" pitchFamily="2" charset="2"/>
              <a:buChar char="Ø"/>
            </a:pPr>
            <a:r>
              <a:rPr lang="ru-RU" altLang="ru-RU" sz="2400" dirty="0" smtClean="0">
                <a:effectLst/>
              </a:rPr>
              <a:t>своевременное </a:t>
            </a:r>
            <a:r>
              <a:rPr lang="ru-RU" altLang="ru-RU" sz="2400" dirty="0">
                <a:effectLst/>
              </a:rPr>
              <a:t>представление к месту испытаний опытного образца продукции с комплектом конструкторской, нормативной, справочной и другой документации, предусмотренной программой испытаний.</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idx="1"/>
          </p:nvPr>
        </p:nvSpPr>
        <p:spPr>
          <a:xfrm>
            <a:off x="468313" y="1988840"/>
            <a:ext cx="8229600" cy="4142085"/>
          </a:xfrm>
        </p:spPr>
        <p:txBody>
          <a:bodyPr/>
          <a:lstStyle/>
          <a:p>
            <a:pPr algn="just"/>
            <a:r>
              <a:rPr lang="ru-RU" altLang="ru-RU" sz="2400" dirty="0">
                <a:effectLst/>
              </a:rPr>
              <a:t>Заданные и фактические данные, полученные при испытаниях, отражают в протоколах. Испытания считают законченными, если их результаты оформлены актом, подтверждающим выполнение программы испытаний и содержащим оценку результатов испытаний с конкретными формулировками, отражающими соответствие испытуемого опытного образца продукции требованиям ТЗ.</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a:xfrm>
            <a:off x="1619672" y="779769"/>
            <a:ext cx="7786687" cy="487363"/>
          </a:xfrm>
        </p:spPr>
        <p:txBody>
          <a:bodyPr>
            <a:normAutofit/>
          </a:bodyPr>
          <a:lstStyle/>
          <a:p>
            <a:pPr algn="ctr"/>
            <a:r>
              <a:rPr lang="ru-RU" altLang="ru-RU" sz="2400" b="1" dirty="0">
                <a:effectLst/>
              </a:rPr>
              <a:t>Этап 9 — приемка результатов </a:t>
            </a:r>
            <a:r>
              <a:rPr lang="ru-RU" altLang="ru-RU" sz="2400" b="1" dirty="0" smtClean="0">
                <a:effectLst/>
              </a:rPr>
              <a:t>ОКР</a:t>
            </a:r>
            <a:endParaRPr lang="ru-RU" altLang="ru-RU" sz="2400" b="1" dirty="0">
              <a:effectLst/>
            </a:endParaRPr>
          </a:p>
        </p:txBody>
      </p:sp>
      <p:sp>
        <p:nvSpPr>
          <p:cNvPr id="129027" name="Rectangle 3"/>
          <p:cNvSpPr>
            <a:spLocks noGrp="1" noChangeArrowheads="1"/>
          </p:cNvSpPr>
          <p:nvPr>
            <p:ph idx="1"/>
          </p:nvPr>
        </p:nvSpPr>
        <p:spPr>
          <a:xfrm>
            <a:off x="457200" y="1628799"/>
            <a:ext cx="8229600" cy="4968553"/>
          </a:xfrm>
        </p:spPr>
        <p:txBody>
          <a:bodyPr/>
          <a:lstStyle/>
          <a:p>
            <a:pPr algn="just">
              <a:lnSpc>
                <a:spcPct val="90000"/>
              </a:lnSpc>
            </a:pPr>
            <a:r>
              <a:rPr lang="ru-RU" altLang="ru-RU" sz="2400" dirty="0">
                <a:effectLst/>
              </a:rPr>
              <a:t>Приемку результатов разработки продукции проводит государственная или приемочная комиссия в процессе проведения приемочных испытаний опытных образцов изделий.  При создании продукции по госзаказу проводят государственные приемочные испытания, по договорам с заказчиками и в инициативном порядке - приемочные испытания. Головные образцы несерийной продукции подвергают приемочным испытаниям с целью решения вопроса о допустимости их использования по назначению, а для повторяющейся несерийной продукции - для решения вопроса о целесообразности постановки продукции на несерийное производство.</a:t>
            </a:r>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idx="1"/>
          </p:nvPr>
        </p:nvSpPr>
        <p:spPr>
          <a:xfrm>
            <a:off x="457200" y="1268759"/>
            <a:ext cx="8229600" cy="5256585"/>
          </a:xfrm>
        </p:spPr>
        <p:txBody>
          <a:bodyPr>
            <a:normAutofit lnSpcReduction="10000"/>
          </a:bodyPr>
          <a:lstStyle/>
          <a:p>
            <a:pPr algn="just">
              <a:lnSpc>
                <a:spcPct val="80000"/>
              </a:lnSpc>
            </a:pPr>
            <a:r>
              <a:rPr lang="ru-RU" altLang="ru-RU" sz="2400" dirty="0">
                <a:effectLst/>
              </a:rPr>
              <a:t>При наличии заказчика председателем комиссии назначают его представителя. Состав комиссии формирует и утверждает заказчик или, при согласии заказчика, разработчик. В состав комиссий включаются представители разработчика, заказчика, изготовителя опытных образцов, изготовителя будущей серийной продукции и других заинтересованных организаций. В работе комиссии могут участвовать эксперты сторонних организаций. Все органы государственного надзора, определенные действующим законодательством для данной продукции, либо участвуют в приемочных испытаниях, либо дают заключения по результатам испытаний, и должны быть информированы о предстоящих испытаниях за один месяц до их начала. При отсутствии представителя органа государственного надзора или его заключения считают, что орган государственного надзора согласен на приемку разработки или не заинтересован в ней.</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idx="1"/>
          </p:nvPr>
        </p:nvSpPr>
        <p:spPr>
          <a:xfrm>
            <a:off x="457200" y="1412775"/>
            <a:ext cx="8229600" cy="5112569"/>
          </a:xfrm>
        </p:spPr>
        <p:txBody>
          <a:bodyPr>
            <a:normAutofit/>
          </a:bodyPr>
          <a:lstStyle/>
          <a:p>
            <a:pPr algn="just">
              <a:lnSpc>
                <a:spcPct val="90000"/>
              </a:lnSpc>
            </a:pPr>
            <a:r>
              <a:rPr lang="ru-RU" altLang="ru-RU" sz="2400" dirty="0">
                <a:effectLst/>
              </a:rPr>
              <a:t>Государственные приемочные испытания продукции организует государственный заказчик. Приемочные испытания продукции с участием заинтересованных органов и организаций организует разработчик. Для составных частей продукции, разрабатываемых по ТЗ головного исполнителя ОКР, самостоятельные приемочные испытания проводят с участием заинтересованных организаций. По требованию заказчика или в соответствии с правилами оценки соответствия обязательным требованиям технических регламентов проведение испытаний может быть поручено специализированной испытательной организации (испытательному центру) или изготовителю опытных образцов, если это оговорено в ТЗ на выполнение ОКР или в договоре.</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idx="1"/>
          </p:nvPr>
        </p:nvSpPr>
        <p:spPr>
          <a:xfrm>
            <a:off x="457200" y="1556792"/>
            <a:ext cx="8229600" cy="4574133"/>
          </a:xfrm>
        </p:spPr>
        <p:txBody>
          <a:bodyPr/>
          <a:lstStyle/>
          <a:p>
            <a:pPr algn="just">
              <a:lnSpc>
                <a:spcPct val="90000"/>
              </a:lnSpc>
            </a:pPr>
            <a:r>
              <a:rPr lang="ru-RU" altLang="ru-RU" sz="2400" dirty="0">
                <a:effectLst/>
              </a:rPr>
              <a:t>Приемочная комиссия проводит приемочные испытания опытных образцов продукции, контролирует полноту, достоверность и объективность результатов испытаний, а также полноту информации, соблюдение сроков испытаний и документальное оформление их результатов. Органы государственного надзора определяют при приемочных испытаниях степень соответствия продукции обязательным требованиям и выдают по результатам испытаний окончательное заключение, что отражается в акте или в отдельном документально оформленном заключении.</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idx="1"/>
          </p:nvPr>
        </p:nvSpPr>
        <p:spPr/>
        <p:txBody>
          <a:bodyPr/>
          <a:lstStyle/>
          <a:p>
            <a:pPr algn="just">
              <a:lnSpc>
                <a:spcPct val="90000"/>
              </a:lnSpc>
            </a:pPr>
            <a:r>
              <a:rPr lang="ru-RU" altLang="ru-RU" sz="2400" dirty="0">
                <a:effectLst/>
              </a:rPr>
              <a:t>Разработчик представляет приемочной комиссии ТЗ на выполнение ОКР, проект технических условий (ТУ) или стандарта технических условий (если их разработка предусмотрена), конструкторские и технологические документы, требующие совместного рассмотрения, отчет о патентных исследованиях, другие технические документы и материалы, требуемые по законодательству, подтверждающие соответствие разработанной продукции ТЗ и договору и удостоверяющие ее технический уровень и конкурентоспособность.</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idx="1"/>
          </p:nvPr>
        </p:nvSpPr>
        <p:spPr>
          <a:xfrm>
            <a:off x="457200" y="1412776"/>
            <a:ext cx="8229600" cy="5184874"/>
          </a:xfrm>
        </p:spPr>
        <p:txBody>
          <a:bodyPr>
            <a:normAutofit/>
          </a:bodyPr>
          <a:lstStyle/>
          <a:p>
            <a:pPr algn="just">
              <a:lnSpc>
                <a:spcPct val="80000"/>
              </a:lnSpc>
            </a:pPr>
            <a:r>
              <a:rPr lang="ru-RU" altLang="ru-RU" sz="2400" dirty="0">
                <a:effectLst/>
              </a:rPr>
              <a:t>По результатам проведения приемочных испытаний и рассмотрения представленных материалов комиссия составляет акт, в котором указывает:</a:t>
            </a:r>
            <a:endParaRPr lang="en-US" altLang="ru-RU" sz="2400" dirty="0">
              <a:effectLst/>
            </a:endParaRPr>
          </a:p>
          <a:p>
            <a:pPr>
              <a:lnSpc>
                <a:spcPct val="80000"/>
              </a:lnSpc>
            </a:pPr>
            <a:endParaRPr lang="ru-RU" altLang="ru-RU" sz="2400" dirty="0">
              <a:effectLst/>
            </a:endParaRPr>
          </a:p>
          <a:p>
            <a:pPr marL="0" indent="0">
              <a:lnSpc>
                <a:spcPct val="80000"/>
              </a:lnSpc>
              <a:buNone/>
            </a:pPr>
            <a:r>
              <a:rPr lang="ru-RU" altLang="ru-RU" sz="2400" dirty="0">
                <a:effectLst/>
              </a:rPr>
              <a:t>1) соответствие образцов продукции заданным в ТЗ требованиям, допустимость ее производства и сдачи потребителю;</a:t>
            </a:r>
          </a:p>
          <a:p>
            <a:pPr marL="0" indent="0">
              <a:lnSpc>
                <a:spcPct val="80000"/>
              </a:lnSpc>
              <a:buNone/>
            </a:pPr>
            <a:r>
              <a:rPr lang="ru-RU" altLang="ru-RU" sz="2400" dirty="0">
                <a:effectLst/>
              </a:rPr>
              <a:t>2) результаты оценки технического уровня и конкурентоспособности продукции, в том числе в патентно-правовом аспекте;</a:t>
            </a:r>
          </a:p>
          <a:p>
            <a:pPr marL="0" indent="0">
              <a:lnSpc>
                <a:spcPct val="80000"/>
              </a:lnSpc>
              <a:buNone/>
            </a:pPr>
            <a:r>
              <a:rPr lang="ru-RU" altLang="ru-RU" sz="2400" dirty="0">
                <a:effectLst/>
              </a:rPr>
              <a:t>3) результаты оценки разработанной технической документации и проекта ТУ</a:t>
            </a:r>
            <a:r>
              <a:rPr lang="ru-RU" altLang="ru-RU" sz="2400" dirty="0" smtClean="0">
                <a:effectLst/>
              </a:rPr>
              <a:t>;</a:t>
            </a:r>
            <a:endParaRPr lang="ru-RU" altLang="ru-RU" sz="2400" dirty="0">
              <a:effectLst/>
            </a:endParaRP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pPr marL="0" indent="0">
              <a:buNone/>
            </a:pPr>
            <a:r>
              <a:rPr lang="ru-RU" altLang="ru-RU" sz="2400" dirty="0"/>
              <a:t>4) рекомендации о возможности дальнейшего использования опытных образцов продукции;</a:t>
            </a:r>
          </a:p>
          <a:p>
            <a:pPr marL="0" indent="0">
              <a:buNone/>
            </a:pPr>
            <a:r>
              <a:rPr lang="ru-RU" altLang="ru-RU" sz="2400" dirty="0"/>
              <a:t>5) рекомендации по изготовлению установочной серии и ее объеме (при постановке продукции на производство);</a:t>
            </a:r>
          </a:p>
          <a:p>
            <a:pPr marL="0" indent="0">
              <a:buNone/>
            </a:pPr>
            <a:r>
              <a:rPr lang="ru-RU" altLang="ru-RU" sz="2400" dirty="0"/>
              <a:t>6) замечания и предложения по доработке продукции и документации;</a:t>
            </a:r>
          </a:p>
          <a:p>
            <a:pPr marL="0" indent="0">
              <a:buNone/>
            </a:pPr>
            <a:r>
              <a:rPr lang="ru-RU" altLang="ru-RU" sz="2400" dirty="0"/>
              <a:t>7) другие рекомендации, замечания и предложения приемочной комиссии.</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3335960706"/>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idx="1"/>
          </p:nvPr>
        </p:nvSpPr>
        <p:spPr/>
        <p:txBody>
          <a:bodyPr/>
          <a:lstStyle/>
          <a:p>
            <a:pPr algn="just"/>
            <a:r>
              <a:rPr lang="ru-RU" altLang="ru-RU" sz="2400" dirty="0">
                <a:effectLst/>
              </a:rPr>
              <a:t>Акт приемочной комиссии утверждает заказчик. Утверждение акта приемочной комиссии означает окончание разработки, согласование представленных ТУ и технической документации. По результатам государственных или приемочных испытаний проводится окончательная корректировка документации с присвоением литеры "О1".</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xfrm>
            <a:off x="1907704" y="665386"/>
            <a:ext cx="6841133" cy="603374"/>
          </a:xfrm>
        </p:spPr>
        <p:txBody>
          <a:bodyPr>
            <a:noAutofit/>
          </a:bodyPr>
          <a:lstStyle/>
          <a:p>
            <a:pPr algn="ctr"/>
            <a:r>
              <a:rPr lang="ru-RU" altLang="ru-RU" sz="2400" b="1" dirty="0">
                <a:effectLst/>
              </a:rPr>
              <a:t>Этап 10 — постановка продукции на </a:t>
            </a:r>
            <a:r>
              <a:rPr lang="ru-RU" altLang="ru-RU" sz="2400" b="1" dirty="0" smtClean="0">
                <a:effectLst/>
              </a:rPr>
              <a:t>производство</a:t>
            </a:r>
            <a:endParaRPr lang="ru-RU" altLang="ru-RU" sz="2400" b="1" dirty="0">
              <a:effectLst/>
            </a:endParaRPr>
          </a:p>
        </p:txBody>
      </p:sp>
      <p:sp>
        <p:nvSpPr>
          <p:cNvPr id="136195" name="Rectangle 3"/>
          <p:cNvSpPr>
            <a:spLocks noGrp="1" noChangeArrowheads="1"/>
          </p:cNvSpPr>
          <p:nvPr>
            <p:ph idx="1"/>
          </p:nvPr>
        </p:nvSpPr>
        <p:spPr>
          <a:xfrm>
            <a:off x="457200" y="1844675"/>
            <a:ext cx="8229600" cy="4286250"/>
          </a:xfrm>
        </p:spPr>
        <p:txBody>
          <a:bodyPr/>
          <a:lstStyle/>
          <a:p>
            <a:pPr algn="just"/>
            <a:r>
              <a:rPr lang="ru-RU" altLang="ru-RU" sz="2400" dirty="0">
                <a:effectLst/>
              </a:rPr>
              <a:t>Откорректированная техническая документация с литерой «O1», передается предприятием-разработчиком предприятию-изготовителю для выпуска установочной серии изделий и запуска в серийное (массовое) производство. К моменту постановки продукции на производство результаты приемочных испытаний должны быть признаны органами государственного надзора.</a:t>
            </a:r>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idx="1"/>
          </p:nvPr>
        </p:nvSpPr>
        <p:spPr>
          <a:xfrm>
            <a:off x="457200" y="1700807"/>
            <a:ext cx="8229600" cy="4430117"/>
          </a:xfrm>
        </p:spPr>
        <p:txBody>
          <a:bodyPr/>
          <a:lstStyle/>
          <a:p>
            <a:pPr algn="just"/>
            <a:r>
              <a:rPr lang="ru-RU" altLang="ru-RU" sz="2400" dirty="0">
                <a:effectLst/>
              </a:rPr>
              <a:t>Взаимоотношения между разработчиком и заводом-изготовителем регламентируются договором, который заключается на период освоения изделий в серийном производстве. Разработчик при этом обязуется передать заводу-изготовителю несколько комплектов копий конструкторской и технологической документации, обучить представителей завода процессам наладки и регулировки, новым технологическим процессам и т. д.</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idx="1"/>
          </p:nvPr>
        </p:nvSpPr>
        <p:spPr>
          <a:xfrm>
            <a:off x="457200" y="1412776"/>
            <a:ext cx="8229600" cy="5112568"/>
          </a:xfrm>
        </p:spPr>
        <p:txBody>
          <a:bodyPr>
            <a:normAutofit/>
          </a:bodyPr>
          <a:lstStyle/>
          <a:p>
            <a:pPr marL="0" indent="0" algn="just">
              <a:lnSpc>
                <a:spcPct val="80000"/>
              </a:lnSpc>
              <a:buNone/>
            </a:pPr>
            <a:r>
              <a:rPr lang="ru-RU" altLang="ru-RU" sz="2400" dirty="0">
                <a:effectLst/>
              </a:rPr>
              <a:t>Изготовитель принимает от разработчика продукции:</a:t>
            </a:r>
            <a:endParaRPr lang="en-US" altLang="ru-RU" sz="2400" dirty="0">
              <a:effectLst/>
            </a:endParaRPr>
          </a:p>
          <a:p>
            <a:pPr algn="just">
              <a:lnSpc>
                <a:spcPct val="80000"/>
              </a:lnSpc>
            </a:pPr>
            <a:r>
              <a:rPr lang="ru-RU" altLang="ru-RU" sz="2400" dirty="0" smtClean="0">
                <a:effectLst/>
              </a:rPr>
              <a:t>комплект </a:t>
            </a:r>
            <a:r>
              <a:rPr lang="ru-RU" altLang="ru-RU" sz="2400" dirty="0">
                <a:effectLst/>
              </a:rPr>
              <a:t>КД и ТД литеры "01" или более высокой;</a:t>
            </a:r>
          </a:p>
          <a:p>
            <a:pPr algn="just">
              <a:lnSpc>
                <a:spcPct val="80000"/>
              </a:lnSpc>
            </a:pPr>
            <a:r>
              <a:rPr lang="ru-RU" altLang="ru-RU" sz="2400" dirty="0" smtClean="0">
                <a:effectLst/>
              </a:rPr>
              <a:t>специальные </a:t>
            </a:r>
            <a:r>
              <a:rPr lang="ru-RU" altLang="ru-RU" sz="2400" dirty="0">
                <a:effectLst/>
              </a:rPr>
              <a:t>средства контроля и испытаний;</a:t>
            </a:r>
          </a:p>
          <a:p>
            <a:pPr algn="just">
              <a:lnSpc>
                <a:spcPct val="80000"/>
              </a:lnSpc>
            </a:pPr>
            <a:r>
              <a:rPr lang="ru-RU" altLang="ru-RU" sz="2400" dirty="0" smtClean="0">
                <a:effectLst/>
              </a:rPr>
              <a:t>опытный </a:t>
            </a:r>
            <a:r>
              <a:rPr lang="ru-RU" altLang="ru-RU" sz="2400" dirty="0">
                <a:effectLst/>
              </a:rPr>
              <a:t>образец продукции (при необходимости) в соответствии с условиями использования научно-технической продукции, оговоренными в договоре на ОКР;</a:t>
            </a:r>
          </a:p>
          <a:p>
            <a:pPr algn="just">
              <a:lnSpc>
                <a:spcPct val="80000"/>
              </a:lnSpc>
            </a:pPr>
            <a:r>
              <a:rPr lang="ru-RU" altLang="ru-RU" sz="2400" dirty="0" smtClean="0">
                <a:effectLst/>
              </a:rPr>
              <a:t>документы </a:t>
            </a:r>
            <a:r>
              <a:rPr lang="ru-RU" altLang="ru-RU" sz="2400" dirty="0">
                <a:effectLst/>
              </a:rPr>
              <a:t>о согласовании применения комплектующих изделий в соответствии с ГОСТ 2.124;</a:t>
            </a:r>
          </a:p>
          <a:p>
            <a:pPr algn="just">
              <a:lnSpc>
                <a:spcPct val="80000"/>
              </a:lnSpc>
            </a:pPr>
            <a:r>
              <a:rPr lang="ru-RU" altLang="ru-RU" sz="2400" dirty="0" smtClean="0">
                <a:effectLst/>
              </a:rPr>
              <a:t>заключения </a:t>
            </a:r>
            <a:r>
              <a:rPr lang="ru-RU" altLang="ru-RU" sz="2400" dirty="0">
                <a:effectLst/>
              </a:rPr>
              <a:t>по проведенным экспертизам (в том числе метрологической, экологической и др.);</a:t>
            </a:r>
          </a:p>
          <a:p>
            <a:pPr algn="just">
              <a:lnSpc>
                <a:spcPct val="80000"/>
              </a:lnSpc>
            </a:pPr>
            <a:r>
              <a:rPr lang="ru-RU" altLang="ru-RU" sz="2400" dirty="0" smtClean="0">
                <a:effectLst/>
              </a:rPr>
              <a:t>копию </a:t>
            </a:r>
            <a:r>
              <a:rPr lang="ru-RU" altLang="ru-RU" sz="2400" dirty="0">
                <a:effectLst/>
              </a:rPr>
              <a:t>акта приемочных испытаний;</a:t>
            </a:r>
          </a:p>
          <a:p>
            <a:pPr algn="just">
              <a:lnSpc>
                <a:spcPct val="80000"/>
              </a:lnSpc>
            </a:pPr>
            <a:r>
              <a:rPr lang="ru-RU" altLang="ru-RU" sz="2400" dirty="0" smtClean="0">
                <a:effectLst/>
              </a:rPr>
              <a:t>документы</a:t>
            </a:r>
            <a:r>
              <a:rPr lang="ru-RU" altLang="ru-RU" sz="2400" dirty="0">
                <a:effectLst/>
              </a:rPr>
              <a:t>, подтверждающие соответствие разработанной продукции обязательным требованиям.</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idx="1"/>
          </p:nvPr>
        </p:nvSpPr>
        <p:spPr>
          <a:xfrm>
            <a:off x="468313" y="1412776"/>
            <a:ext cx="8229600" cy="4746724"/>
          </a:xfrm>
        </p:spPr>
        <p:txBody>
          <a:bodyPr/>
          <a:lstStyle/>
          <a:p>
            <a:r>
              <a:rPr lang="ru-RU" altLang="ru-RU" sz="2400" dirty="0">
                <a:effectLst/>
              </a:rPr>
              <a:t>На этапе подготовки производства изготовитель должен выполнить работы, обеспечивающие технологическую готовность предприятия к изготовлению продукции в соответствии с требованиями КД и законодательства Российской Федерации, а также следующие основные работы:</a:t>
            </a:r>
            <a:endParaRPr lang="en-US" altLang="ru-RU" sz="2400" dirty="0">
              <a:effectLst/>
            </a:endParaRPr>
          </a:p>
          <a:p>
            <a:r>
              <a:rPr lang="ru-RU" altLang="ru-RU" sz="2400" dirty="0" smtClean="0">
                <a:effectLst/>
              </a:rPr>
              <a:t>разработку </a:t>
            </a:r>
            <a:r>
              <a:rPr lang="ru-RU" altLang="ru-RU" sz="2400" dirty="0">
                <a:effectLst/>
              </a:rPr>
              <a:t>ТД (или корректировку </a:t>
            </a:r>
            <a:r>
              <a:rPr lang="en-US" altLang="ru-RU" sz="2400" dirty="0">
                <a:effectLst/>
              </a:rPr>
              <a:t> </a:t>
            </a:r>
            <a:r>
              <a:rPr lang="ru-RU" altLang="ru-RU" sz="2400" dirty="0">
                <a:effectLst/>
              </a:rPr>
              <a:t>полученной ТД) на изготовление продукции для поставки, контроля и испытаний;</a:t>
            </a:r>
          </a:p>
          <a:p>
            <a:r>
              <a:rPr lang="ru-RU" altLang="ru-RU" sz="2400" dirty="0" smtClean="0">
                <a:effectLst/>
              </a:rPr>
              <a:t>отработку </a:t>
            </a:r>
            <a:r>
              <a:rPr lang="ru-RU" altLang="ru-RU" sz="2400" dirty="0">
                <a:effectLst/>
              </a:rPr>
              <a:t>конструкции на технологичность с учетом стандартов ЕСТД;</a:t>
            </a:r>
          </a:p>
          <a:p>
            <a:endParaRPr lang="ru-RU" altLang="ru-RU" sz="2400" dirty="0">
              <a:effectLst/>
            </a:endParaRP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idx="1"/>
          </p:nvPr>
        </p:nvSpPr>
        <p:spPr/>
        <p:txBody>
          <a:bodyPr/>
          <a:lstStyle/>
          <a:p>
            <a:pPr algn="just">
              <a:lnSpc>
                <a:spcPct val="90000"/>
              </a:lnSpc>
            </a:pPr>
            <a:r>
              <a:rPr lang="ru-RU" altLang="ru-RU" sz="2400" dirty="0" smtClean="0">
                <a:effectLst/>
              </a:rPr>
              <a:t>заключение </a:t>
            </a:r>
            <a:r>
              <a:rPr lang="ru-RU" altLang="ru-RU" sz="2400" dirty="0">
                <a:effectLst/>
              </a:rPr>
              <a:t>договоров с поставщиками комплектующих изделий и материалов и лицензионных соглашений с правообладателями на использование объектов промышленной и интеллектуальной собственности;</a:t>
            </a:r>
          </a:p>
          <a:p>
            <a:pPr algn="just">
              <a:lnSpc>
                <a:spcPct val="90000"/>
              </a:lnSpc>
            </a:pPr>
            <a:r>
              <a:rPr lang="ru-RU" altLang="ru-RU" sz="2400" dirty="0" smtClean="0">
                <a:effectLst/>
              </a:rPr>
              <a:t>подготовку </a:t>
            </a:r>
            <a:r>
              <a:rPr lang="ru-RU" altLang="ru-RU" sz="2400" dirty="0">
                <a:effectLst/>
              </a:rPr>
              <a:t>и представление в территориальные органы Госстандарта России каталожного листа продукции в установленном порядке;</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idx="1"/>
          </p:nvPr>
        </p:nvSpPr>
        <p:spPr>
          <a:xfrm>
            <a:off x="457200" y="1628800"/>
            <a:ext cx="8229600" cy="4502125"/>
          </a:xfrm>
        </p:spPr>
        <p:txBody>
          <a:bodyPr>
            <a:normAutofit lnSpcReduction="10000"/>
          </a:bodyPr>
          <a:lstStyle/>
          <a:p>
            <a:pPr algn="just"/>
            <a:r>
              <a:rPr lang="ru-RU" altLang="ru-RU" sz="2400" dirty="0">
                <a:effectLst/>
              </a:rPr>
              <a:t>В период постановки продукции на производство изготовитель проводит все необходимые работы для последующей обязательной по законодательству сертификации продукции.</a:t>
            </a:r>
          </a:p>
          <a:p>
            <a:pPr algn="just"/>
            <a:r>
              <a:rPr lang="ru-RU" altLang="ru-RU" sz="2400" dirty="0">
                <a:effectLst/>
              </a:rPr>
              <a:t>Подготовку производства считают законченной, когда изготовителем продукции получена вся необходимая документация, разработана (отработана) ТД на изготовление продукции, опробованы и отлажены средства технологического оснащения и технологические процессы, подготовлен персонал, занятый при изготовлении, испытаниях и контроле продукции.</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83768" y="908720"/>
            <a:ext cx="4978896" cy="506320"/>
          </a:xfrm>
        </p:spPr>
        <p:txBody>
          <a:bodyPr>
            <a:noAutofit/>
          </a:bodyPr>
          <a:lstStyle/>
          <a:p>
            <a:r>
              <a:rPr lang="en-US" altLang="ru-RU" sz="2800" b="1" dirty="0"/>
              <a:t>4. </a:t>
            </a:r>
            <a:r>
              <a:rPr lang="ru-RU" altLang="ru-RU" sz="2800" b="1" dirty="0" smtClean="0"/>
              <a:t>ЭСКИЗНОЕ ПРОЕКТИРОВАНИЕ</a:t>
            </a:r>
            <a:endParaRPr lang="ru-RU" sz="2800" b="1" dirty="0"/>
          </a:p>
        </p:txBody>
      </p:sp>
      <p:sp>
        <p:nvSpPr>
          <p:cNvPr id="143362" name="Rectangle 2"/>
          <p:cNvSpPr>
            <a:spLocks noGrp="1" noChangeArrowheads="1"/>
          </p:cNvSpPr>
          <p:nvPr>
            <p:ph idx="1"/>
          </p:nvPr>
        </p:nvSpPr>
        <p:spPr/>
        <p:txBody>
          <a:bodyPr>
            <a:normAutofit fontScale="92500" lnSpcReduction="20000"/>
          </a:bodyPr>
          <a:lstStyle/>
          <a:p>
            <a:pPr algn="just">
              <a:lnSpc>
                <a:spcPct val="90000"/>
              </a:lnSpc>
            </a:pPr>
            <a:r>
              <a:rPr lang="ru-RU" altLang="ru-RU" sz="2400" dirty="0">
                <a:effectLst/>
              </a:rPr>
              <a:t>С целью демонстрации готовности предприятия к выпуску продукции, отвечающей требованиям КД, проверки разработанного технологического процесса, обеспечивающего стабильность характеристик продукции, и для оценки готовности предприятия к выпуску продукции проводят квалификационные испытания по программе, разработанной изготовителем с участием разработчика продукции и согласованной с заказчиком. В программе указывают:</a:t>
            </a:r>
            <a:endParaRPr lang="en-US" altLang="ru-RU" sz="2400" dirty="0">
              <a:effectLst/>
            </a:endParaRPr>
          </a:p>
          <a:p>
            <a:pPr algn="just">
              <a:lnSpc>
                <a:spcPct val="90000"/>
              </a:lnSpc>
              <a:buFont typeface="Wingdings" panose="05000000000000000000" pitchFamily="2" charset="2"/>
              <a:buChar char="Ø"/>
            </a:pPr>
            <a:r>
              <a:rPr lang="ru-RU" altLang="ru-RU" sz="2400" dirty="0" smtClean="0">
                <a:effectLst/>
              </a:rPr>
              <a:t>количество </a:t>
            </a:r>
            <a:r>
              <a:rPr lang="ru-RU" altLang="ru-RU" sz="2400" dirty="0">
                <a:effectLst/>
              </a:rPr>
              <a:t>единиц продукции, подвергаемых испытаниям и проверкам, исходя из их сложности, стоимости, надежности и других факторов, необходимых для достоверных оценок;</a:t>
            </a:r>
          </a:p>
          <a:p>
            <a:pPr algn="just">
              <a:lnSpc>
                <a:spcPct val="90000"/>
              </a:lnSpc>
              <a:buFont typeface="Wingdings" panose="05000000000000000000" pitchFamily="2" charset="2"/>
              <a:buChar char="Ø"/>
            </a:pPr>
            <a:r>
              <a:rPr lang="ru-RU" altLang="ru-RU" sz="2400" dirty="0" smtClean="0">
                <a:effectLst/>
              </a:rPr>
              <a:t>все </a:t>
            </a:r>
            <a:r>
              <a:rPr lang="ru-RU" altLang="ru-RU" sz="2400" dirty="0">
                <a:effectLst/>
              </a:rPr>
              <a:t>виды испытаний, соответствующих периодическим испытаниям, указанным в ТУ, а также другие испытания и проверки, позволяющие достигнуть цели квалификационных испытаний;</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45060"/>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idx="1"/>
          </p:nvPr>
        </p:nvSpPr>
        <p:spPr>
          <a:xfrm>
            <a:off x="457200" y="1484784"/>
            <a:ext cx="8229600" cy="4968552"/>
          </a:xfrm>
        </p:spPr>
        <p:txBody>
          <a:bodyPr>
            <a:normAutofit/>
          </a:bodyPr>
          <a:lstStyle/>
          <a:p>
            <a:pPr algn="just">
              <a:lnSpc>
                <a:spcPct val="90000"/>
              </a:lnSpc>
            </a:pPr>
            <a:r>
              <a:rPr lang="ru-RU" altLang="ru-RU" sz="2400" dirty="0">
                <a:effectLst/>
              </a:rPr>
              <a:t>Квалификационные испытания обеспечивает изготовитель продукции. Проводит испытания комиссия, в состав которой входят представители изготовителя, разработчика продукции, разработчиков и поставщиков комплектующих изделий и, при необходимости, органов государственного надзора и других заинтересованных сторон. Результаты квалификационных испытаний считают положительными, если продукция выдержала испытания по всем пунктам программы испытаний, положительно оценена технологическая оснащенность производства и стабильность технологического процесса изготовления для возможности выпуска в продукции заданных объемах.</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idx="1"/>
          </p:nvPr>
        </p:nvSpPr>
        <p:spPr>
          <a:xfrm>
            <a:off x="457200" y="1628799"/>
            <a:ext cx="8229600" cy="4502125"/>
          </a:xfrm>
        </p:spPr>
        <p:txBody>
          <a:bodyPr/>
          <a:lstStyle/>
          <a:p>
            <a:pPr algn="just"/>
            <a:r>
              <a:rPr lang="ru-RU" altLang="ru-RU" sz="2400" dirty="0">
                <a:effectLst/>
              </a:rPr>
              <a:t>Единицы продукции установочной серии не относят к товарной продукции, вследствие чего ОТК осуществляет только их контроль, а приемку для поставки — только по просьбе потребителя.</a:t>
            </a:r>
          </a:p>
          <a:p>
            <a:pPr algn="just"/>
            <a:r>
              <a:rPr lang="ru-RU" altLang="ru-RU" sz="2400" dirty="0">
                <a:effectLst/>
              </a:rPr>
              <a:t>После выпуска и положительных испытаний установочной партии изделий (или головного образца единичного производства) освоение производства считается законченным и разработчик передает все оригиналы технической документации заводу-изготовителю, который при необходимости </a:t>
            </a:r>
            <a:r>
              <a:rPr lang="ru-RU" altLang="ru-RU" sz="2400" dirty="0" err="1">
                <a:effectLst/>
              </a:rPr>
              <a:t>перевыпускает</a:t>
            </a:r>
            <a:r>
              <a:rPr lang="ru-RU" altLang="ru-RU" sz="2400" dirty="0">
                <a:effectLst/>
              </a:rPr>
              <a:t> ее, присваивая литеру «А».</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idx="1"/>
          </p:nvPr>
        </p:nvSpPr>
        <p:spPr>
          <a:xfrm>
            <a:off x="457200" y="1412775"/>
            <a:ext cx="8229600" cy="5112569"/>
          </a:xfrm>
        </p:spPr>
        <p:txBody>
          <a:bodyPr>
            <a:normAutofit/>
          </a:bodyPr>
          <a:lstStyle/>
          <a:p>
            <a:pPr algn="just">
              <a:lnSpc>
                <a:spcPct val="90000"/>
              </a:lnSpc>
            </a:pPr>
            <a:r>
              <a:rPr lang="ru-RU" altLang="ru-RU" sz="2400" dirty="0">
                <a:effectLst/>
              </a:rPr>
              <a:t>В процессе эксплуатации и ремонта изделий, изготовленных в серийном (массовом) производстве, может возникнуть необходимость в корректировке функциональных, принципиальных, монтажных и других схем, конструкторской и технологической документации, выявленная достаточно долговременной эксплуатацией изделий или изменением поставляемых комплектующих изделий и материалов.</a:t>
            </a:r>
          </a:p>
          <a:p>
            <a:pPr algn="just">
              <a:lnSpc>
                <a:spcPct val="90000"/>
              </a:lnSpc>
            </a:pPr>
            <a:r>
              <a:rPr lang="ru-RU" altLang="ru-RU" sz="2400" dirty="0">
                <a:effectLst/>
              </a:rPr>
              <a:t>Эти изменения вносятся в КД в установленном порядке,  по откорректированной документации производится изготовление опытного образца и его испытание в полном объеме. В случае положительных результатов корректируется документация на заводе-изготовителе.</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2051720" y="704088"/>
            <a:ext cx="6635080" cy="996720"/>
          </a:xfrm>
        </p:spPr>
        <p:txBody>
          <a:bodyPr>
            <a:normAutofit/>
          </a:bodyPr>
          <a:lstStyle/>
          <a:p>
            <a:pPr algn="ctr"/>
            <a:r>
              <a:rPr lang="ru-RU" altLang="ru-RU" sz="2800" b="1" dirty="0">
                <a:effectLst/>
              </a:rPr>
              <a:t>Интегральный технический показатель качества </a:t>
            </a:r>
            <a:r>
              <a:rPr lang="ru-RU" altLang="ru-RU" sz="2800" b="1" dirty="0" smtClean="0">
                <a:effectLst/>
              </a:rPr>
              <a:t>изделия </a:t>
            </a:r>
            <a:endParaRPr lang="ru-RU" altLang="ru-RU" sz="2800" b="1" dirty="0">
              <a:effectLst/>
            </a:endParaRPr>
          </a:p>
        </p:txBody>
      </p:sp>
      <p:sp>
        <p:nvSpPr>
          <p:cNvPr id="147459" name="Rectangle 3"/>
          <p:cNvSpPr>
            <a:spLocks noGrp="1" noChangeArrowheads="1"/>
          </p:cNvSpPr>
          <p:nvPr>
            <p:ph idx="1"/>
          </p:nvPr>
        </p:nvSpPr>
        <p:spPr/>
        <p:txBody>
          <a:bodyPr/>
          <a:lstStyle/>
          <a:p>
            <a:pPr algn="just"/>
            <a:r>
              <a:rPr lang="ru-RU" altLang="ru-RU" sz="2400" dirty="0">
                <a:effectLst/>
              </a:rPr>
              <a:t>В качестве метода оценки качества нового изделия рекомендует сравнение его характеристик с соответствующими характеристиками аналога. Следует выбирать аналог, наиболее близкий по функциональному назначению, присутствующий на рынке сбыта с устойчивой рыночной ценой и известными технико-экономическими характеристиками. Если изделие по своему функциональному назначению заменяет несколько существующих изделий, то в качестве аналога используется их совокупность.</a:t>
            </a:r>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idx="1"/>
          </p:nvPr>
        </p:nvSpPr>
        <p:spPr/>
        <p:txBody>
          <a:bodyPr/>
          <a:lstStyle/>
          <a:p>
            <a:pPr algn="just"/>
            <a:r>
              <a:rPr lang="ru-RU" altLang="ru-RU" sz="2400" dirty="0">
                <a:effectLst/>
              </a:rPr>
              <a:t>Оценка уровня качества новых изделий производится сравнением основных групп технико-эксплуатационных параметров: назначения, надежности, технологичности, унификации, эргономичности, </a:t>
            </a:r>
            <a:r>
              <a:rPr lang="ru-RU" altLang="ru-RU" sz="2400" dirty="0" err="1">
                <a:effectLst/>
              </a:rPr>
              <a:t>патентно</a:t>
            </a:r>
            <a:r>
              <a:rPr lang="ru-RU" altLang="ru-RU" sz="2400" dirty="0">
                <a:effectLst/>
              </a:rPr>
              <a:t> - правовых и экологических. Выбор номенклатуры показателей производится разработчиком. Обоснование выбора должно содержаться в отчетных материалах ОКР. Для разных групп радиоэлектронной аппаратуры рекомендуются разные показатели функционального назначения.</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idx="1"/>
          </p:nvPr>
        </p:nvSpPr>
        <p:spPr>
          <a:xfrm>
            <a:off x="457200" y="1628800"/>
            <a:ext cx="8229600" cy="4502125"/>
          </a:xfrm>
        </p:spPr>
        <p:txBody>
          <a:bodyPr>
            <a:normAutofit fontScale="92500" lnSpcReduction="10000"/>
          </a:bodyPr>
          <a:lstStyle/>
          <a:p>
            <a:pPr>
              <a:lnSpc>
                <a:spcPct val="90000"/>
              </a:lnSpc>
            </a:pPr>
            <a:r>
              <a:rPr lang="ru-RU" altLang="ru-RU" sz="2400" dirty="0">
                <a:effectLst/>
              </a:rPr>
              <a:t>Каждому из выбранных показателей для сравнения экспертным путем должен быть определен коэффициент его весомости (важности).</a:t>
            </a:r>
            <a:endParaRPr lang="en-US" altLang="ru-RU" sz="2400" dirty="0">
              <a:effectLst/>
            </a:endParaRPr>
          </a:p>
          <a:p>
            <a:pPr>
              <a:lnSpc>
                <a:spcPct val="90000"/>
              </a:lnSpc>
            </a:pPr>
            <a:endParaRPr lang="ru-RU" altLang="ru-RU" sz="2400" dirty="0">
              <a:effectLst/>
            </a:endParaRPr>
          </a:p>
          <a:p>
            <a:pPr>
              <a:lnSpc>
                <a:spcPct val="90000"/>
              </a:lnSpc>
            </a:pPr>
            <a:r>
              <a:rPr lang="ru-RU" altLang="ru-RU" sz="2400" dirty="0">
                <a:effectLst/>
              </a:rPr>
              <a:t>Наиболее широко используются две основные формы интегрального показателя качества:</a:t>
            </a:r>
            <a:endParaRPr lang="en-US" altLang="ru-RU" sz="2400" dirty="0">
              <a:effectLst/>
            </a:endParaRPr>
          </a:p>
          <a:p>
            <a:pPr>
              <a:lnSpc>
                <a:spcPct val="90000"/>
              </a:lnSpc>
            </a:pPr>
            <a:endParaRPr lang="ru-RU" altLang="ru-RU" sz="2400" dirty="0">
              <a:effectLst/>
            </a:endParaRPr>
          </a:p>
          <a:p>
            <a:pPr marL="0" indent="0">
              <a:lnSpc>
                <a:spcPct val="90000"/>
              </a:lnSpc>
              <a:buNone/>
            </a:pPr>
            <a:r>
              <a:rPr lang="ru-RU" altLang="ru-RU" sz="2400" dirty="0">
                <a:effectLst/>
              </a:rPr>
              <a:t>1) аддитивная</a:t>
            </a:r>
            <a:endParaRPr lang="en-US" altLang="ru-RU" sz="2400" dirty="0">
              <a:effectLst/>
            </a:endParaRPr>
          </a:p>
          <a:p>
            <a:pPr>
              <a:lnSpc>
                <a:spcPct val="90000"/>
              </a:lnSpc>
            </a:pPr>
            <a:endParaRPr lang="ru-RU" altLang="ru-RU" sz="2400" dirty="0">
              <a:effectLst/>
            </a:endParaRPr>
          </a:p>
          <a:p>
            <a:pPr marL="0" indent="0" algn="ctr">
              <a:lnSpc>
                <a:spcPct val="90000"/>
              </a:lnSpc>
              <a:buNone/>
            </a:pPr>
            <a:r>
              <a:rPr lang="ru-RU" altLang="ru-RU" sz="2400" dirty="0">
                <a:effectLst/>
              </a:rPr>
              <a:t>IТ = </a:t>
            </a:r>
            <a:r>
              <a:rPr lang="ru-RU" altLang="ru-RU" sz="2400" dirty="0" err="1">
                <a:effectLst/>
              </a:rPr>
              <a:t>g</a:t>
            </a:r>
            <a:r>
              <a:rPr lang="ru-RU" altLang="ru-RU" sz="2400" baseline="-25000" dirty="0" err="1">
                <a:effectLst/>
              </a:rPr>
              <a:t>i</a:t>
            </a:r>
            <a:r>
              <a:rPr lang="ru-RU" altLang="ru-RU" sz="2400" dirty="0">
                <a:effectLst/>
              </a:rPr>
              <a:t> </a:t>
            </a:r>
            <a:r>
              <a:rPr lang="ru-RU" altLang="ru-RU" sz="2400" dirty="0" err="1">
                <a:effectLst/>
              </a:rPr>
              <a:t>A</a:t>
            </a:r>
            <a:r>
              <a:rPr lang="ru-RU" altLang="ru-RU" sz="2400" baseline="-25000" dirty="0" err="1">
                <a:effectLst/>
              </a:rPr>
              <a:t>i</a:t>
            </a:r>
            <a:r>
              <a:rPr lang="ru-RU" altLang="ru-RU" sz="2400" dirty="0">
                <a:effectLst/>
              </a:rPr>
              <a:t>,</a:t>
            </a:r>
            <a:endParaRPr lang="en-US" altLang="ru-RU" sz="2400" dirty="0">
              <a:effectLst/>
            </a:endParaRPr>
          </a:p>
          <a:p>
            <a:pPr>
              <a:lnSpc>
                <a:spcPct val="90000"/>
              </a:lnSpc>
            </a:pPr>
            <a:endParaRPr lang="ru-RU" altLang="ru-RU" sz="2400" dirty="0">
              <a:effectLst/>
            </a:endParaRPr>
          </a:p>
          <a:p>
            <a:pPr marL="0" indent="0">
              <a:lnSpc>
                <a:spcPct val="90000"/>
              </a:lnSpc>
              <a:buNone/>
            </a:pPr>
            <a:r>
              <a:rPr lang="ru-RU" altLang="ru-RU" sz="2400" dirty="0">
                <a:effectLst/>
              </a:rPr>
              <a:t>где </a:t>
            </a:r>
            <a:r>
              <a:rPr lang="ru-RU" altLang="ru-RU" sz="2400" dirty="0" err="1">
                <a:effectLst/>
              </a:rPr>
              <a:t>g</a:t>
            </a:r>
            <a:r>
              <a:rPr lang="ru-RU" altLang="ru-RU" sz="2400" baseline="-25000" dirty="0" err="1">
                <a:effectLst/>
              </a:rPr>
              <a:t>i</a:t>
            </a:r>
            <a:r>
              <a:rPr lang="ru-RU" altLang="ru-RU" sz="2400" dirty="0">
                <a:effectLst/>
              </a:rPr>
              <a:t> - коэффициент весомости i-</a:t>
            </a:r>
            <a:r>
              <a:rPr lang="ru-RU" altLang="ru-RU" sz="2400" dirty="0" err="1">
                <a:effectLst/>
              </a:rPr>
              <a:t>го</a:t>
            </a:r>
            <a:r>
              <a:rPr lang="ru-RU" altLang="ru-RU" sz="2400" dirty="0">
                <a:effectLst/>
              </a:rPr>
              <a:t> параметра, </a:t>
            </a:r>
            <a:r>
              <a:rPr lang="ru-RU" altLang="ru-RU" sz="2400" dirty="0" err="1">
                <a:effectLst/>
              </a:rPr>
              <a:t>А</a:t>
            </a:r>
            <a:r>
              <a:rPr lang="ru-RU" altLang="ru-RU" sz="2400" baseline="-25000" dirty="0" err="1">
                <a:effectLst/>
              </a:rPr>
              <a:t>i</a:t>
            </a:r>
            <a:r>
              <a:rPr lang="ru-RU" altLang="ru-RU" sz="2400" dirty="0">
                <a:effectLst/>
              </a:rPr>
              <a:t> - показатель качества по i-</a:t>
            </a:r>
            <a:r>
              <a:rPr lang="ru-RU" altLang="ru-RU" sz="2400" dirty="0" err="1">
                <a:effectLst/>
              </a:rPr>
              <a:t>му</a:t>
            </a:r>
            <a:r>
              <a:rPr lang="ru-RU" altLang="ru-RU" sz="2400" dirty="0">
                <a:effectLst/>
              </a:rPr>
              <a:t> параметру; n - число параметров, по которым производится сравнение;</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idx="1"/>
          </p:nvPr>
        </p:nvSpPr>
        <p:spPr>
          <a:xfrm>
            <a:off x="457200" y="1628799"/>
            <a:ext cx="8229600" cy="4502125"/>
          </a:xfrm>
        </p:spPr>
        <p:txBody>
          <a:bodyPr/>
          <a:lstStyle/>
          <a:p>
            <a:pPr marL="0" indent="0">
              <a:lnSpc>
                <a:spcPct val="90000"/>
              </a:lnSpc>
              <a:buNone/>
            </a:pPr>
            <a:r>
              <a:rPr lang="ru-RU" altLang="ru-RU" sz="2400" dirty="0">
                <a:effectLst/>
              </a:rPr>
              <a:t>2) мультипликативная</a:t>
            </a:r>
            <a:endParaRPr lang="en-US" altLang="ru-RU" sz="2400" dirty="0">
              <a:effectLst/>
            </a:endParaRPr>
          </a:p>
          <a:p>
            <a:pPr>
              <a:lnSpc>
                <a:spcPct val="90000"/>
              </a:lnSpc>
            </a:pPr>
            <a:endParaRPr lang="ru-RU" altLang="ru-RU" sz="2400" dirty="0">
              <a:effectLst/>
            </a:endParaRPr>
          </a:p>
          <a:p>
            <a:pPr>
              <a:lnSpc>
                <a:spcPct val="90000"/>
              </a:lnSpc>
            </a:pPr>
            <a:endParaRPr lang="ru-RU" altLang="ru-RU" sz="2400" dirty="0">
              <a:effectLst/>
            </a:endParaRPr>
          </a:p>
          <a:p>
            <a:pPr algn="just">
              <a:lnSpc>
                <a:spcPct val="90000"/>
              </a:lnSpc>
            </a:pPr>
            <a:r>
              <a:rPr lang="ru-RU" altLang="ru-RU" sz="2400" dirty="0">
                <a:solidFill>
                  <a:srgbClr val="C00000"/>
                </a:solidFill>
                <a:effectLst/>
              </a:rPr>
              <a:t>Аддитивная</a:t>
            </a:r>
            <a:r>
              <a:rPr lang="ru-RU" altLang="ru-RU" sz="2400" dirty="0">
                <a:effectLst/>
              </a:rPr>
              <a:t> форма наиболее распространена, хотя ее недостатком является возможность "компенсации" уровня качества по одним параметрам за счет других. Кроме того, она допускает ситуацию значимости показателя качества при нулевом значении одного или нескольких параметров. С этих позиций мультипликативная форма предпочтительнее.</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idx="1"/>
          </p:nvPr>
        </p:nvSpPr>
        <p:spPr>
          <a:xfrm>
            <a:off x="457200" y="1484313"/>
            <a:ext cx="8229600" cy="4646612"/>
          </a:xfrm>
        </p:spPr>
        <p:txBody>
          <a:bodyPr/>
          <a:lstStyle/>
          <a:p>
            <a:pPr algn="just"/>
            <a:r>
              <a:rPr lang="ru-RU" altLang="ru-RU" sz="2400" dirty="0">
                <a:effectLst/>
              </a:rPr>
              <a:t>При сравнении нового изделия с аналогом возникает еще одна проблема - приведение сравниваемых вариантов к сопоставимому виду. Сопоставимость должна обеспечиваться:</a:t>
            </a:r>
          </a:p>
          <a:p>
            <a:pPr marL="0" indent="0">
              <a:buNone/>
            </a:pPr>
            <a:r>
              <a:rPr lang="ru-RU" altLang="ru-RU" sz="2400" dirty="0">
                <a:effectLst/>
              </a:rPr>
              <a:t>- по сферам и условиям эксплуатации;</a:t>
            </a:r>
            <a:br>
              <a:rPr lang="ru-RU" altLang="ru-RU" sz="2400" dirty="0">
                <a:effectLst/>
              </a:rPr>
            </a:br>
            <a:r>
              <a:rPr lang="ru-RU" altLang="ru-RU" sz="2400" dirty="0">
                <a:effectLst/>
              </a:rPr>
              <a:t>- по нормативной базе для расчета затрат и полезного результата;</a:t>
            </a:r>
            <a:br>
              <a:rPr lang="ru-RU" altLang="ru-RU" sz="2400" dirty="0">
                <a:effectLst/>
              </a:rPr>
            </a:br>
            <a:r>
              <a:rPr lang="ru-RU" altLang="ru-RU" sz="2400" dirty="0">
                <a:effectLst/>
              </a:rPr>
              <a:t>- по конечному полезному результату.</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idx="1"/>
          </p:nvPr>
        </p:nvSpPr>
        <p:spPr>
          <a:xfrm>
            <a:off x="468313" y="1556792"/>
            <a:ext cx="8229600" cy="4574133"/>
          </a:xfrm>
        </p:spPr>
        <p:txBody>
          <a:bodyPr/>
          <a:lstStyle/>
          <a:p>
            <a:pPr algn="just"/>
            <a:r>
              <a:rPr lang="ru-RU" altLang="ru-RU" sz="2400" dirty="0">
                <a:effectLst/>
              </a:rPr>
              <a:t>Сопоставимость по сферам и условиям эксплуатации обеспечивается за счет выбора аналога. Сопоставимость по полезному результату необходима при различиях в используемых технико-эксплуатационных параметрах. Обычно используется приведение к сопоставимости с помощью коэффициентов приведения. По существу, они обеспечивают сопоставимость по некоторым выбранным опорным параметрам (энергетике, числу  параметров и режимов, точности и т.д.). </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6" name="Rectangle 6"/>
          <p:cNvSpPr>
            <a:spLocks noGrp="1" noChangeArrowheads="1"/>
          </p:cNvSpPr>
          <p:nvPr>
            <p:ph type="title"/>
          </p:nvPr>
        </p:nvSpPr>
        <p:spPr>
          <a:xfrm>
            <a:off x="1691680" y="704088"/>
            <a:ext cx="6995120" cy="1143000"/>
          </a:xfrm>
        </p:spPr>
        <p:txBody>
          <a:bodyPr>
            <a:normAutofit/>
          </a:bodyPr>
          <a:lstStyle/>
          <a:p>
            <a:pPr algn="ctr"/>
            <a:r>
              <a:rPr lang="ru-RU" altLang="ru-RU" sz="2800" b="1" dirty="0" smtClean="0"/>
              <a:t>5. </a:t>
            </a:r>
            <a:r>
              <a:rPr lang="ru-RU" altLang="ru-RU" sz="2800" b="1" dirty="0"/>
              <a:t>ПОДГОТОВКА ПРОИЗВОДСТВА НА ЗАВОДЕ – ИЗГОТОВИТЕЛЕ</a:t>
            </a:r>
          </a:p>
        </p:txBody>
      </p:sp>
      <p:sp>
        <p:nvSpPr>
          <p:cNvPr id="153602" name="Rectangle 2"/>
          <p:cNvSpPr>
            <a:spLocks noGrp="1" noChangeArrowheads="1"/>
          </p:cNvSpPr>
          <p:nvPr>
            <p:ph idx="1"/>
          </p:nvPr>
        </p:nvSpPr>
        <p:spPr>
          <a:xfrm>
            <a:off x="468313" y="1628775"/>
            <a:ext cx="8229600" cy="4530725"/>
          </a:xfrm>
        </p:spPr>
        <p:txBody>
          <a:bodyPr/>
          <a:lstStyle/>
          <a:p>
            <a:pPr>
              <a:lnSpc>
                <a:spcPct val="80000"/>
              </a:lnSpc>
            </a:pPr>
            <a:endParaRPr lang="ru-RU" altLang="ru-RU" sz="2400" b="1" dirty="0"/>
          </a:p>
          <a:p>
            <a:pPr algn="just"/>
            <a:r>
              <a:rPr lang="ru-RU" altLang="ru-RU" sz="2400" dirty="0"/>
              <a:t>Подготовка производства  на заводе-изготовителе является заключительной частью инновационного процесса, особенно если вывод товара на рынок подготовлен пробным маркетингом. В подготовке производства участвуют практически все службы завода. Входной информацией для подготовки является наличие полного комплекта конструкторской документации и маркетинговая оценка производственной программы по новому изделию. Далее подготовка производства проходит по следующим стадиям:</a:t>
            </a:r>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idx="1"/>
          </p:nvPr>
        </p:nvSpPr>
        <p:spPr/>
        <p:txBody>
          <a:bodyPr/>
          <a:lstStyle/>
          <a:p>
            <a:pPr algn="just">
              <a:lnSpc>
                <a:spcPct val="90000"/>
              </a:lnSpc>
            </a:pPr>
            <a:r>
              <a:rPr lang="ru-RU" altLang="ru-RU" sz="2400" dirty="0"/>
              <a:t>Подготовка серийного производства аппаратуры на заводе – изготовителе, в принципе, не относится к числу прямых задач выполнения НИОКР. Но если разработчик заинтересован в результатах своего труда, и тем более, если в этих результатах присутствует определенная доля его интеллектуальной и промышленной собственности, то этот процесс должен находиться под его контролем и сопровождаться договором на оказание необходимой помощи и содействия, вплоть до прямого участия в процессах подготовки производства.</a:t>
            </a:r>
          </a:p>
          <a:p>
            <a:pPr>
              <a:lnSpc>
                <a:spcPct val="90000"/>
              </a:lnSpc>
            </a:pPr>
            <a:endParaRPr lang="ru-RU" altLang="ru-RU" sz="2400" dirty="0"/>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idx="1"/>
          </p:nvPr>
        </p:nvSpPr>
        <p:spPr>
          <a:xfrm>
            <a:off x="179388" y="1412775"/>
            <a:ext cx="8218487" cy="5112569"/>
          </a:xfrm>
        </p:spPr>
        <p:txBody>
          <a:bodyPr>
            <a:normAutofit/>
          </a:bodyPr>
          <a:lstStyle/>
          <a:p>
            <a:pPr algn="just">
              <a:lnSpc>
                <a:spcPct val="80000"/>
              </a:lnSpc>
            </a:pPr>
            <a:r>
              <a:rPr lang="ru-RU" altLang="ru-RU" sz="2400" u="sng" dirty="0"/>
              <a:t>Цель рыночных испытаний</a:t>
            </a:r>
            <a:r>
              <a:rPr lang="ru-RU" altLang="ru-RU" sz="2400" dirty="0"/>
              <a:t> - испытание товара в условиях реального использования, выявление мнений и замечаний потребителей об особенностях его использования, определение размеров рынка и общего прогноза сбыта, т.е. уточнение производственной программы выпуска изделий. Испытания в рыночных условиях дают руководству информацию для принятия окончательного решения о целесообразности серийного производства изделий. Если производитель будет приступать к развертыванию производства, ему предстоят большие расходы на окончание подготовки производства, затраты на капитальное строительство и освоение производства, затраты на каналы распределения и стимулирование сбыта изделий.</a:t>
            </a:r>
            <a:r>
              <a:rPr lang="ru-RU" altLang="ru-RU" sz="2400" b="1" i="1" dirty="0"/>
              <a:t> </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idx="1"/>
          </p:nvPr>
        </p:nvSpPr>
        <p:spPr>
          <a:xfrm>
            <a:off x="468313" y="1628775"/>
            <a:ext cx="8229600" cy="4530725"/>
          </a:xfrm>
        </p:spPr>
        <p:txBody>
          <a:bodyPr/>
          <a:lstStyle/>
          <a:p>
            <a:endParaRPr lang="en-US" altLang="ru-RU" sz="2400" b="1" i="1"/>
          </a:p>
          <a:p>
            <a:pPr>
              <a:lnSpc>
                <a:spcPct val="80000"/>
              </a:lnSpc>
            </a:pPr>
            <a:r>
              <a:rPr lang="ru-RU" altLang="ru-RU" sz="2400"/>
              <a:t>При этом производитель должен решить следующие главные вопросы - когда, где, кому и как продавать новый товар.</a:t>
            </a:r>
          </a:p>
          <a:p>
            <a:r>
              <a:rPr lang="ru-RU" altLang="ru-RU" sz="2400"/>
              <a:t>Как. Разрабатывается план вывода нового товара на рынки (план маркетинга</a:t>
            </a:r>
            <a:r>
              <a:rPr lang="ru-RU" altLang="ru-RU"/>
              <a:t>).</a:t>
            </a:r>
          </a:p>
          <a:p>
            <a:r>
              <a:rPr lang="ru-RU" altLang="ru-RU" sz="2400"/>
              <a:t>Кому. Выбираются наиболее выгодные рынки и для их освоения сосредотачиваются усилия по стимулированию сбыта.</a:t>
            </a:r>
          </a:p>
          <a:p>
            <a:endParaRPr lang="en-US" altLang="ru-RU" sz="2400"/>
          </a:p>
          <a:p>
            <a:endParaRPr lang="ru-RU" altLang="ru-RU" sz="2400"/>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idx="1"/>
          </p:nvPr>
        </p:nvSpPr>
        <p:spPr/>
        <p:txBody>
          <a:bodyPr/>
          <a:lstStyle/>
          <a:p>
            <a:pPr algn="just"/>
            <a:r>
              <a:rPr lang="ru-RU" altLang="ru-RU" sz="2400" dirty="0"/>
              <a:t>Когда. Первым принимается решение о своевременности выпуска нового товара. Если новый товар будет подрывать сбыт других подобных товаров производителя или в его конструкцию можно внести дополнительные усовершенствования, то выпуск нового товара может быть отложен.</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idx="1"/>
          </p:nvPr>
        </p:nvSpPr>
        <p:spPr/>
        <p:txBody>
          <a:bodyPr/>
          <a:lstStyle/>
          <a:p>
            <a:pPr algn="just"/>
            <a:r>
              <a:rPr lang="ru-RU" altLang="ru-RU" sz="2400" dirty="0"/>
              <a:t>Где. Принимается решение о реализации товара на определенных географических рынках, в общенациональном или международном масштабах. При отсутствии достаточных уверенности в успехе, необходимых средств и возможностей для выхода на общенациональный рынок устанавливается временной график последовательного освоения рынков.</a:t>
            </a:r>
          </a:p>
          <a:p>
            <a:endParaRPr lang="ru-RU" altLang="ru-RU" sz="2400" dirty="0"/>
          </a:p>
          <a:p>
            <a:endParaRPr lang="ru-RU" altLang="ru-RU" sz="2400" dirty="0"/>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idx="1"/>
          </p:nvPr>
        </p:nvSpPr>
        <p:spPr>
          <a:xfrm>
            <a:off x="539750" y="1700808"/>
            <a:ext cx="8229600" cy="4824536"/>
          </a:xfrm>
        </p:spPr>
        <p:txBody>
          <a:bodyPr/>
          <a:lstStyle/>
          <a:p>
            <a:pPr algn="just">
              <a:lnSpc>
                <a:spcPct val="90000"/>
              </a:lnSpc>
            </a:pPr>
            <a:r>
              <a:rPr lang="ru-RU" altLang="ru-RU" sz="2400" u="sng" dirty="0"/>
              <a:t>Конструкторская подготовка производства</a:t>
            </a:r>
            <a:r>
              <a:rPr lang="ru-RU" altLang="ru-RU" sz="2400" dirty="0"/>
              <a:t>. Цель КПП </a:t>
            </a:r>
            <a:r>
              <a:rPr lang="ru-RU" altLang="ru-RU" sz="2400" dirty="0" smtClean="0"/>
              <a:t>-адаптировать </a:t>
            </a:r>
            <a:r>
              <a:rPr lang="ru-RU" altLang="ru-RU" sz="2400" dirty="0"/>
              <a:t>конструкторскую документацию к условиям конкретного серийного производства предприятия-изготовителя. Как правило, конструкторская документация уже учитывает производственные и технологические возможности предприятий-изготовителей, но условия опытного и серийного производств имеют существенные различия, что может приводит к необходимости частичной переработки конструкторской документации. Она производится отделом главного конструктора завода (ОГК).</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idx="1"/>
          </p:nvPr>
        </p:nvSpPr>
        <p:spPr/>
        <p:txBody>
          <a:bodyPr/>
          <a:lstStyle/>
          <a:p>
            <a:pPr>
              <a:lnSpc>
                <a:spcPct val="80000"/>
              </a:lnSpc>
            </a:pPr>
            <a:r>
              <a:rPr lang="ru-RU" altLang="ru-RU" sz="2400"/>
              <a:t>В процессе КПП в максимально допустимых пределах учитываются конкретные производственные условия предприятия-изготовителя:</a:t>
            </a:r>
          </a:p>
          <a:p>
            <a:pPr>
              <a:lnSpc>
                <a:spcPct val="80000"/>
              </a:lnSpc>
            </a:pPr>
            <a:r>
              <a:rPr lang="ru-RU" altLang="ru-RU" sz="2400"/>
              <a:t>- наличие унифицированных, стандартных деталей и сборочных единиц, изготовляемых предприятием;</a:t>
            </a:r>
            <a:br>
              <a:rPr lang="ru-RU" altLang="ru-RU" sz="2400"/>
            </a:br>
            <a:r>
              <a:rPr lang="ru-RU" altLang="ru-RU" sz="2400"/>
              <a:t>- имеющиеся средства технологического оснащения и контроля;</a:t>
            </a:r>
            <a:br>
              <a:rPr lang="ru-RU" altLang="ru-RU" sz="2400"/>
            </a:br>
            <a:r>
              <a:rPr lang="ru-RU" altLang="ru-RU" sz="2400"/>
              <a:t>- имеющееся технологическое и нестандартное оборудование.</a:t>
            </a:r>
          </a:p>
          <a:p>
            <a:pPr>
              <a:lnSpc>
                <a:spcPct val="80000"/>
              </a:lnSpc>
            </a:pPr>
            <a:endParaRPr lang="ru-RU" altLang="ru-RU" sz="2400"/>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idx="1"/>
          </p:nvPr>
        </p:nvSpPr>
        <p:spPr>
          <a:xfrm>
            <a:off x="395288" y="1556792"/>
            <a:ext cx="8229600" cy="5040560"/>
          </a:xfrm>
        </p:spPr>
        <p:txBody>
          <a:bodyPr/>
          <a:lstStyle/>
          <a:p>
            <a:pPr>
              <a:lnSpc>
                <a:spcPct val="80000"/>
              </a:lnSpc>
            </a:pPr>
            <a:r>
              <a:rPr lang="ru-RU" altLang="ru-RU" sz="2400" dirty="0"/>
              <a:t>Состав работ конструкторской подготовки производства предприятия-изготовителя: </a:t>
            </a:r>
            <a:br>
              <a:rPr lang="ru-RU" altLang="ru-RU" sz="2400" dirty="0"/>
            </a:br>
            <a:r>
              <a:rPr lang="ru-RU" altLang="ru-RU" sz="2400" dirty="0"/>
              <a:t>1. Получение конструкторской документации от разработчика. </a:t>
            </a:r>
            <a:br>
              <a:rPr lang="ru-RU" altLang="ru-RU" sz="2400" dirty="0"/>
            </a:br>
            <a:r>
              <a:rPr lang="ru-RU" altLang="ru-RU" sz="2400" dirty="0"/>
              <a:t>2. Проверка документации на комплектность. </a:t>
            </a:r>
            <a:br>
              <a:rPr lang="ru-RU" altLang="ru-RU" sz="2400" dirty="0"/>
            </a:br>
            <a:r>
              <a:rPr lang="ru-RU" altLang="ru-RU" sz="2400" dirty="0"/>
              <a:t>3. Внесение изменений в соответствии с особенностями предприятия-изготовителя. </a:t>
            </a:r>
            <a:br>
              <a:rPr lang="ru-RU" altLang="ru-RU" sz="2400" dirty="0"/>
            </a:br>
            <a:r>
              <a:rPr lang="ru-RU" altLang="ru-RU" sz="2400" dirty="0"/>
              <a:t>4. Внесение изменений по результатам отработки конструкции на технологичность. </a:t>
            </a:r>
            <a:br>
              <a:rPr lang="ru-RU" altLang="ru-RU" sz="2400" dirty="0"/>
            </a:br>
            <a:r>
              <a:rPr lang="ru-RU" altLang="ru-RU" sz="2400" dirty="0"/>
              <a:t>5. Внесение изменений по результатам технологической подготовки производства. </a:t>
            </a:r>
            <a:br>
              <a:rPr lang="ru-RU" altLang="ru-RU" sz="2400" dirty="0"/>
            </a:br>
            <a:r>
              <a:rPr lang="ru-RU" altLang="ru-RU" sz="2400" dirty="0"/>
              <a:t>6. Техническое сопровождение изготовления опытной партии изделий. </a:t>
            </a:r>
            <a:br>
              <a:rPr lang="ru-RU" altLang="ru-RU" sz="2400" dirty="0"/>
            </a:br>
            <a:endParaRPr lang="ru-RU" altLang="ru-RU" sz="2400" dirty="0"/>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ransition/>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idx="1"/>
          </p:nvPr>
        </p:nvSpPr>
        <p:spPr/>
        <p:txBody>
          <a:bodyPr/>
          <a:lstStyle/>
          <a:p>
            <a:pPr marL="0" indent="0">
              <a:lnSpc>
                <a:spcPct val="80000"/>
              </a:lnSpc>
              <a:buNone/>
            </a:pPr>
            <a:r>
              <a:rPr lang="ru-RU" altLang="ru-RU" sz="2400" dirty="0"/>
              <a:t>7.</a:t>
            </a:r>
            <a:r>
              <a:rPr lang="ru-RU" altLang="ru-RU" sz="2400" b="1" i="1" dirty="0"/>
              <a:t> </a:t>
            </a:r>
            <a:r>
              <a:rPr lang="ru-RU" altLang="ru-RU" sz="2400" dirty="0"/>
              <a:t>Внесение изменений в конструкторскую документацию по результатам изготовления опытной партии. </a:t>
            </a:r>
            <a:br>
              <a:rPr lang="ru-RU" altLang="ru-RU" sz="2400" dirty="0"/>
            </a:br>
            <a:r>
              <a:rPr lang="ru-RU" altLang="ru-RU" sz="2400" dirty="0"/>
              <a:t>8. Присвоение документации литеры О2 для изготовления установочной серии. </a:t>
            </a:r>
            <a:br>
              <a:rPr lang="ru-RU" altLang="ru-RU" sz="2400" dirty="0"/>
            </a:br>
            <a:r>
              <a:rPr lang="ru-RU" altLang="ru-RU" sz="2400" dirty="0"/>
              <a:t>9. Техническое сопровождение изготовления установочной серии. </a:t>
            </a:r>
            <a:br>
              <a:rPr lang="ru-RU" altLang="ru-RU" sz="2400" dirty="0"/>
            </a:br>
            <a:r>
              <a:rPr lang="ru-RU" altLang="ru-RU" sz="2400" dirty="0"/>
              <a:t>10. Перевод документации в литеру А для установившегося серийного производства. </a:t>
            </a:r>
            <a:br>
              <a:rPr lang="ru-RU" altLang="ru-RU" sz="2400" dirty="0"/>
            </a:br>
            <a:r>
              <a:rPr lang="ru-RU" altLang="ru-RU" sz="2400" dirty="0"/>
              <a:t>11. Выпуск ремонтной, экспортной и иной документации. </a:t>
            </a:r>
            <a:br>
              <a:rPr lang="ru-RU" altLang="ru-RU" sz="2400" dirty="0"/>
            </a:br>
            <a:r>
              <a:rPr lang="ru-RU" altLang="ru-RU" sz="2400" dirty="0"/>
              <a:t>12. Техническое сопровождение серийного производства.</a:t>
            </a:r>
          </a:p>
          <a:p>
            <a:pPr>
              <a:lnSpc>
                <a:spcPct val="80000"/>
              </a:lnSpc>
            </a:pPr>
            <a:endParaRPr lang="ru-RU" altLang="ru-RU" sz="2400" dirty="0"/>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idx="1"/>
          </p:nvPr>
        </p:nvSpPr>
        <p:spPr/>
        <p:txBody>
          <a:bodyPr/>
          <a:lstStyle/>
          <a:p>
            <a:pPr algn="just">
              <a:lnSpc>
                <a:spcPct val="80000"/>
              </a:lnSpc>
            </a:pPr>
            <a:r>
              <a:rPr lang="ru-RU" altLang="ru-RU" sz="2400" dirty="0"/>
              <a:t>Технологическая подготовка производства. Производство как технологическая система представляет собой совокупность взаимосвязанных процессов, посредством которых создается необходимое изделие. Развитие современного производства характеризуется высокой  динамичностью, непрерывным процессом обновления материально-технической базы и методов ведения производства, усложнением цикла подготовки производства и комплексной механизацией и автоматизацией производственных процессов.</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ransition/>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idx="1"/>
          </p:nvPr>
        </p:nvSpPr>
        <p:spPr/>
        <p:txBody>
          <a:bodyPr/>
          <a:lstStyle/>
          <a:p>
            <a:pPr algn="just">
              <a:lnSpc>
                <a:spcPct val="80000"/>
              </a:lnSpc>
            </a:pPr>
            <a:r>
              <a:rPr lang="ru-RU" altLang="ru-RU" sz="2400" dirty="0"/>
              <a:t>Технология производства или технологический процесс (ТП) – основная часть производственного процесса, заключающаяся в выполнении определенных действий в соответствии с технологической документацией, направленных на изменение исходных свойств объекта производства и достижение им определенного состояния, соответствующего конструкторской документации. Конструирование и технология производства, являясь отдельными</a:t>
            </a:r>
          </a:p>
          <a:p>
            <a:pPr>
              <a:lnSpc>
                <a:spcPct val="80000"/>
              </a:lnSpc>
            </a:pPr>
            <a:endParaRPr lang="ru-RU" altLang="ru-RU" sz="2400" dirty="0"/>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idx="1"/>
          </p:nvPr>
        </p:nvSpPr>
        <p:spPr/>
        <p:txBody>
          <a:bodyPr/>
          <a:lstStyle/>
          <a:p>
            <a:pPr marL="0" indent="0" algn="just">
              <a:lnSpc>
                <a:spcPct val="90000"/>
              </a:lnSpc>
              <a:buNone/>
            </a:pPr>
            <a:r>
              <a:rPr lang="ru-RU" altLang="ru-RU" sz="2400" dirty="0"/>
              <a:t>частями сложного процесса разработки РЭА, в современных условиях не могут выполняться в отдельности, без учета взаимосвязей между собой и другими этапами создания новой техники. Являясь этапами общего процесса «разработка – производство – эксплуатация», конструирование и технология определяют в конечном итоге общие потребительские свойства РЭА.</a:t>
            </a:r>
          </a:p>
          <a:p>
            <a:pPr>
              <a:lnSpc>
                <a:spcPct val="90000"/>
              </a:lnSpc>
            </a:pPr>
            <a:endParaRPr lang="ru-RU" altLang="ru-RU" sz="2400" dirty="0"/>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idx="1"/>
          </p:nvPr>
        </p:nvSpPr>
        <p:spPr>
          <a:xfrm>
            <a:off x="468313" y="2060848"/>
            <a:ext cx="8229600" cy="4098652"/>
          </a:xfrm>
        </p:spPr>
        <p:txBody>
          <a:bodyPr/>
          <a:lstStyle/>
          <a:p>
            <a:pPr algn="just">
              <a:lnSpc>
                <a:spcPct val="90000"/>
              </a:lnSpc>
            </a:pPr>
            <a:r>
              <a:rPr lang="ru-RU" altLang="ru-RU" sz="2400" dirty="0"/>
              <a:t>Задачей ТПП является обеспечение полной технологической готовности к производству новых изделий с заданными технико-экономическими показателями (высоким техническим уровнем, качеством изготовления, а также с минимальными трудовыми и материальными издержками при конкретном техническом уровне предприятия и планируемых объемах производства).</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ransition/>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9" name="Rectangle 3"/>
          <p:cNvSpPr>
            <a:spLocks noGrp="1" noChangeArrowheads="1"/>
          </p:cNvSpPr>
          <p:nvPr>
            <p:ph idx="1"/>
          </p:nvPr>
        </p:nvSpPr>
        <p:spPr/>
        <p:txBody>
          <a:bodyPr/>
          <a:lstStyle/>
          <a:p>
            <a:pPr>
              <a:lnSpc>
                <a:spcPct val="90000"/>
              </a:lnSpc>
            </a:pPr>
            <a:r>
              <a:rPr lang="ru-RU" altLang="ru-RU" sz="2400" dirty="0"/>
              <a:t>В процессе ТПП решаются следующие основные задачи:</a:t>
            </a:r>
          </a:p>
          <a:p>
            <a:pPr marL="0" indent="0">
              <a:lnSpc>
                <a:spcPct val="90000"/>
              </a:lnSpc>
              <a:buNone/>
            </a:pPr>
            <a:r>
              <a:rPr lang="ru-RU" altLang="ru-RU" sz="2400" dirty="0"/>
              <a:t>- отработка изделия на технологичность;</a:t>
            </a:r>
            <a:br>
              <a:rPr lang="ru-RU" altLang="ru-RU" sz="2400" dirty="0"/>
            </a:br>
            <a:r>
              <a:rPr lang="ru-RU" altLang="ru-RU" sz="2400" dirty="0"/>
              <a:t>- разработка технологических маршрутов и процессов;</a:t>
            </a:r>
            <a:br>
              <a:rPr lang="ru-RU" altLang="ru-RU" sz="2400" dirty="0"/>
            </a:br>
            <a:r>
              <a:rPr lang="ru-RU" altLang="ru-RU" sz="2400" dirty="0"/>
              <a:t>- разработка специальной технологической оснастки;</a:t>
            </a:r>
            <a:br>
              <a:rPr lang="ru-RU" altLang="ru-RU" sz="2400" dirty="0"/>
            </a:br>
            <a:r>
              <a:rPr lang="ru-RU" altLang="ru-RU" sz="2400" dirty="0"/>
              <a:t>- технологическое оснащение производства;</a:t>
            </a:r>
            <a:br>
              <a:rPr lang="ru-RU" altLang="ru-RU" sz="2400" dirty="0"/>
            </a:br>
            <a:r>
              <a:rPr lang="ru-RU" altLang="ru-RU" sz="2400" dirty="0"/>
              <a:t>- техническое сопровождение изготовления опытной партии, установочной серии и установившегося серийного производства.</a:t>
            </a:r>
          </a:p>
          <a:p>
            <a:pPr>
              <a:lnSpc>
                <a:spcPct val="90000"/>
              </a:lnSpc>
            </a:pPr>
            <a:endParaRPr lang="ru-RU" altLang="ru-RU" sz="2400" dirty="0"/>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idx="1"/>
          </p:nvPr>
        </p:nvSpPr>
        <p:spPr>
          <a:xfrm>
            <a:off x="539750" y="2132856"/>
            <a:ext cx="8229600" cy="4392488"/>
          </a:xfrm>
        </p:spPr>
        <p:txBody>
          <a:bodyPr/>
          <a:lstStyle/>
          <a:p>
            <a:r>
              <a:rPr lang="ru-RU" altLang="ru-RU" sz="2400" dirty="0"/>
              <a:t>Исходными данными для проведения ТПП являются:</a:t>
            </a:r>
            <a:br>
              <a:rPr lang="ru-RU" altLang="ru-RU" sz="2400" dirty="0"/>
            </a:br>
            <a:r>
              <a:rPr lang="ru-RU" altLang="ru-RU" sz="2400" dirty="0"/>
              <a:t>1) полный комплект конструкторской документации на новое изделие;</a:t>
            </a:r>
            <a:br>
              <a:rPr lang="ru-RU" altLang="ru-RU" sz="2400" dirty="0"/>
            </a:br>
            <a:r>
              <a:rPr lang="ru-RU" altLang="ru-RU" sz="2400" dirty="0"/>
              <a:t>2) максимальный годовой объем выпуска продукции с учетом изготовления запасных частей;</a:t>
            </a:r>
            <a:br>
              <a:rPr lang="ru-RU" altLang="ru-RU" sz="2400" dirty="0"/>
            </a:br>
            <a:r>
              <a:rPr lang="ru-RU" altLang="ru-RU" sz="2400" dirty="0"/>
              <a:t>3) предполагаемый срок выпуска изделий и объем выпуска по годам;</a:t>
            </a:r>
            <a:br>
              <a:rPr lang="ru-RU" altLang="ru-RU" sz="2400" dirty="0"/>
            </a:br>
            <a:r>
              <a:rPr lang="ru-RU" altLang="ru-RU" sz="2400" dirty="0"/>
              <a:t>4) планируемый режим работы предприятия (количество смен, продолжительность рабочей недели);</a:t>
            </a:r>
            <a:br>
              <a:rPr lang="ru-RU" altLang="ru-RU" sz="2400" dirty="0"/>
            </a:br>
            <a:endParaRPr lang="ru-RU" altLang="ru-RU" sz="2400" dirty="0"/>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ransition/>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idx="1"/>
          </p:nvPr>
        </p:nvSpPr>
        <p:spPr/>
        <p:txBody>
          <a:bodyPr/>
          <a:lstStyle/>
          <a:p>
            <a:pPr marL="0" indent="0">
              <a:buNone/>
            </a:pPr>
            <a:r>
              <a:rPr lang="ru-RU" altLang="ru-RU" sz="2400" i="1" dirty="0"/>
              <a:t>5)</a:t>
            </a:r>
            <a:r>
              <a:rPr lang="ru-RU" altLang="ru-RU" sz="2400" b="1" i="1" dirty="0"/>
              <a:t> </a:t>
            </a:r>
            <a:r>
              <a:rPr lang="ru-RU" altLang="ru-RU" sz="2400" dirty="0"/>
              <a:t>планируемый коэффициент загрузки оборудования основного производства;</a:t>
            </a:r>
            <a:br>
              <a:rPr lang="ru-RU" altLang="ru-RU" sz="2400" dirty="0"/>
            </a:br>
            <a:r>
              <a:rPr lang="ru-RU" altLang="ru-RU" sz="2400" dirty="0"/>
              <a:t>6) планируемые поставки предприятию деталей, узлов, полуфабрикатов и предприятия-поставщики;</a:t>
            </a:r>
            <a:br>
              <a:rPr lang="ru-RU" altLang="ru-RU" sz="2400" dirty="0"/>
            </a:br>
            <a:r>
              <a:rPr lang="ru-RU" altLang="ru-RU" sz="2400" dirty="0"/>
              <a:t>7) планируемые поставки предприятию стандартных изделий и предприятия-поставщики;</a:t>
            </a:r>
            <a:br>
              <a:rPr lang="ru-RU" altLang="ru-RU" sz="2400" dirty="0"/>
            </a:br>
            <a:r>
              <a:rPr lang="ru-RU" altLang="ru-RU" sz="2400" dirty="0"/>
              <a:t>8) предполагаемые рыночные цены новых изделий;</a:t>
            </a:r>
          </a:p>
          <a:p>
            <a:pPr>
              <a:lnSpc>
                <a:spcPct val="90000"/>
              </a:lnSpc>
            </a:pPr>
            <a:endParaRPr lang="ru-RU" altLang="ru-RU" sz="2400" dirty="0"/>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idx="1"/>
          </p:nvPr>
        </p:nvSpPr>
        <p:spPr/>
        <p:txBody>
          <a:bodyPr/>
          <a:lstStyle/>
          <a:p>
            <a:pPr algn="just">
              <a:lnSpc>
                <a:spcPct val="90000"/>
              </a:lnSpc>
            </a:pPr>
            <a:r>
              <a:rPr lang="ru-RU" altLang="ru-RU" sz="2400" dirty="0"/>
              <a:t>Начальный этап освоения выпуска новых изделий характеризуется повышенными издержками. По мере наращивания объема выпуска новых изделий происходит снижение издержек. Минимизация потерь связана с характеристикой наращивания выпуска, которая в свою очередь зависит от снижения трудоемкости изделия в процессе освоения. Для каждого конкретного</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idx="1"/>
          </p:nvPr>
        </p:nvSpPr>
        <p:spPr/>
        <p:txBody>
          <a:bodyPr/>
          <a:lstStyle/>
          <a:p>
            <a:pPr algn="just">
              <a:lnSpc>
                <a:spcPct val="80000"/>
              </a:lnSpc>
            </a:pPr>
            <a:r>
              <a:rPr lang="ru-RU" altLang="ru-RU" sz="2400" dirty="0"/>
              <a:t>предприятия, которое характеризуется выпуском конкретного вида изделий, определенным уровнем технологии и организации, можно установить корреляционную связь между суммарным объемом выпуска и его трудоемкостью на основе статистических данных по освоению производства аналогичных изделий. Аналогичную зависимость можно установить и для суммарного объема выпуска и себестоимости:</a:t>
            </a:r>
          </a:p>
          <a:p>
            <a:pPr marL="0" indent="0" algn="ctr">
              <a:lnSpc>
                <a:spcPct val="80000"/>
              </a:lnSpc>
              <a:buNone/>
            </a:pPr>
            <a:endParaRPr lang="en-US" altLang="ru-RU" sz="2400" dirty="0" smtClean="0"/>
          </a:p>
          <a:p>
            <a:pPr marL="0" indent="0" algn="ctr">
              <a:lnSpc>
                <a:spcPct val="80000"/>
              </a:lnSpc>
              <a:buNone/>
            </a:pPr>
            <a:r>
              <a:rPr lang="ru-RU" altLang="ru-RU" sz="2400" dirty="0" err="1" smtClean="0"/>
              <a:t>З</a:t>
            </a:r>
            <a:r>
              <a:rPr lang="ru-RU" altLang="ru-RU" sz="2400" baseline="-25000" dirty="0" err="1" smtClean="0"/>
              <a:t>i</a:t>
            </a:r>
            <a:r>
              <a:rPr lang="ru-RU" altLang="ru-RU" sz="2400" dirty="0" smtClean="0"/>
              <a:t> </a:t>
            </a:r>
            <a:r>
              <a:rPr lang="ru-RU" altLang="ru-RU" sz="2400" dirty="0"/>
              <a:t>= З</a:t>
            </a:r>
            <a:r>
              <a:rPr lang="ru-RU" altLang="ru-RU" sz="2400" baseline="-25000" dirty="0"/>
              <a:t>1</a:t>
            </a:r>
            <a:r>
              <a:rPr lang="ru-RU" altLang="ru-RU" sz="2400" dirty="0"/>
              <a:t> </a:t>
            </a:r>
            <a:r>
              <a:rPr lang="ru-RU" altLang="ru-RU" sz="2400" dirty="0" err="1"/>
              <a:t>Q</a:t>
            </a:r>
            <a:r>
              <a:rPr lang="ru-RU" altLang="ru-RU" sz="2400" baseline="-25000" dirty="0" err="1"/>
              <a:t>i</a:t>
            </a:r>
            <a:r>
              <a:rPr lang="ru-RU" altLang="ru-RU" sz="2400" dirty="0"/>
              <a:t>-b,</a:t>
            </a:r>
          </a:p>
          <a:p>
            <a:pPr>
              <a:lnSpc>
                <a:spcPct val="80000"/>
              </a:lnSpc>
            </a:pPr>
            <a:endParaRPr lang="ru-RU" altLang="ru-RU" sz="2400" dirty="0"/>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idx="1"/>
          </p:nvPr>
        </p:nvSpPr>
        <p:spPr/>
        <p:txBody>
          <a:bodyPr/>
          <a:lstStyle/>
          <a:p>
            <a:pPr marL="0" indent="0">
              <a:lnSpc>
                <a:spcPct val="80000"/>
              </a:lnSpc>
              <a:buNone/>
            </a:pPr>
            <a:r>
              <a:rPr lang="ru-RU" altLang="ru-RU" sz="2400" dirty="0"/>
              <a:t>где </a:t>
            </a:r>
            <a:r>
              <a:rPr lang="ru-RU" altLang="ru-RU" sz="2400" dirty="0" err="1"/>
              <a:t>З</a:t>
            </a:r>
            <a:r>
              <a:rPr lang="ru-RU" altLang="ru-RU" sz="2400" baseline="-25000" dirty="0" err="1"/>
              <a:t>i</a:t>
            </a:r>
            <a:r>
              <a:rPr lang="ru-RU" altLang="ru-RU" sz="2400" dirty="0"/>
              <a:t>-   себестоимость или трудоемкость </a:t>
            </a:r>
            <a:r>
              <a:rPr lang="ru-RU" altLang="ru-RU" sz="2400" dirty="0" err="1"/>
              <a:t>Q</a:t>
            </a:r>
            <a:r>
              <a:rPr lang="ru-RU" altLang="ru-RU" sz="2400" baseline="-25000" dirty="0" err="1"/>
              <a:t>i</a:t>
            </a:r>
            <a:r>
              <a:rPr lang="ru-RU" altLang="ru-RU" sz="2400" dirty="0" err="1"/>
              <a:t>-го</a:t>
            </a:r>
            <a:r>
              <a:rPr lang="ru-RU" altLang="ru-RU" sz="2400" dirty="0"/>
              <a:t> изделия с момента начала выпуска; З1 -  себестоимость или трудоемкость изготовления первого изделия, с которого считается начало освоения; </a:t>
            </a:r>
            <a:r>
              <a:rPr lang="ru-RU" altLang="ru-RU" sz="2400" dirty="0" err="1"/>
              <a:t>Q</a:t>
            </a:r>
            <a:r>
              <a:rPr lang="ru-RU" altLang="ru-RU" sz="2400" baseline="-25000" dirty="0" err="1"/>
              <a:t>i</a:t>
            </a:r>
            <a:r>
              <a:rPr lang="ru-RU" altLang="ru-RU" sz="2400" dirty="0"/>
              <a:t> -  порядковый номер изделия с начала выпуска; b - показатель, характеризующий крутизну кривой освоения (0,05-0,75) для данного  предприятия.</a:t>
            </a:r>
          </a:p>
          <a:p>
            <a:pPr>
              <a:lnSpc>
                <a:spcPct val="80000"/>
              </a:lnSpc>
            </a:pPr>
            <a:r>
              <a:rPr lang="ru-RU" altLang="ru-RU" sz="2400" dirty="0"/>
              <a:t>Принято считать коэффициентом освоения  (Кос)  то снижение себестоимости, которое будет достигнуто при каждом удвоении выпуска продукции. Показатель b и коэффициент освоения Кос связаны между собой зависимостью</a:t>
            </a:r>
          </a:p>
          <a:p>
            <a:pPr marL="0" indent="0" algn="ctr">
              <a:lnSpc>
                <a:spcPct val="80000"/>
              </a:lnSpc>
              <a:buNone/>
            </a:pPr>
            <a:r>
              <a:rPr lang="ru-RU" altLang="ru-RU" sz="2400" dirty="0"/>
              <a:t>B = </a:t>
            </a:r>
            <a:r>
              <a:rPr lang="ru-RU" altLang="ru-RU" sz="2400" dirty="0" err="1"/>
              <a:t>log</a:t>
            </a:r>
            <a:r>
              <a:rPr lang="ru-RU" altLang="ru-RU" sz="2400" dirty="0"/>
              <a:t> </a:t>
            </a:r>
            <a:r>
              <a:rPr lang="ru-RU" altLang="ru-RU" sz="2400" dirty="0" err="1"/>
              <a:t>Koc</a:t>
            </a:r>
            <a:r>
              <a:rPr lang="ru-RU" altLang="ru-RU" sz="2400" dirty="0"/>
              <a:t>/</a:t>
            </a:r>
            <a:r>
              <a:rPr lang="ru-RU" altLang="ru-RU" sz="2400" dirty="0" err="1"/>
              <a:t>log</a:t>
            </a:r>
            <a:r>
              <a:rPr lang="ru-RU" altLang="ru-RU" sz="2400" dirty="0"/>
              <a:t> 2.</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idx="1"/>
          </p:nvPr>
        </p:nvSpPr>
        <p:spPr/>
        <p:txBody>
          <a:bodyPr/>
          <a:lstStyle/>
          <a:p>
            <a:pPr algn="just"/>
            <a:r>
              <a:rPr lang="ru-RU" altLang="ru-RU" sz="2400" u="sng" dirty="0"/>
              <a:t>Ускорение организации производства.</a:t>
            </a:r>
            <a:r>
              <a:rPr lang="ru-RU" altLang="ru-RU" sz="2400" dirty="0"/>
              <a:t> Подготовка производства - сложный процесс, состоящий из многих стадий и занимающий существенное время. Если завод-изготовитель входит в состав организации, выполняющей НИОКР, то возможно и целесообразно сквозное внутрифирменное планирование всего жизненного цикла изделия с временным перекрытием определенных этапов, хотя это и увеличивает риск возможных экономических потерь в случае неудачи на каком-либо этапе. </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idx="1"/>
          </p:nvPr>
        </p:nvSpPr>
        <p:spPr>
          <a:xfrm>
            <a:off x="457200" y="2276872"/>
            <a:ext cx="8229600" cy="4047728"/>
          </a:xfrm>
        </p:spPr>
        <p:txBody>
          <a:bodyPr/>
          <a:lstStyle/>
          <a:p>
            <a:pPr algn="just">
              <a:lnSpc>
                <a:spcPct val="90000"/>
              </a:lnSpc>
            </a:pPr>
            <a:r>
              <a:rPr lang="ru-RU" altLang="ru-RU" sz="2400" dirty="0"/>
              <a:t>В случае полной уверенности в НИОКР возможно максимальное запараллеливание процессов разработки и подготовки производства. Один из вариантов осуществления этого приведен ниже. Разумеется, для конкретных НИОКР такие совмещения требуют соответствующей корректировки.</a:t>
            </a:r>
          </a:p>
          <a:p>
            <a:pPr>
              <a:lnSpc>
                <a:spcPct val="90000"/>
              </a:lnSpc>
            </a:pPr>
            <a:endParaRPr lang="ru-RU" altLang="ru-RU" sz="2400" dirty="0"/>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a:xfrm>
            <a:off x="1763688" y="620688"/>
            <a:ext cx="6851104" cy="1143000"/>
          </a:xfrm>
        </p:spPr>
        <p:txBody>
          <a:bodyPr>
            <a:noAutofit/>
          </a:bodyPr>
          <a:lstStyle/>
          <a:p>
            <a:pPr algn="ctr"/>
            <a:r>
              <a:rPr lang="ru-RU" altLang="ru-RU" sz="2800" b="1" dirty="0" smtClean="0"/>
              <a:t>6. </a:t>
            </a:r>
            <a:r>
              <a:rPr lang="ru-RU" altLang="ru-RU" sz="2800" b="1" dirty="0"/>
              <a:t>ОСОБЕННОСТИ СОЗДАНИЯ ЕДИНИЧНЫХ И МЕЛКОСЕРИЙНЫХ ИЗДЕЛИЙ</a:t>
            </a:r>
          </a:p>
        </p:txBody>
      </p:sp>
      <p:sp>
        <p:nvSpPr>
          <p:cNvPr id="177155" name="Rectangle 3"/>
          <p:cNvSpPr>
            <a:spLocks noGrp="1" noChangeArrowheads="1"/>
          </p:cNvSpPr>
          <p:nvPr>
            <p:ph idx="1"/>
          </p:nvPr>
        </p:nvSpPr>
        <p:spPr>
          <a:xfrm>
            <a:off x="539750" y="2060575"/>
            <a:ext cx="8229600" cy="4530725"/>
          </a:xfrm>
        </p:spPr>
        <p:txBody>
          <a:bodyPr/>
          <a:lstStyle/>
          <a:p>
            <a:pPr algn="just"/>
            <a:r>
              <a:rPr lang="ru-RU" altLang="ru-RU" sz="2400" dirty="0"/>
              <a:t>Изделия (партия изделий) единичного и мелкосерийного производства на момент сдачи в эксплуатацию должны удовлетворять требованиям действующих технических регламентов, обеспечивать эффективное функционирование объекта или выполнение технологического процесса, для которого они предназначены, а в случае перспективы экспорта - быть конкурентоспособными на внешнем рынке.  Разработка, изготовление и приемка изделия осуществляется как для продукции единичного производства.</a:t>
            </a:r>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9" name="Rectangle 3"/>
          <p:cNvSpPr>
            <a:spLocks noGrp="1" noChangeArrowheads="1"/>
          </p:cNvSpPr>
          <p:nvPr>
            <p:ph idx="1"/>
          </p:nvPr>
        </p:nvSpPr>
        <p:spPr/>
        <p:txBody>
          <a:bodyPr/>
          <a:lstStyle/>
          <a:p>
            <a:pPr algn="just">
              <a:lnSpc>
                <a:spcPct val="90000"/>
              </a:lnSpc>
            </a:pPr>
            <a:r>
              <a:rPr lang="ru-RU" altLang="ru-RU" sz="2400" dirty="0"/>
              <a:t>Исходным документом для создания изделий является техническое задание. Оценка технического уровня изделия проводится на этане разработки технического задания или на этапе рассмотрения технического проекта (при его отсутствии - рабочей документации) с участием заинтересованных организаций. Результаты оценки являются основанием для присвоения изделию категории качества. Карту технического уровня и качества продукции как самостоятельный документ не оформляют, а необходимые сведения о сравнении показателей с аналогами включают в техническое задание.</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3" name="Rectangle 3"/>
          <p:cNvSpPr>
            <a:spLocks noGrp="1" noChangeArrowheads="1"/>
          </p:cNvSpPr>
          <p:nvPr>
            <p:ph idx="1"/>
          </p:nvPr>
        </p:nvSpPr>
        <p:spPr/>
        <p:txBody>
          <a:bodyPr/>
          <a:lstStyle/>
          <a:p>
            <a:pPr algn="just"/>
            <a:r>
              <a:rPr lang="ru-RU" altLang="ru-RU" sz="2400" u="sng" dirty="0"/>
              <a:t>Техническое задание</a:t>
            </a:r>
            <a:r>
              <a:rPr lang="ru-RU" altLang="ru-RU" sz="2400" dirty="0"/>
              <a:t> (ТЗ) на создание изделия разрабатывает заказчик. При согласии разработчика разработка ТЗ может быть передана ему. В ТЗ устанавливают технические и экономические требования к изделию, его разработке, изготовлению, испытаниям и приемочному контролю составных частей, требования к поставке, монтажу, наладке, испытаниям, приемке, техническому обслуживанию и ремонту, а также сроки разработки, изготовления, монтажа и сдачи в эксплуатацию.</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7" name="Rectangle 3"/>
          <p:cNvSpPr>
            <a:spLocks noGrp="1" noChangeArrowheads="1"/>
          </p:cNvSpPr>
          <p:nvPr>
            <p:ph idx="1"/>
          </p:nvPr>
        </p:nvSpPr>
        <p:spPr>
          <a:xfrm>
            <a:off x="468313" y="1412776"/>
            <a:ext cx="8229600" cy="5184576"/>
          </a:xfrm>
        </p:spPr>
        <p:txBody>
          <a:bodyPr>
            <a:normAutofit lnSpcReduction="10000"/>
          </a:bodyPr>
          <a:lstStyle/>
          <a:p>
            <a:pPr algn="just"/>
            <a:r>
              <a:rPr lang="ru-RU" altLang="ru-RU" sz="2400" dirty="0"/>
              <a:t>В ТЗ также должны быть даны ссылки на действующие государственные и отраслевые стандарты, технические условия, нормы, правила и инструкции органов государственною надзора, если установленные в ТЗ требования к изделию или его составным частям подпадают под их действие.</a:t>
            </a:r>
            <a:endParaRPr lang="en-US" altLang="ru-RU" sz="2400" dirty="0"/>
          </a:p>
          <a:p>
            <a:pPr algn="just"/>
            <a:r>
              <a:rPr lang="ru-RU" altLang="ru-RU" sz="2400" u="sng" dirty="0"/>
              <a:t>Стадии разработки конструкторской документации</a:t>
            </a:r>
            <a:r>
              <a:rPr lang="ru-RU" altLang="ru-RU" sz="2400" dirty="0"/>
              <a:t> устанавливают в ТЗ. Обязательными стадиями разработки конструкторской документации являются технический проект и рабочая документация. По согласованию с заказчиком допускается разрабатывать только рабочую документацию. Необходимость и порядок разработки технического предложения и эскизного проекта определяет разработчик.</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1" name="Rectangle 3"/>
          <p:cNvSpPr>
            <a:spLocks noGrp="1" noChangeArrowheads="1"/>
          </p:cNvSpPr>
          <p:nvPr>
            <p:ph idx="1"/>
          </p:nvPr>
        </p:nvSpPr>
        <p:spPr/>
        <p:txBody>
          <a:bodyPr/>
          <a:lstStyle/>
          <a:p>
            <a:pPr algn="just"/>
            <a:r>
              <a:rPr lang="ru-RU" altLang="ru-RU" sz="2400" u="sng" dirty="0"/>
              <a:t>Рабочую конструкторскую документацию</a:t>
            </a:r>
            <a:r>
              <a:rPr lang="ru-RU" altLang="ru-RU" sz="2400" dirty="0"/>
              <a:t> разрабатывает разработчик с участием изготовителя и утверждает разработчик. Конструкторской документации для изготовления изделия литера не присваивается. По море готовности рабочая документация передается изготовителю в порядке, определенным разработчиком и согласованным с изготовителем.</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5" name="Rectangle 3"/>
          <p:cNvSpPr>
            <a:spLocks noGrp="1" noChangeArrowheads="1"/>
          </p:cNvSpPr>
          <p:nvPr>
            <p:ph idx="1"/>
          </p:nvPr>
        </p:nvSpPr>
        <p:spPr/>
        <p:txBody>
          <a:bodyPr/>
          <a:lstStyle/>
          <a:p>
            <a:pPr algn="just"/>
            <a:r>
              <a:rPr lang="ru-RU" altLang="ru-RU" sz="2400" dirty="0"/>
              <a:t>Программу и методику испытаний изделий разрабатывает и утверждает разработчик по согласованию с заказчиком. При необходимости, определяемой разработчиком и указанной в ТЗ, разработчики составных частей разрабатывают, согласовывают с головным разработчиком и утверждают программы и методики испытаний составных частей. Решение о литере документации, откорректированной по результатам доводки и испытаний изделий, принимает приемочная комиссия.</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9" name="Rectangle 3"/>
          <p:cNvSpPr>
            <a:spLocks noGrp="1" noChangeArrowheads="1"/>
          </p:cNvSpPr>
          <p:nvPr>
            <p:ph idx="1"/>
          </p:nvPr>
        </p:nvSpPr>
        <p:spPr>
          <a:xfrm>
            <a:off x="323850" y="1484313"/>
            <a:ext cx="8516938" cy="4968875"/>
          </a:xfrm>
        </p:spPr>
        <p:txBody>
          <a:bodyPr/>
          <a:lstStyle/>
          <a:p>
            <a:pPr algn="just"/>
            <a:r>
              <a:rPr lang="ru-RU" altLang="ru-RU" sz="2400" u="sng" dirty="0"/>
              <a:t>Изготовление и испытания изделий.</a:t>
            </a:r>
            <a:r>
              <a:rPr lang="ru-RU" altLang="ru-RU" sz="2400" dirty="0"/>
              <a:t> Каждая составная часть изделий должна подвергаться у изготовителя приемо-сдаточным испытаниям (приемочному контролю), которые проводит служба технического контроля изготовителя, а также представитель приемки, если она имеется на данном предприятии. При необходимости, в испытаниях участвуют представители заказчика и органов госнадзора. Положительные результаты приемочного контроля (приемо-сдаточных испытаний) являются основанием для отгрузки изделия (составной части изделия) заказчику.</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3" name="Rectangle 3"/>
          <p:cNvSpPr>
            <a:spLocks noGrp="1" noChangeArrowheads="1"/>
          </p:cNvSpPr>
          <p:nvPr>
            <p:ph idx="1"/>
          </p:nvPr>
        </p:nvSpPr>
        <p:spPr>
          <a:xfrm>
            <a:off x="539750" y="1268760"/>
            <a:ext cx="8229600" cy="5184428"/>
          </a:xfrm>
        </p:spPr>
        <p:txBody>
          <a:bodyPr/>
          <a:lstStyle/>
          <a:p>
            <a:pPr algn="just">
              <a:lnSpc>
                <a:spcPct val="80000"/>
              </a:lnSpc>
            </a:pPr>
            <a:r>
              <a:rPr lang="ru-RU" altLang="ru-RU" sz="2400" dirty="0"/>
              <a:t>Монтаж, наладку изделий, а также приемочные испытания на месте эксплуатации проводит заказчик в соответствии с договорами, заключенными между заинтересованными организациями и предприятиями с привлечением в необходимых случаях специализированных организаций при авторском надзоре разработчика и шефперсонала изготовителя. Доводку изделия проводит изготовитель с участием разработчика и заказчика.</a:t>
            </a:r>
            <a:endParaRPr lang="en-US" altLang="ru-RU" sz="2400" dirty="0"/>
          </a:p>
          <a:p>
            <a:pPr algn="just">
              <a:lnSpc>
                <a:spcPct val="80000"/>
              </a:lnSpc>
            </a:pPr>
            <a:r>
              <a:rPr lang="ru-RU" altLang="ru-RU" sz="2400" dirty="0"/>
              <a:t>Приемочную комиссию утверждает заказчик по согласованию с разработчиком.  В состав комиссии включают представителей заказчика (председатель комиссии), разработчика, изготовителя, головной организации по виду продукции, монтажной, наладочной и ремонтной организаций (при их участии), а также в зависимости от назначения изделия представителей государственного надзора.</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7" name="Rectangle 3"/>
          <p:cNvSpPr>
            <a:spLocks noGrp="1" noChangeArrowheads="1"/>
          </p:cNvSpPr>
          <p:nvPr>
            <p:ph idx="1"/>
          </p:nvPr>
        </p:nvSpPr>
        <p:spPr>
          <a:xfrm>
            <a:off x="457200" y="1628800"/>
            <a:ext cx="8229600" cy="4695800"/>
          </a:xfrm>
        </p:spPr>
        <p:txBody>
          <a:bodyPr>
            <a:normAutofit lnSpcReduction="10000"/>
          </a:bodyPr>
          <a:lstStyle/>
          <a:p>
            <a:pPr algn="just"/>
            <a:r>
              <a:rPr lang="ru-RU" altLang="ru-RU" sz="2400" dirty="0"/>
              <a:t>До начала испытаний приемочная комиссия определяет степень завершенности работ, рассматривает программу и методику испытаний, оценивает возможность воспроизведения заданных режимов испытаний и, в случае необходимости, вносит изменения в программу и методику испытаний. При изготовлении партии изделий испытаниям подвергают головной образец (образцы). По результатам испытаний головного образца в соответствии с рекомендациями приемочной комиссии доводят остальные экземпляры изделия (если они запущены в производство) с соответствующей корректировкой технической документации.</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1" name="Rectangle 3"/>
          <p:cNvSpPr>
            <a:spLocks noGrp="1" noChangeArrowheads="1"/>
          </p:cNvSpPr>
          <p:nvPr>
            <p:ph idx="1"/>
          </p:nvPr>
        </p:nvSpPr>
        <p:spPr>
          <a:xfrm>
            <a:off x="467544" y="1556792"/>
            <a:ext cx="8229600" cy="4968552"/>
          </a:xfrm>
        </p:spPr>
        <p:txBody>
          <a:bodyPr>
            <a:normAutofit/>
          </a:bodyPr>
          <a:lstStyle/>
          <a:p>
            <a:pPr algn="just">
              <a:lnSpc>
                <a:spcPct val="90000"/>
              </a:lnSpc>
            </a:pPr>
            <a:r>
              <a:rPr lang="ru-RU" altLang="ru-RU" sz="2400" dirty="0"/>
              <a:t>По результатам приемочных испытаний приемочная комиссия устанавливает соответствие изделия требованиям ТЗ и дает рекомендации по доработке. Комиссия составляет протокол приемочных испытаний изделия и акт приемки изделия приемочной комиссией. Утвержденный акт приемки изделия является основанием для передачи изделия в промышленную эксплуатацию, а для изделий повторяющегося производства - для продолжения производства.</a:t>
            </a:r>
            <a:endParaRPr lang="en-US" altLang="ru-RU" sz="2400" dirty="0"/>
          </a:p>
          <a:p>
            <a:pPr algn="just">
              <a:lnSpc>
                <a:spcPct val="90000"/>
              </a:lnSpc>
            </a:pPr>
            <a:r>
              <a:rPr lang="ru-RU" altLang="ru-RU" sz="2400" dirty="0"/>
              <a:t>Изделия партии, кроме головных образцов, подвергают приемо-сдаточным испытаниям в порядке, установленном заказчиком по согласованию с изготовителем.</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idx="1"/>
          </p:nvPr>
        </p:nvSpPr>
        <p:spPr>
          <a:xfrm>
            <a:off x="395288" y="1700213"/>
            <a:ext cx="8229600" cy="2952750"/>
          </a:xfrm>
        </p:spPr>
        <p:txBody>
          <a:bodyPr/>
          <a:lstStyle/>
          <a:p>
            <a:pPr algn="just"/>
            <a:r>
              <a:rPr lang="ru-RU" altLang="ru-RU" sz="2400" dirty="0"/>
              <a:t>Постановка на производство продукции по технической документации иностранных фирм, как правило, это имеет место при производстве продукции по лицензиям. В общем случае, этими требованиями можно руководствоваться и при запуске в производство изделий отечественных фирм по их документации.</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idx="1"/>
          </p:nvPr>
        </p:nvSpPr>
        <p:spPr>
          <a:xfrm>
            <a:off x="468313" y="1412776"/>
            <a:ext cx="8229600" cy="5256584"/>
          </a:xfrm>
        </p:spPr>
        <p:txBody>
          <a:bodyPr>
            <a:normAutofit/>
          </a:bodyPr>
          <a:lstStyle/>
          <a:p>
            <a:pPr algn="just">
              <a:lnSpc>
                <a:spcPct val="80000"/>
              </a:lnSpc>
            </a:pPr>
            <a:r>
              <a:rPr lang="ru-RU" altLang="ru-RU" sz="2400" u="sng" dirty="0"/>
              <a:t>Обоснование приобретения лицензии.</a:t>
            </a:r>
            <a:r>
              <a:rPr lang="ru-RU" altLang="ru-RU" sz="2400" dirty="0"/>
              <a:t> До принятия решения о закупке лицензии на производство рекомендуется проработка следующих вопросов.</a:t>
            </a:r>
          </a:p>
          <a:p>
            <a:pPr marL="0" indent="0" algn="just">
              <a:lnSpc>
                <a:spcPct val="80000"/>
              </a:lnSpc>
              <a:buNone/>
            </a:pPr>
            <a:r>
              <a:rPr lang="ru-RU" altLang="ru-RU" sz="2400" dirty="0"/>
              <a:t>1. Степень удовлетворения запросов потребителей, сфера и масштабы ее реализации, пригодность к совместному применению с отечественной продукцией. </a:t>
            </a:r>
          </a:p>
          <a:p>
            <a:pPr marL="0" indent="0" algn="just">
              <a:lnSpc>
                <a:spcPct val="80000"/>
              </a:lnSpc>
              <a:buNone/>
            </a:pPr>
            <a:r>
              <a:rPr lang="ru-RU" altLang="ru-RU" sz="2400" dirty="0"/>
              <a:t>2. Соответствие продукции требованиям действующих технических регламентов.</a:t>
            </a:r>
          </a:p>
          <a:p>
            <a:pPr marL="0" indent="0" algn="just">
              <a:lnSpc>
                <a:spcPct val="80000"/>
              </a:lnSpc>
              <a:buNone/>
            </a:pPr>
            <a:r>
              <a:rPr lang="ru-RU" altLang="ru-RU" sz="2400" dirty="0"/>
              <a:t>3. Возможность получения от фирмы образцов продукции для испытаний.</a:t>
            </a:r>
          </a:p>
          <a:p>
            <a:pPr marL="0" indent="0" algn="just">
              <a:lnSpc>
                <a:spcPct val="80000"/>
              </a:lnSpc>
              <a:buNone/>
            </a:pPr>
            <a:r>
              <a:rPr lang="ru-RU" altLang="ru-RU" sz="2400" dirty="0"/>
              <a:t>4. Обеспечение производства продукции производственными мощностями, технологическим оборудованием и средствами метрологического обеспечения (отечественными, требующими разработки и освоения, импортными).</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idx="1"/>
          </p:nvPr>
        </p:nvSpPr>
        <p:spPr>
          <a:xfrm>
            <a:off x="611560" y="1412776"/>
            <a:ext cx="8280920" cy="5184576"/>
          </a:xfrm>
        </p:spPr>
        <p:txBody>
          <a:bodyPr>
            <a:normAutofit fontScale="92500"/>
          </a:bodyPr>
          <a:lstStyle/>
          <a:p>
            <a:pPr marL="0" indent="0" algn="just">
              <a:lnSpc>
                <a:spcPct val="80000"/>
              </a:lnSpc>
              <a:buNone/>
            </a:pPr>
            <a:r>
              <a:rPr lang="ru-RU" altLang="ru-RU" sz="2400" dirty="0"/>
              <a:t>5. Обеспечение материалами, сырьем, комплектующими изделиями для производства и эксплуатации продукции (отечественными, требующими разработки и освоения, импортными).</a:t>
            </a:r>
          </a:p>
          <a:p>
            <a:pPr marL="0" indent="0" algn="just">
              <a:lnSpc>
                <a:spcPct val="80000"/>
              </a:lnSpc>
              <a:buNone/>
            </a:pPr>
            <a:r>
              <a:rPr lang="ru-RU" altLang="ru-RU" sz="2400" dirty="0"/>
              <a:t>6. Объем приобретенных прав (право производства, экспорта, использования патентов, товарного знака и т. п.).</a:t>
            </a:r>
          </a:p>
          <a:p>
            <a:pPr marL="0" indent="0" algn="just">
              <a:lnSpc>
                <a:spcPct val="80000"/>
              </a:lnSpc>
              <a:buNone/>
            </a:pPr>
            <a:r>
              <a:rPr lang="ru-RU" altLang="ru-RU" sz="2400" dirty="0"/>
              <a:t>7. Форма, состав и объем полученной от фирмы технической документации, сроки и порядок передачи, в каком виде передается документация (в имеющимся у фирмы или специально переработанная для передаваемой страны).</a:t>
            </a:r>
          </a:p>
          <a:p>
            <a:pPr marL="0" indent="0" algn="just">
              <a:lnSpc>
                <a:spcPct val="80000"/>
              </a:lnSpc>
              <a:buNone/>
            </a:pPr>
            <a:r>
              <a:rPr lang="ru-RU" altLang="ru-RU" sz="2400" dirty="0"/>
              <a:t>8. Взаимоотношения с фирмой по технической документации (условия, порядок внесения изменений и т. д.).</a:t>
            </a:r>
          </a:p>
          <a:p>
            <a:pPr marL="0" indent="0" algn="just">
              <a:lnSpc>
                <a:spcPct val="80000"/>
              </a:lnSpc>
              <a:buNone/>
            </a:pPr>
            <a:r>
              <a:rPr lang="ru-RU" altLang="ru-RU" sz="2400" dirty="0"/>
              <a:t>9. Форма и объем передачи сведений типа «НОУ-ХАУ».</a:t>
            </a:r>
            <a:endParaRPr lang="en-US" altLang="ru-RU" sz="2400" dirty="0"/>
          </a:p>
          <a:p>
            <a:pPr marL="0" indent="0" algn="just">
              <a:lnSpc>
                <a:spcPct val="80000"/>
              </a:lnSpc>
              <a:buNone/>
            </a:pPr>
            <a:r>
              <a:rPr lang="ru-RU" altLang="ru-RU" sz="2400" dirty="0"/>
              <a:t>10. Возможность испытаний на фирме отечественных комплектующих изделий и материалов для оценки их применимости при изготовлении продукции.</a:t>
            </a:r>
          </a:p>
          <a:p>
            <a:pPr>
              <a:lnSpc>
                <a:spcPct val="80000"/>
              </a:lnSpc>
            </a:pPr>
            <a:endParaRPr lang="ru-RU" altLang="ru-RU" sz="2400" dirty="0"/>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idx="1"/>
          </p:nvPr>
        </p:nvSpPr>
        <p:spPr>
          <a:xfrm>
            <a:off x="457200" y="1412776"/>
            <a:ext cx="8435280" cy="5256584"/>
          </a:xfrm>
        </p:spPr>
        <p:txBody>
          <a:bodyPr>
            <a:normAutofit/>
          </a:bodyPr>
          <a:lstStyle/>
          <a:p>
            <a:pPr marL="0" indent="0" algn="just">
              <a:lnSpc>
                <a:spcPct val="80000"/>
              </a:lnSpc>
              <a:buNone/>
            </a:pPr>
            <a:r>
              <a:rPr lang="ru-RU" altLang="ru-RU" sz="2400" dirty="0"/>
              <a:t>11. Форма и порядок оказания фирмой технической помощи, в том числе в обучении специалистов.</a:t>
            </a:r>
          </a:p>
          <a:p>
            <a:pPr marL="0" indent="0" algn="just">
              <a:lnSpc>
                <a:spcPct val="80000"/>
              </a:lnSpc>
              <a:buNone/>
            </a:pPr>
            <a:r>
              <a:rPr lang="ru-RU" altLang="ru-RU" sz="2400" dirty="0"/>
              <a:t>12. Форма и порядок контроля фирмы за качеством выпускаемой по ее документации продукции.</a:t>
            </a:r>
          </a:p>
          <a:p>
            <a:pPr marL="0" indent="0" algn="just">
              <a:lnSpc>
                <a:spcPct val="80000"/>
              </a:lnSpc>
              <a:buNone/>
            </a:pPr>
            <a:r>
              <a:rPr lang="ru-RU" altLang="ru-RU" sz="2400" dirty="0"/>
              <a:t>13. Обмен техническими усовершенствованиями и патентами в период действия соглашения.</a:t>
            </a:r>
          </a:p>
          <a:p>
            <a:pPr marL="0" indent="0" algn="just">
              <a:lnSpc>
                <a:spcPct val="80000"/>
              </a:lnSpc>
              <a:buNone/>
            </a:pPr>
            <a:r>
              <a:rPr lang="ru-RU" altLang="ru-RU" sz="2400" dirty="0"/>
              <a:t>14. Взаимоотношения сторон после окончания срока действия соглашения.</a:t>
            </a:r>
          </a:p>
          <a:p>
            <a:pPr marL="0" indent="0" algn="just">
              <a:lnSpc>
                <a:spcPct val="80000"/>
              </a:lnSpc>
              <a:buNone/>
            </a:pPr>
            <a:r>
              <a:rPr lang="ru-RU" altLang="ru-RU" sz="2400" dirty="0"/>
              <a:t>Разрешением для производства и применения продукции являются положительные результаты испытаний установочной серии (первой промышленной партии). Продукцию, представляющую повышенную потенциальную опасность для жизни и здоровья населения и окружающей среды, допускают к производству и применению при наличии разрешения соответствующего органа государственного надзора.</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idx="1"/>
          </p:nvPr>
        </p:nvSpPr>
        <p:spPr>
          <a:xfrm>
            <a:off x="457200" y="1484784"/>
            <a:ext cx="8229600" cy="5184576"/>
          </a:xfrm>
        </p:spPr>
        <p:txBody>
          <a:bodyPr>
            <a:normAutofit lnSpcReduction="10000"/>
          </a:bodyPr>
          <a:lstStyle/>
          <a:p>
            <a:pPr algn="just"/>
            <a:r>
              <a:rPr lang="ru-RU" altLang="ru-RU" sz="2400" u="sng" dirty="0"/>
              <a:t>Подготовка технической документации</a:t>
            </a:r>
            <a:r>
              <a:rPr lang="ru-RU" altLang="ru-RU" sz="2400" dirty="0"/>
              <a:t> должна приводиться в объеме, необходимом и достаточном для производства продукции с учетом сохранения условий гарантийных обязательств фирмы, а также соблюдения действующих в стране требований по условиям реализации и эксплуатации продукции. При подготовке технической документации проводят внесение необходимых уточнений в техническую документацию фирмы или ее переоформление под существующее на изготовителе технологическое оборудование, разработку недостающих документов, разработку технической документации на заменяемые материалы и комплектующие изделия с учетом стандартизации и унификации производства.</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idx="1"/>
          </p:nvPr>
        </p:nvSpPr>
        <p:spPr>
          <a:xfrm>
            <a:off x="457200" y="1988840"/>
            <a:ext cx="8229600" cy="4608512"/>
          </a:xfrm>
        </p:spPr>
        <p:txBody>
          <a:bodyPr/>
          <a:lstStyle/>
          <a:p>
            <a:pPr algn="just"/>
            <a:r>
              <a:rPr lang="ru-RU" altLang="ru-RU" sz="2400" u="sng" dirty="0"/>
              <a:t>Подготовку производства</a:t>
            </a:r>
            <a:r>
              <a:rPr lang="ru-RU" altLang="ru-RU" sz="2400" dirty="0"/>
              <a:t> осуществляют в порядке, установленном для продукции, разрабатываемой в стране. При оснащении производства технологическим оборудованием, закупленным у фирмы, необходимо учитывать условия заключенных контрактов. При освоении производства продукции в общем случае проводят специальную подготовку кадров, пуск и опробование средств технологического оснащения, изготовление и квалификационные испытания установочной серии (первой промышленной партии).</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1"/>
  <p:tag name="ISPRING_SCORM_RATE_QUIZZES" val="0"/>
  <p:tag name="ISPRING_SCORM_PASSING_SCORE" val="100.0000000000"/>
  <p:tag name="ISPRING_RESOURCE_PATHS_HASH_2" val="1c4f7ba98ea119e1223b23ab0fde45664ba5636"/>
  <p:tag name="GENSWF_OUTPUT_FILE_NAME" val="02new"/>
</p:tagLst>
</file>

<file path=ppt/tags/tag2.xml><?xml version="1.0" encoding="utf-8"?>
<p:tagLst xmlns:a="http://schemas.openxmlformats.org/drawingml/2006/main" xmlns:r="http://schemas.openxmlformats.org/officeDocument/2006/relationships" xmlns:p="http://schemas.openxmlformats.org/presentationml/2006/main">
  <p:tag name="GENSWF_SLIDE_TITLE" val="Алгоритмы и алгоритмические процессы"/>
  <p:tag name="GENSWF_ADVANCE_TIME" val="0.00"/>
  <p:tag name="ISPRING_SLIDE_INDENT_LEVEL" val="0"/>
  <p:tag name="ISPRING_PRESENTER_ID" val="None"/>
  <p:tag name="ISPRING_CUSTOM_TIMING_USED" val="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421</TotalTime>
  <Words>9892</Words>
  <Application>Microsoft Office PowerPoint</Application>
  <PresentationFormat>Экран (4:3)</PresentationFormat>
  <Paragraphs>510</Paragraphs>
  <Slides>165</Slides>
  <Notes>165</Notes>
  <HiddenSlides>0</HiddenSlides>
  <MMClips>0</MMClips>
  <ScaleCrop>false</ScaleCrop>
  <HeadingPairs>
    <vt:vector size="4" baseType="variant">
      <vt:variant>
        <vt:lpstr>Тема</vt:lpstr>
      </vt:variant>
      <vt:variant>
        <vt:i4>1</vt:i4>
      </vt:variant>
      <vt:variant>
        <vt:lpstr>Заголовки слайдов</vt:lpstr>
      </vt:variant>
      <vt:variant>
        <vt:i4>165</vt:i4>
      </vt:variant>
    </vt:vector>
  </HeadingPairs>
  <TitlesOfParts>
    <vt:vector size="166" baseType="lpstr">
      <vt:lpstr>Поток</vt:lpstr>
      <vt:lpstr>Презентация PowerPoint</vt:lpstr>
      <vt:lpstr>СОДЕРЖАНИЕ</vt:lpstr>
      <vt:lpstr>Презентация PowerPoint</vt:lpstr>
      <vt:lpstr>Презентация PowerPoint</vt:lpstr>
      <vt:lpstr>Презентация PowerPoint</vt:lpstr>
      <vt:lpstr>ЛИТЕРАТУРА</vt:lpstr>
      <vt:lpstr>Введение </vt:lpstr>
      <vt:lpstr>Презентация PowerPoint</vt:lpstr>
      <vt:lpstr>Презентация PowerPoint</vt:lpstr>
      <vt:lpstr>Презентация PowerPoint</vt:lpstr>
      <vt:lpstr>Презентация PowerPoint</vt:lpstr>
      <vt:lpstr>Презентация PowerPoint</vt:lpstr>
      <vt:lpstr>1. ОБЩИЕ ПОЛОЖЕНИЯ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2. НАУЧНО-ИССЛЕДОВАТЕЛЬСКАЯ РАЗРАБОТКА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3. ОПЫТНО-КОНСТРУКТОРСКАЯ РАЗРАБОТКА</vt:lpstr>
      <vt:lpstr>Этап 1 — подготовительный</vt:lpstr>
      <vt:lpstr>Презентация PowerPoint</vt:lpstr>
      <vt:lpstr>Этап 2 — разработка ТЗ и договора на ОКР</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Этап 3 — аванпроект или техническое предложение</vt:lpstr>
      <vt:lpstr>Презентация PowerPoint</vt:lpstr>
      <vt:lpstr>Этап 4 — эскизное проектирование</vt:lpstr>
      <vt:lpstr>Презентация PowerPoint</vt:lpstr>
      <vt:lpstr>Презентация PowerPoint</vt:lpstr>
      <vt:lpstr>Этап 5 — техническое проектирование </vt:lpstr>
      <vt:lpstr>Презентация PowerPoint</vt:lpstr>
      <vt:lpstr>Презентация PowerPoint</vt:lpstr>
      <vt:lpstr>Презентация PowerPoint</vt:lpstr>
      <vt:lpstr>Презентация PowerPoint</vt:lpstr>
      <vt:lpstr>Этап 6 — разработка  рабочей документации</vt:lpstr>
      <vt:lpstr>Этап 7 — изготовление и настройка опытных образцов</vt:lpstr>
      <vt:lpstr>Этап 8 — испытания опытных образцов</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Этап 9 — приемка результатов ОКР</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Этап 10 — постановка продукции на производство</vt:lpstr>
      <vt:lpstr>Презентация PowerPoint</vt:lpstr>
      <vt:lpstr>Презентация PowerPoint</vt:lpstr>
      <vt:lpstr>Презентация PowerPoint</vt:lpstr>
      <vt:lpstr>Презентация PowerPoint</vt:lpstr>
      <vt:lpstr>Презентация PowerPoint</vt:lpstr>
      <vt:lpstr>4. ЭСКИЗНОЕ ПРОЕКТИРОВАНИЕ</vt:lpstr>
      <vt:lpstr>Презентация PowerPoint</vt:lpstr>
      <vt:lpstr>Презентация PowerPoint</vt:lpstr>
      <vt:lpstr>Презентация PowerPoint</vt:lpstr>
      <vt:lpstr>Интегральный технический показатель качества изделия </vt:lpstr>
      <vt:lpstr>Презентация PowerPoint</vt:lpstr>
      <vt:lpstr>Презентация PowerPoint</vt:lpstr>
      <vt:lpstr>Презентация PowerPoint</vt:lpstr>
      <vt:lpstr>Презентация PowerPoint</vt:lpstr>
      <vt:lpstr>Презентация PowerPoint</vt:lpstr>
      <vt:lpstr>5. ПОДГОТОВКА ПРОИЗВОДСТВА НА ЗАВОДЕ – ИЗГОТОВИТЕЛЕ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6. ОСОБЕННОСТИ СОЗДАНИЯ ЕДИНИЧНЫХ И МЕЛКОСЕРИЙНЫХ ИЗДЕЛИЙ</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vvsu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guest</dc:creator>
  <cp:lastModifiedBy>Belous</cp:lastModifiedBy>
  <cp:revision>72</cp:revision>
  <dcterms:created xsi:type="dcterms:W3CDTF">2014-02-19T03:59:22Z</dcterms:created>
  <dcterms:modified xsi:type="dcterms:W3CDTF">2014-04-28T12:26:10Z</dcterms:modified>
</cp:coreProperties>
</file>