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1"/>
  </p:notesMasterIdLst>
  <p:handoutMasterIdLst>
    <p:handoutMasterId r:id="rId62"/>
  </p:handout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275" r:id="rId6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14.10.2015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14.10.2015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10/14/2015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10/14/2015</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743200"/>
          </a:xfrm>
        </p:spPr>
        <p:txBody>
          <a:bodyPr>
            <a:normAutofit/>
          </a:bodyPr>
          <a:lstStyle/>
          <a:p>
            <a:pPr algn="ctr"/>
            <a:r>
              <a:rPr lang="ru-RU" dirty="0" smtClean="0"/>
              <a:t>Организация исполнения бюджета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590800"/>
          </a:xfrm>
        </p:spPr>
        <p:txBody>
          <a:bodyPr>
            <a:normAutofit/>
          </a:bodyPr>
          <a:lstStyle/>
          <a:p>
            <a:pPr algn="ctr"/>
            <a:r>
              <a:rPr lang="ru-RU" b="1" dirty="0" smtClean="0">
                <a:solidFill>
                  <a:schemeClr val="tx1"/>
                </a:solidFill>
                <a:latin typeface="Times New Roman" pitchFamily="18" charset="0"/>
                <a:cs typeface="Times New Roman" pitchFamily="18" charset="0"/>
              </a:rPr>
              <a:t>Тема: Исполнение федерального бюджета </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по доходам</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p:txBody>
          <a:bodyPr>
            <a:normAutofit/>
          </a:bodyPr>
          <a:lstStyle/>
          <a:p>
            <a:pPr marL="0" indent="-252000">
              <a:spcAft>
                <a:spcPts val="600"/>
              </a:spcAft>
              <a:buClrTx/>
              <a:buFont typeface="+mj-lt"/>
              <a:buAutoNum type="arabicPeriod"/>
            </a:pPr>
            <a:r>
              <a:rPr lang="ru-RU" sz="3600" dirty="0" smtClean="0">
                <a:latin typeface="Times New Roman" pitchFamily="18" charset="0"/>
                <a:cs typeface="Times New Roman" pitchFamily="18" charset="0"/>
              </a:rPr>
              <a:t> Доходы </a:t>
            </a:r>
            <a:r>
              <a:rPr lang="ru-RU" sz="3600" dirty="0" smtClean="0">
                <a:latin typeface="Times New Roman" pitchFamily="18" charset="0"/>
                <a:cs typeface="Times New Roman" pitchFamily="18" charset="0"/>
              </a:rPr>
              <a:t>государственного бюджета</a:t>
            </a:r>
          </a:p>
          <a:p>
            <a:pPr marL="0" indent="-252000">
              <a:spcAft>
                <a:spcPts val="600"/>
              </a:spcAft>
              <a:buClrTx/>
              <a:buFont typeface="+mj-lt"/>
              <a:buAutoNum type="arabicPeriod"/>
            </a:pPr>
            <a:r>
              <a:rPr lang="ru-RU" sz="3600" dirty="0" smtClean="0">
                <a:latin typeface="Times New Roman" pitchFamily="18" charset="0"/>
                <a:cs typeface="Times New Roman" pitchFamily="18" charset="0"/>
              </a:rPr>
              <a:t> Принципы </a:t>
            </a:r>
            <a:r>
              <a:rPr lang="ru-RU" sz="3600" dirty="0" smtClean="0">
                <a:latin typeface="Times New Roman" pitchFamily="18" charset="0"/>
                <a:cs typeface="Times New Roman" pitchFamily="18" charset="0"/>
              </a:rPr>
              <a:t>исполнения бюджета по доходам органами </a:t>
            </a:r>
            <a:r>
              <a:rPr lang="ru-RU" sz="3600" dirty="0" smtClean="0">
                <a:latin typeface="Times New Roman" pitchFamily="18" charset="0"/>
                <a:cs typeface="Times New Roman" pitchFamily="18" charset="0"/>
              </a:rPr>
              <a:t>казначейства</a:t>
            </a:r>
          </a:p>
          <a:p>
            <a:pPr marL="0" indent="-252000">
              <a:spcAft>
                <a:spcPts val="600"/>
              </a:spcAft>
              <a:buClrTx/>
              <a:buFont typeface="+mj-lt"/>
              <a:buAutoNum type="arabicPeriod"/>
            </a:pPr>
            <a:r>
              <a:rPr lang="ru-RU" sz="3600" dirty="0" smtClean="0">
                <a:latin typeface="Times New Roman" pitchFamily="18" charset="0"/>
                <a:cs typeface="Times New Roman" pitchFamily="18" charset="0"/>
              </a:rPr>
              <a:t> Исполнение </a:t>
            </a:r>
            <a:r>
              <a:rPr lang="ru-RU" sz="3600" dirty="0" smtClean="0">
                <a:latin typeface="Times New Roman" pitchFamily="18" charset="0"/>
                <a:cs typeface="Times New Roman" pitchFamily="18" charset="0"/>
              </a:rPr>
              <a:t>федерального бюджета по доходам</a:t>
            </a:r>
            <a:endParaRPr lang="ru-RU" sz="36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pPr marL="514350" indent="-514350"/>
            <a:r>
              <a:rPr lang="ru-RU" sz="1600" dirty="0" smtClean="0">
                <a:solidFill>
                  <a:schemeClr val="tx1"/>
                </a:solidFill>
                <a:latin typeface="Times New Roman" pitchFamily="18" charset="0"/>
                <a:cs typeface="Times New Roman" pitchFamily="18" charset="0"/>
              </a:rPr>
              <a:t>1. </a:t>
            </a:r>
            <a:r>
              <a:rPr lang="ru-RU" sz="1600" dirty="0" smtClean="0">
                <a:solidFill>
                  <a:schemeClr val="tx1"/>
                </a:solidFill>
                <a:latin typeface="Times New Roman" pitchFamily="18" charset="0"/>
                <a:cs typeface="Times New Roman" pitchFamily="18" charset="0"/>
              </a:rPr>
              <a:t>Доходы государственного бюджета</a:t>
            </a:r>
            <a:endParaRPr lang="ru-RU" sz="1600"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1371600"/>
            <a:ext cx="8534400" cy="5257800"/>
          </a:xfrm>
        </p:spPr>
        <p:txBody>
          <a:bodyPr>
            <a:normAutofit/>
          </a:bodyPr>
          <a:lstStyle/>
          <a:p>
            <a:pPr marL="0">
              <a:lnSpc>
                <a:spcPct val="120000"/>
              </a:lnSpc>
              <a:spcBef>
                <a:spcPts val="0"/>
              </a:spcBef>
              <a:buNone/>
            </a:pPr>
            <a:r>
              <a:rPr lang="ru-RU" sz="3200" b="1" i="1" dirty="0" smtClean="0"/>
              <a:t>     Доходы </a:t>
            </a:r>
            <a:r>
              <a:rPr lang="ru-RU" sz="3200" b="1" i="1" dirty="0" smtClean="0"/>
              <a:t>бюджета </a:t>
            </a:r>
            <a:r>
              <a:rPr lang="ru-RU" sz="3200" dirty="0" smtClean="0"/>
              <a:t>– денежные средства, поступающие в безвозмездном и безвозвратном порядке в соответствии с действующей классификацией и существующим законодательство</a:t>
            </a:r>
            <a:endParaRPr lang="ru-RU"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1143000"/>
            <a:ext cx="8610600" cy="5486400"/>
          </a:xfrm>
        </p:spPr>
        <p:txBody>
          <a:bodyPr>
            <a:normAutofit/>
          </a:bodyPr>
          <a:lstStyle/>
          <a:p>
            <a:pPr marL="0">
              <a:lnSpc>
                <a:spcPct val="110000"/>
              </a:lnSpc>
              <a:buNone/>
            </a:pPr>
            <a:r>
              <a:rPr lang="ru-RU" sz="3600" dirty="0" smtClean="0">
                <a:latin typeface="Times New Roman" pitchFamily="18" charset="0"/>
                <a:cs typeface="Times New Roman" pitchFamily="18" charset="0"/>
              </a:rPr>
              <a:t>      </a:t>
            </a:r>
            <a:r>
              <a:rPr lang="ru-RU" sz="3600" dirty="0" smtClean="0"/>
              <a:t>В процессе образования доходов бюджета происходит принудительное изъятие в пользу государства части ВВП, созданного в процессе общественного воспроизводства. На этой основе возникают финансовые взаимоотношения государства с налогоплательщиками</a:t>
            </a:r>
            <a:endParaRPr lang="ru-RU" sz="36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lnSpc>
                <a:spcPct val="110000"/>
              </a:lnSpc>
              <a:spcAft>
                <a:spcPts val="600"/>
              </a:spcAft>
              <a:buNone/>
            </a:pPr>
            <a:r>
              <a:rPr lang="ru-RU" sz="2800" dirty="0" smtClean="0"/>
              <a:t>     </a:t>
            </a:r>
            <a:r>
              <a:rPr lang="ru-RU" sz="3200" dirty="0" smtClean="0"/>
              <a:t>Доходы бюджета имеют существенные различия по их плательщикам, объектам обложения, методам изъятия, срокам уплаты и др. Но вместе с тем они отличаются единством, т.к. преследуют одну цель – формирование доходной части бюджетов разных уровней. Им свойственны денежная форма и </a:t>
            </a:r>
            <a:r>
              <a:rPr lang="ru-RU" sz="3200" dirty="0" err="1" smtClean="0"/>
              <a:t>обезличенность</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4" name="Содержимое 3"/>
          <p:cNvSpPr>
            <a:spLocks noGrp="1"/>
          </p:cNvSpPr>
          <p:nvPr>
            <p:ph idx="1"/>
          </p:nvPr>
        </p:nvSpPr>
        <p:spPr>
          <a:xfrm>
            <a:off x="457200" y="1371600"/>
            <a:ext cx="8229600" cy="4953000"/>
          </a:xfrm>
        </p:spPr>
        <p:txBody>
          <a:bodyPr>
            <a:normAutofit/>
          </a:bodyPr>
          <a:lstStyle/>
          <a:p>
            <a:pPr algn="ctr">
              <a:buNone/>
            </a:pPr>
            <a:r>
              <a:rPr lang="ru-RU" sz="3600" dirty="0" smtClean="0"/>
              <a:t>Доходы бюджета могут носить </a:t>
            </a:r>
            <a:r>
              <a:rPr lang="ru-RU" sz="3600" u="sng" dirty="0" smtClean="0"/>
              <a:t>налоговый и неналоговый характер</a:t>
            </a:r>
            <a:endParaRPr lang="ru-RU"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81000" y="1066800"/>
            <a:ext cx="8534400" cy="5486400"/>
          </a:xfrm>
        </p:spPr>
        <p:txBody>
          <a:bodyPr>
            <a:normAutofit/>
          </a:bodyPr>
          <a:lstStyle/>
          <a:p>
            <a:pPr marL="0">
              <a:lnSpc>
                <a:spcPct val="110000"/>
              </a:lnSpc>
              <a:spcBef>
                <a:spcPts val="0"/>
              </a:spcBef>
              <a:spcAft>
                <a:spcPts val="1200"/>
              </a:spcAft>
              <a:buNone/>
            </a:pPr>
            <a:r>
              <a:rPr lang="ru-RU" sz="2800" dirty="0" smtClean="0"/>
              <a:t>  Доходная </a:t>
            </a:r>
            <a:r>
              <a:rPr lang="ru-RU" sz="2800" dirty="0" smtClean="0"/>
              <a:t>часть бюджета формируется в основном из налогов. Ведущее место среди налоговых доходов федерального бюджета занимает НДС. Вместе с таможенными пошлинами и налогом на прибыль он превышает </a:t>
            </a:r>
            <a:r>
              <a:rPr lang="ru-RU" sz="2800" dirty="0" smtClean="0">
                <a:latin typeface="Times New Roman" pitchFamily="18" charset="0"/>
                <a:cs typeface="Times New Roman" pitchFamily="18" charset="0"/>
              </a:rPr>
              <a:t>2/3</a:t>
            </a:r>
            <a:r>
              <a:rPr lang="ru-RU" sz="2800" dirty="0" smtClean="0"/>
              <a:t> налоговых доходов. Также значительная доля поступлений приходится на акцизы и платежи за пользование природными ресурсами, налог на покупку иностранных денежных знаков</a:t>
            </a:r>
            <a:endParaRPr lang="ru-RU" sz="33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914400"/>
            <a:ext cx="8610600" cy="5715000"/>
          </a:xfrm>
        </p:spPr>
        <p:txBody>
          <a:bodyPr>
            <a:noAutofit/>
          </a:bodyPr>
          <a:lstStyle/>
          <a:p>
            <a:pPr marL="0">
              <a:spcBef>
                <a:spcPts val="0"/>
              </a:spcBef>
              <a:buNone/>
            </a:pPr>
            <a:r>
              <a:rPr lang="ru-RU" sz="2700" dirty="0" smtClean="0"/>
              <a:t>     Неналоговые </a:t>
            </a:r>
            <a:r>
              <a:rPr lang="ru-RU" sz="2700" dirty="0" smtClean="0"/>
              <a:t>доходы бюджетов образуются в результате либо экономической деятельности самого государства, либо перераспределения уже полученных доходов по уровням бюджетной системы.</a:t>
            </a:r>
          </a:p>
          <a:p>
            <a:pPr marL="0">
              <a:spcBef>
                <a:spcPts val="0"/>
              </a:spcBef>
              <a:buNone/>
            </a:pPr>
            <a:r>
              <a:rPr lang="ru-RU" sz="2700" dirty="0" smtClean="0"/>
              <a:t>    Среди </a:t>
            </a:r>
            <a:r>
              <a:rPr lang="ru-RU" sz="2700" dirty="0" smtClean="0"/>
              <a:t>неналоговых доходов федерального бюджета можно выделить доходы от продажи имущества, находящегося в государственной собственности, доходы от реализации государственных запасов и от внешнеэкономической деятельности, а также доходы от имущества, находящегося в федеральной собственности, в т.ч. прибыль ЦБ России. Кроме того, в доходах федерального бюджета учитываются средства целевых бюджетных фондов</a:t>
            </a:r>
            <a:endParaRPr lang="ru-RU"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228600" y="1219200"/>
            <a:ext cx="8610600" cy="5181600"/>
          </a:xfrm>
        </p:spPr>
        <p:txBody>
          <a:bodyPr>
            <a:noAutofit/>
          </a:bodyPr>
          <a:lstStyle/>
          <a:p>
            <a:pPr marL="0">
              <a:spcAft>
                <a:spcPts val="1200"/>
              </a:spcAft>
              <a:buNone/>
            </a:pPr>
            <a:r>
              <a:rPr lang="ru-RU" sz="2800" dirty="0" smtClean="0"/>
              <a:t>     </a:t>
            </a:r>
            <a:r>
              <a:rPr lang="ru-RU" sz="3200" dirty="0" smtClean="0"/>
              <a:t>Структура </a:t>
            </a:r>
            <a:r>
              <a:rPr lang="ru-RU" sz="3200" dirty="0" smtClean="0"/>
              <a:t>бюджетных доходов подвижна и во многом определяется конкретными экономическими условиями. Например, в странах с высоким уровнем жизни основой налоговых доходов являются доходы физических лиц, а в странах с низким уровнем жизни – косвенные налоги и налоги с юридических лиц</a:t>
            </a:r>
            <a:endParaRPr lang="ru-RU" sz="32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solidFill>
                <a:schemeClr val="tx1"/>
              </a:solidFill>
            </a:endParaRPr>
          </a:p>
        </p:txBody>
      </p:sp>
      <p:sp>
        <p:nvSpPr>
          <p:cNvPr id="3" name="Содержимое 2"/>
          <p:cNvSpPr>
            <a:spLocks noGrp="1"/>
          </p:cNvSpPr>
          <p:nvPr>
            <p:ph idx="1"/>
          </p:nvPr>
        </p:nvSpPr>
        <p:spPr>
          <a:xfrm>
            <a:off x="457200" y="1295400"/>
            <a:ext cx="8382000" cy="5029200"/>
          </a:xfrm>
        </p:spPr>
        <p:txBody>
          <a:bodyPr>
            <a:normAutofit/>
          </a:bodyPr>
          <a:lstStyle/>
          <a:p>
            <a:pPr marL="0">
              <a:buNone/>
            </a:pPr>
            <a:r>
              <a:rPr lang="ru-RU" sz="3200" dirty="0" smtClean="0"/>
              <a:t>     </a:t>
            </a:r>
            <a:r>
              <a:rPr lang="ru-RU" sz="3200" dirty="0" smtClean="0"/>
              <a:t>Агрегированную схему доходов и полученных официальных трансфертов можно представить в следующем виде:</a:t>
            </a:r>
          </a:p>
          <a:p>
            <a:pPr marL="0">
              <a:buNone/>
            </a:pPr>
            <a:r>
              <a:rPr lang="ru-RU" sz="3200" dirty="0" smtClean="0"/>
              <a:t>1.      </a:t>
            </a:r>
            <a:r>
              <a:rPr lang="ru-RU" sz="3200" u="sng" dirty="0" smtClean="0"/>
              <a:t>Текущие доходы:</a:t>
            </a:r>
            <a:endParaRPr lang="ru-RU" sz="3200" dirty="0" smtClean="0"/>
          </a:p>
          <a:p>
            <a:pPr marL="0">
              <a:spcBef>
                <a:spcPts val="0"/>
              </a:spcBef>
              <a:spcAft>
                <a:spcPts val="1200"/>
              </a:spcAft>
              <a:buNone/>
            </a:pPr>
            <a:endParaRPr lang="ru-RU"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457200" y="1066800"/>
            <a:ext cx="8229600" cy="5257800"/>
          </a:xfrm>
        </p:spPr>
        <p:txBody>
          <a:bodyPr>
            <a:normAutofit fontScale="85000" lnSpcReduction="20000"/>
          </a:bodyPr>
          <a:lstStyle/>
          <a:p>
            <a:pPr marL="0">
              <a:lnSpc>
                <a:spcPct val="120000"/>
              </a:lnSpc>
              <a:buNone/>
            </a:pPr>
            <a:r>
              <a:rPr lang="ru-RU" sz="3200" dirty="0" smtClean="0">
                <a:latin typeface="Times New Roman" pitchFamily="18" charset="0"/>
                <a:cs typeface="Times New Roman" pitchFamily="18" charset="0"/>
              </a:rPr>
              <a:t>1.1. Налоговые поступления</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подоходные </a:t>
            </a:r>
            <a:r>
              <a:rPr lang="ru-RU" sz="3200" dirty="0" smtClean="0">
                <a:latin typeface="Times New Roman" pitchFamily="18" charset="0"/>
                <a:cs typeface="Times New Roman" pitchFamily="18" charset="0"/>
              </a:rPr>
              <a:t>налоги, налоги на прибыль и прирост капитала;</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отчисления </a:t>
            </a:r>
            <a:r>
              <a:rPr lang="ru-RU" sz="3200" dirty="0" smtClean="0">
                <a:latin typeface="Times New Roman" pitchFamily="18" charset="0"/>
                <a:cs typeface="Times New Roman" pitchFamily="18" charset="0"/>
              </a:rPr>
              <a:t>в государственные социальные фонды;</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налоги</a:t>
            </a:r>
            <a:r>
              <a:rPr lang="ru-RU" sz="3200" dirty="0" smtClean="0">
                <a:latin typeface="Times New Roman" pitchFamily="18" charset="0"/>
                <a:cs typeface="Times New Roman" pitchFamily="18" charset="0"/>
              </a:rPr>
              <a:t>, взимаемые в зависимости от фонда оплаты труда;</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налоги </a:t>
            </a:r>
            <a:r>
              <a:rPr lang="ru-RU" sz="3200" dirty="0" smtClean="0">
                <a:latin typeface="Times New Roman" pitchFamily="18" charset="0"/>
                <a:cs typeface="Times New Roman" pitchFamily="18" charset="0"/>
              </a:rPr>
              <a:t>на собственность;</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внутренние </a:t>
            </a:r>
            <a:r>
              <a:rPr lang="ru-RU" sz="3200" dirty="0" smtClean="0">
                <a:latin typeface="Times New Roman" pitchFamily="18" charset="0"/>
                <a:cs typeface="Times New Roman" pitchFamily="18" charset="0"/>
              </a:rPr>
              <a:t>налоги на товары и услуги;</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налоги </a:t>
            </a:r>
            <a:r>
              <a:rPr lang="ru-RU" sz="3200" dirty="0" smtClean="0">
                <a:latin typeface="Times New Roman" pitchFamily="18" charset="0"/>
                <a:cs typeface="Times New Roman" pitchFamily="18" charset="0"/>
              </a:rPr>
              <a:t>на внешнюю торговлю и внешнеэкономические операции;</a:t>
            </a:r>
          </a:p>
          <a:p>
            <a:pPr marL="0">
              <a:lnSpc>
                <a:spcPct val="120000"/>
              </a:lnSpc>
              <a:buClrTx/>
              <a:buFont typeface="Wingdings" pitchFamily="2" charset="2"/>
              <a:buChar char="q"/>
            </a:pPr>
            <a:r>
              <a:rPr lang="ru-RU" sz="3200" dirty="0" smtClean="0">
                <a:latin typeface="Times New Roman" pitchFamily="18" charset="0"/>
                <a:cs typeface="Times New Roman" pitchFamily="18" charset="0"/>
              </a:rPr>
              <a:t> прочие </a:t>
            </a:r>
            <a:r>
              <a:rPr lang="ru-RU" sz="3200" dirty="0" smtClean="0">
                <a:latin typeface="Times New Roman" pitchFamily="18" charset="0"/>
                <a:cs typeface="Times New Roman" pitchFamily="18" charset="0"/>
              </a:rPr>
              <a:t>налоги, сборы и пошлины;</a:t>
            </a: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14" name="Содержимое 13"/>
          <p:cNvSpPr>
            <a:spLocks noGrp="1"/>
          </p:cNvSpPr>
          <p:nvPr>
            <p:ph idx="1"/>
          </p:nvPr>
        </p:nvSpPr>
        <p:spPr>
          <a:xfrm>
            <a:off x="457200" y="1143000"/>
            <a:ext cx="8229600" cy="5334000"/>
          </a:xfrm>
        </p:spPr>
        <p:txBody>
          <a:bodyPr>
            <a:normAutofit/>
          </a:bodyPr>
          <a:lstStyle/>
          <a:p>
            <a:pPr marL="0">
              <a:buNone/>
            </a:pPr>
            <a:r>
              <a:rPr lang="ru-RU" sz="3200" dirty="0" smtClean="0">
                <a:latin typeface="Times New Roman" pitchFamily="18" charset="0"/>
                <a:cs typeface="Times New Roman" pitchFamily="18" charset="0"/>
              </a:rPr>
              <a:t>1.2. Неналоговые поступления</a:t>
            </a:r>
          </a:p>
          <a:p>
            <a:pPr marL="0">
              <a:buClrTx/>
              <a:buFont typeface="Wingdings" pitchFamily="2" charset="2"/>
              <a:buChar char="q"/>
            </a:pPr>
            <a:r>
              <a:rPr lang="ru-RU" sz="3200" dirty="0" smtClean="0">
                <a:latin typeface="Times New Roman" pitchFamily="18" charset="0"/>
                <a:cs typeface="Times New Roman" pitchFamily="18" charset="0"/>
              </a:rPr>
              <a:t> доходы </a:t>
            </a:r>
            <a:r>
              <a:rPr lang="ru-RU" sz="3200" dirty="0" smtClean="0">
                <a:latin typeface="Times New Roman" pitchFamily="18" charset="0"/>
                <a:cs typeface="Times New Roman" pitchFamily="18" charset="0"/>
              </a:rPr>
              <a:t>от собственности и предпринимательской деятельности;</a:t>
            </a:r>
          </a:p>
          <a:p>
            <a:pPr marL="0">
              <a:buClrTx/>
              <a:buFont typeface="Wingdings" pitchFamily="2" charset="2"/>
              <a:buChar char="q"/>
            </a:pPr>
            <a:r>
              <a:rPr lang="ru-RU" sz="3200" dirty="0" smtClean="0">
                <a:latin typeface="Times New Roman" pitchFamily="18" charset="0"/>
                <a:cs typeface="Times New Roman" pitchFamily="18" charset="0"/>
              </a:rPr>
              <a:t> административные </a:t>
            </a:r>
            <a:r>
              <a:rPr lang="ru-RU" sz="3200" dirty="0" smtClean="0">
                <a:latin typeface="Times New Roman" pitchFamily="18" charset="0"/>
                <a:cs typeface="Times New Roman" pitchFamily="18" charset="0"/>
              </a:rPr>
              <a:t>сборы и платежи, доходы от продаж;</a:t>
            </a:r>
          </a:p>
          <a:p>
            <a:pPr marL="0">
              <a:buClrTx/>
              <a:buFont typeface="Wingdings" pitchFamily="2" charset="2"/>
              <a:buChar char="q"/>
            </a:pPr>
            <a:r>
              <a:rPr lang="ru-RU" sz="3200" dirty="0" smtClean="0">
                <a:latin typeface="Times New Roman" pitchFamily="18" charset="0"/>
                <a:cs typeface="Times New Roman" pitchFamily="18" charset="0"/>
              </a:rPr>
              <a:t> поступления </a:t>
            </a:r>
            <a:r>
              <a:rPr lang="ru-RU" sz="3200" dirty="0" smtClean="0">
                <a:latin typeface="Times New Roman" pitchFamily="18" charset="0"/>
                <a:cs typeface="Times New Roman" pitchFamily="18" charset="0"/>
              </a:rPr>
              <a:t>по штрафам и санкциям;</a:t>
            </a:r>
          </a:p>
          <a:p>
            <a:pPr marL="0">
              <a:buClrTx/>
              <a:buFont typeface="Wingdings" pitchFamily="2" charset="2"/>
              <a:buChar char="q"/>
            </a:pPr>
            <a:r>
              <a:rPr lang="ru-RU" sz="3200" dirty="0" smtClean="0">
                <a:latin typeface="Times New Roman" pitchFamily="18" charset="0"/>
                <a:cs typeface="Times New Roman" pitchFamily="18" charset="0"/>
              </a:rPr>
              <a:t> прочие </a:t>
            </a:r>
            <a:r>
              <a:rPr lang="ru-RU" sz="3200" dirty="0" smtClean="0">
                <a:latin typeface="Times New Roman" pitchFamily="18" charset="0"/>
                <a:cs typeface="Times New Roman" pitchFamily="18" charset="0"/>
              </a:rPr>
              <a:t>неналоговые поступления</a:t>
            </a:r>
            <a:endParaRPr lang="ru-RU"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457200" y="1295400"/>
            <a:ext cx="8229600" cy="5334000"/>
          </a:xfrm>
        </p:spPr>
        <p:txBody>
          <a:bodyPr>
            <a:normAutofit/>
          </a:bodyPr>
          <a:lstStyle/>
          <a:p>
            <a:pPr marL="0">
              <a:buNone/>
            </a:pPr>
            <a:r>
              <a:rPr lang="ru-RU" sz="3200" dirty="0" smtClean="0">
                <a:latin typeface="Times New Roman" pitchFamily="18" charset="0"/>
                <a:cs typeface="Times New Roman" pitchFamily="18" charset="0"/>
              </a:rPr>
              <a:t>2.      </a:t>
            </a:r>
            <a:r>
              <a:rPr lang="ru-RU" sz="3200" u="sng" dirty="0" smtClean="0">
                <a:latin typeface="Times New Roman" pitchFamily="18" charset="0"/>
                <a:cs typeface="Times New Roman" pitchFamily="18" charset="0"/>
              </a:rPr>
              <a:t>Доходы от операций с капиталом</a:t>
            </a:r>
            <a:endParaRPr lang="ru-RU" sz="3200" dirty="0" smtClean="0">
              <a:latin typeface="Times New Roman" pitchFamily="18" charset="0"/>
              <a:cs typeface="Times New Roman" pitchFamily="18" charset="0"/>
            </a:endParaRPr>
          </a:p>
          <a:p>
            <a:pPr marL="0">
              <a:buClrTx/>
              <a:buFont typeface="Wingdings" pitchFamily="2" charset="2"/>
              <a:buChar char="q"/>
            </a:pPr>
            <a:r>
              <a:rPr lang="ru-RU" sz="3200" dirty="0" smtClean="0">
                <a:latin typeface="Times New Roman" pitchFamily="18" charset="0"/>
                <a:cs typeface="Times New Roman" pitchFamily="18" charset="0"/>
              </a:rPr>
              <a:t> продажа </a:t>
            </a:r>
            <a:r>
              <a:rPr lang="ru-RU" sz="3200" dirty="0" smtClean="0">
                <a:latin typeface="Times New Roman" pitchFamily="18" charset="0"/>
                <a:cs typeface="Times New Roman" pitchFamily="18" charset="0"/>
              </a:rPr>
              <a:t>основного капитала;</a:t>
            </a:r>
          </a:p>
          <a:p>
            <a:pPr marL="0">
              <a:buClrTx/>
              <a:buFont typeface="Wingdings" pitchFamily="2" charset="2"/>
              <a:buChar char="q"/>
            </a:pPr>
            <a:r>
              <a:rPr lang="ru-RU" sz="3200" dirty="0" smtClean="0">
                <a:latin typeface="Times New Roman" pitchFamily="18" charset="0"/>
                <a:cs typeface="Times New Roman" pitchFamily="18" charset="0"/>
              </a:rPr>
              <a:t> доходы </a:t>
            </a:r>
            <a:r>
              <a:rPr lang="ru-RU" sz="3200" dirty="0" smtClean="0">
                <a:latin typeface="Times New Roman" pitchFamily="18" charset="0"/>
                <a:cs typeface="Times New Roman" pitchFamily="18" charset="0"/>
              </a:rPr>
              <a:t>от реализации государственных запасов;</a:t>
            </a:r>
          </a:p>
          <a:p>
            <a:pPr marL="0">
              <a:buClrTx/>
              <a:buFont typeface="Wingdings" pitchFamily="2" charset="2"/>
              <a:buChar char="q"/>
            </a:pPr>
            <a:r>
              <a:rPr lang="ru-RU" sz="3200" dirty="0" smtClean="0">
                <a:latin typeface="Times New Roman" pitchFamily="18" charset="0"/>
                <a:cs typeface="Times New Roman" pitchFamily="18" charset="0"/>
              </a:rPr>
              <a:t> доходы </a:t>
            </a:r>
            <a:r>
              <a:rPr lang="ru-RU" sz="3200" dirty="0" smtClean="0">
                <a:latin typeface="Times New Roman" pitchFamily="18" charset="0"/>
                <a:cs typeface="Times New Roman" pitchFamily="18" charset="0"/>
              </a:rPr>
              <a:t>от продажи земли и НМА;</a:t>
            </a:r>
          </a:p>
          <a:p>
            <a:pPr marL="0">
              <a:buClrTx/>
              <a:buFont typeface="Wingdings" pitchFamily="2" charset="2"/>
              <a:buChar char="q"/>
            </a:pPr>
            <a:r>
              <a:rPr lang="ru-RU" sz="3200" dirty="0" smtClean="0">
                <a:latin typeface="Times New Roman" pitchFamily="18" charset="0"/>
                <a:cs typeface="Times New Roman" pitchFamily="18" charset="0"/>
              </a:rPr>
              <a:t> поступления </a:t>
            </a:r>
            <a:r>
              <a:rPr lang="ru-RU" sz="3200" dirty="0" smtClean="0">
                <a:latin typeface="Times New Roman" pitchFamily="18" charset="0"/>
                <a:cs typeface="Times New Roman" pitchFamily="18" charset="0"/>
              </a:rPr>
              <a:t>капитальных трансфертов из негосударственных источников</a:t>
            </a:r>
            <a:endParaRPr lang="ru-RU" sz="32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solidFill>
                <a:schemeClr val="tx1"/>
              </a:solidFill>
            </a:endParaRPr>
          </a:p>
        </p:txBody>
      </p:sp>
      <p:sp>
        <p:nvSpPr>
          <p:cNvPr id="3" name="Содержимое 2"/>
          <p:cNvSpPr>
            <a:spLocks noGrp="1"/>
          </p:cNvSpPr>
          <p:nvPr>
            <p:ph idx="1"/>
          </p:nvPr>
        </p:nvSpPr>
        <p:spPr>
          <a:xfrm>
            <a:off x="457200" y="1447800"/>
            <a:ext cx="8229600" cy="4876800"/>
          </a:xfrm>
        </p:spPr>
        <p:txBody>
          <a:bodyPr>
            <a:normAutofit/>
          </a:bodyPr>
          <a:lstStyle/>
          <a:p>
            <a:pPr marL="0">
              <a:buNone/>
            </a:pPr>
            <a:r>
              <a:rPr lang="ru-RU" sz="3600" dirty="0" smtClean="0">
                <a:latin typeface="Times New Roman" pitchFamily="18" charset="0"/>
                <a:cs typeface="Times New Roman" pitchFamily="18" charset="0"/>
              </a:rPr>
              <a:t>3.      </a:t>
            </a:r>
            <a:r>
              <a:rPr lang="ru-RU" sz="3600" u="sng" dirty="0" smtClean="0">
                <a:latin typeface="Times New Roman" pitchFamily="18" charset="0"/>
                <a:cs typeface="Times New Roman" pitchFamily="18" charset="0"/>
              </a:rPr>
              <a:t>Полученные официальные трансферты</a:t>
            </a:r>
            <a:endParaRPr lang="ru-RU" sz="3600" dirty="0" smtClean="0">
              <a:latin typeface="Times New Roman" pitchFamily="18" charset="0"/>
              <a:cs typeface="Times New Roman" pitchFamily="18" charset="0"/>
            </a:endParaRPr>
          </a:p>
          <a:p>
            <a:pPr marL="0">
              <a:buClrTx/>
              <a:buFont typeface="Wingdings" pitchFamily="2" charset="2"/>
              <a:buChar char="q"/>
            </a:pPr>
            <a:r>
              <a:rPr lang="ru-RU" sz="36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от нерезидентов;</a:t>
            </a:r>
          </a:p>
          <a:p>
            <a:pPr marL="0">
              <a:buClrTx/>
              <a:buFont typeface="Wingdings" pitchFamily="2" charset="2"/>
              <a:buChar char="q"/>
            </a:pPr>
            <a:r>
              <a:rPr lang="ru-RU" sz="36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от других органов государственного управления (дотации, субвенции)</a:t>
            </a:r>
            <a:endParaRPr lang="ru-RU" sz="36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228600" y="990600"/>
            <a:ext cx="8686800" cy="5867400"/>
          </a:xfrm>
        </p:spPr>
        <p:txBody>
          <a:bodyPr>
            <a:normAutofit/>
          </a:bodyPr>
          <a:lstStyle/>
          <a:p>
            <a:pPr marL="0">
              <a:spcBef>
                <a:spcPts val="0"/>
              </a:spcBef>
              <a:buNone/>
            </a:pPr>
            <a:r>
              <a:rPr lang="ru-RU" sz="2400" dirty="0" smtClean="0"/>
              <a:t>     </a:t>
            </a:r>
            <a:r>
              <a:rPr lang="ru-RU" sz="3200" dirty="0" smtClean="0"/>
              <a:t>Согласно положениям ст.</a:t>
            </a:r>
            <a:r>
              <a:rPr lang="ru-RU" sz="3200" dirty="0" smtClean="0">
                <a:latin typeface="Times New Roman" pitchFamily="18" charset="0"/>
                <a:cs typeface="Times New Roman" pitchFamily="18" charset="0"/>
              </a:rPr>
              <a:t> 20 </a:t>
            </a:r>
            <a:r>
              <a:rPr lang="ru-RU" sz="3200" dirty="0" smtClean="0"/>
              <a:t>Бюджетного кодекса </a:t>
            </a:r>
            <a:r>
              <a:rPr lang="ru-RU" sz="3200" dirty="0" smtClean="0"/>
              <a:t>РФ </a:t>
            </a:r>
            <a:r>
              <a:rPr lang="ru-RU" sz="3200" b="1" dirty="0" smtClean="0"/>
              <a:t>классификация </a:t>
            </a:r>
            <a:r>
              <a:rPr lang="ru-RU" sz="3200" b="1" dirty="0" smtClean="0"/>
              <a:t>доходов бюджетов РФ</a:t>
            </a:r>
            <a:r>
              <a:rPr lang="ru-RU" sz="3200" dirty="0" smtClean="0"/>
              <a:t> – это группировка доходов бюджетов всех уровней бюджетной системы РФ, основанная на законодательных актах РФ, определяющих источники формирования доходов бюджетов всех уровней бюджетной системы РФ</a:t>
            </a:r>
            <a:endParaRPr lang="ru-RU" sz="32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solidFill>
                <a:schemeClr val="tx1"/>
              </a:solidFill>
            </a:endParaRPr>
          </a:p>
        </p:txBody>
      </p:sp>
      <p:sp>
        <p:nvSpPr>
          <p:cNvPr id="3" name="Содержимое 2"/>
          <p:cNvSpPr>
            <a:spLocks noGrp="1"/>
          </p:cNvSpPr>
          <p:nvPr>
            <p:ph idx="1"/>
          </p:nvPr>
        </p:nvSpPr>
        <p:spPr>
          <a:xfrm>
            <a:off x="457200" y="1219200"/>
            <a:ext cx="8229600" cy="5105400"/>
          </a:xfrm>
        </p:spPr>
        <p:txBody>
          <a:bodyPr>
            <a:normAutofit/>
          </a:bodyPr>
          <a:lstStyle/>
          <a:p>
            <a:pPr marL="0">
              <a:lnSpc>
                <a:spcPct val="110000"/>
              </a:lnSpc>
              <a:spcAft>
                <a:spcPts val="600"/>
              </a:spcAft>
              <a:buClrTx/>
              <a:buNone/>
            </a:pPr>
            <a:r>
              <a:rPr lang="ru-RU" sz="3200" dirty="0" smtClean="0"/>
              <a:t>     </a:t>
            </a:r>
            <a:r>
              <a:rPr lang="ru-RU" sz="3200" b="1" dirty="0" smtClean="0"/>
              <a:t>Классификация доходов бюджетов РФ</a:t>
            </a:r>
            <a:r>
              <a:rPr lang="ru-RU" sz="3200" dirty="0" smtClean="0"/>
              <a:t> согласно положениям, закрепленным в ст. </a:t>
            </a:r>
            <a:r>
              <a:rPr lang="ru-RU" sz="3200" dirty="0" smtClean="0">
                <a:latin typeface="Times New Roman" pitchFamily="18" charset="0"/>
                <a:cs typeface="Times New Roman" pitchFamily="18" charset="0"/>
              </a:rPr>
              <a:t>20</a:t>
            </a:r>
            <a:r>
              <a:rPr lang="ru-RU" sz="3200" dirty="0" smtClean="0"/>
              <a:t> Бюджетного кодекса РФ, включает в себя код администратора поступлений в бюджет, группы, подгруппы, статьи, подстатьи, элементы, программы (подпрограммы) и коды экономической классификации доходов</a:t>
            </a:r>
            <a:endParaRPr lang="ru-RU" sz="32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1066800"/>
            <a:ext cx="8534400" cy="5562600"/>
          </a:xfrm>
        </p:spPr>
        <p:txBody>
          <a:bodyPr>
            <a:noAutofit/>
          </a:bodyPr>
          <a:lstStyle/>
          <a:p>
            <a:pPr marL="0">
              <a:buNone/>
            </a:pPr>
            <a:r>
              <a:rPr lang="ru-RU" sz="2300" b="1" dirty="0" smtClean="0"/>
              <a:t>Администраторами поступлений</a:t>
            </a:r>
            <a:r>
              <a:rPr lang="ru-RU" sz="2300" dirty="0" smtClean="0"/>
              <a:t> в бюджеты всех уровней являются:</a:t>
            </a:r>
          </a:p>
          <a:p>
            <a:pPr marL="0">
              <a:buClrTx/>
              <a:buFont typeface="Wingdings" pitchFamily="2" charset="2"/>
              <a:buChar char="Ø"/>
            </a:pPr>
            <a:r>
              <a:rPr lang="ru-RU" sz="2300" dirty="0" smtClean="0"/>
              <a:t>органы государственной власти;</a:t>
            </a:r>
          </a:p>
          <a:p>
            <a:pPr marL="0">
              <a:buClrTx/>
              <a:buFont typeface="Wingdings" pitchFamily="2" charset="2"/>
              <a:buChar char="Ø"/>
            </a:pPr>
            <a:r>
              <a:rPr lang="ru-RU" sz="2300" dirty="0" smtClean="0"/>
              <a:t>органы местного самоуправления;</a:t>
            </a:r>
          </a:p>
          <a:p>
            <a:pPr marL="0">
              <a:buClrTx/>
              <a:buFont typeface="Wingdings" pitchFamily="2" charset="2"/>
              <a:buChar char="Ø"/>
            </a:pPr>
            <a:r>
              <a:rPr lang="ru-RU" sz="2300" dirty="0" smtClean="0"/>
              <a:t>органы управления государственных внебюджетных фондов;</a:t>
            </a:r>
          </a:p>
          <a:p>
            <a:pPr marL="0">
              <a:buClrTx/>
              <a:buFont typeface="Wingdings" pitchFamily="2" charset="2"/>
              <a:buChar char="Ø"/>
            </a:pPr>
            <a:r>
              <a:rPr lang="ru-RU" sz="2300" dirty="0" smtClean="0"/>
              <a:t>Центральный банк РФ;</a:t>
            </a:r>
          </a:p>
          <a:p>
            <a:pPr marL="0">
              <a:buClrTx/>
              <a:buFont typeface="Wingdings" pitchFamily="2" charset="2"/>
              <a:buChar char="Ø"/>
            </a:pPr>
            <a:r>
              <a:rPr lang="ru-RU" sz="2300" dirty="0" smtClean="0"/>
              <a:t>бюджетные учреждения, созданные органами государственной власти и органами местного самоуправления, осуществляющими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в бюджет, пеней и штрафов по ним (ст. </a:t>
            </a:r>
            <a:r>
              <a:rPr lang="ru-RU" sz="2300" dirty="0" smtClean="0">
                <a:latin typeface="Times New Roman" pitchFamily="18" charset="0"/>
                <a:cs typeface="Times New Roman" pitchFamily="18" charset="0"/>
              </a:rPr>
              <a:t>20</a:t>
            </a:r>
            <a:r>
              <a:rPr lang="ru-RU" sz="2300" dirty="0" smtClean="0"/>
              <a:t> Бюджетного кодекса РФ)</a:t>
            </a:r>
            <a:endParaRPr lang="ru-RU" sz="2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1295400"/>
            <a:ext cx="8610600" cy="5334000"/>
          </a:xfrm>
        </p:spPr>
        <p:txBody>
          <a:bodyPr>
            <a:normAutofit/>
          </a:bodyPr>
          <a:lstStyle/>
          <a:p>
            <a:pPr marL="0">
              <a:buNone/>
            </a:pPr>
            <a:r>
              <a:rPr lang="ru-RU" sz="3200" b="1" dirty="0" smtClean="0"/>
              <a:t>Классификация доходов предусматривает следующие группы доходов в зависимости от их источников:</a:t>
            </a:r>
            <a:endParaRPr lang="ru-RU" sz="3200" dirty="0" smtClean="0"/>
          </a:p>
          <a:p>
            <a:pPr marL="0">
              <a:buClrTx/>
              <a:buFont typeface="Wingdings" pitchFamily="2" charset="2"/>
              <a:buChar char="v"/>
            </a:pPr>
            <a:r>
              <a:rPr lang="ru-RU" sz="3200" dirty="0" smtClean="0"/>
              <a:t> налоговые </a:t>
            </a:r>
            <a:r>
              <a:rPr lang="ru-RU" sz="3200" dirty="0" smtClean="0"/>
              <a:t>доходы;</a:t>
            </a:r>
          </a:p>
          <a:p>
            <a:pPr marL="0">
              <a:buClrTx/>
              <a:buFont typeface="Wingdings" pitchFamily="2" charset="2"/>
              <a:buChar char="v"/>
            </a:pPr>
            <a:r>
              <a:rPr lang="ru-RU" sz="3200" dirty="0" smtClean="0"/>
              <a:t> неналоговые </a:t>
            </a:r>
            <a:r>
              <a:rPr lang="ru-RU" sz="3200" dirty="0" smtClean="0"/>
              <a:t>доходы;</a:t>
            </a:r>
          </a:p>
          <a:p>
            <a:pPr marL="0">
              <a:buClrTx/>
              <a:buFont typeface="Wingdings" pitchFamily="2" charset="2"/>
              <a:buChar char="v"/>
            </a:pPr>
            <a:r>
              <a:rPr lang="ru-RU" sz="3200" dirty="0" smtClean="0"/>
              <a:t> безвозмездные </a:t>
            </a:r>
            <a:r>
              <a:rPr lang="ru-RU" sz="3200" dirty="0" smtClean="0"/>
              <a:t>перечисления;</a:t>
            </a:r>
          </a:p>
          <a:p>
            <a:pPr marL="0">
              <a:buClrTx/>
              <a:buFont typeface="Wingdings" pitchFamily="2" charset="2"/>
              <a:buChar char="v"/>
            </a:pPr>
            <a:r>
              <a:rPr lang="ru-RU" sz="3200" dirty="0" smtClean="0"/>
              <a:t> доходы </a:t>
            </a:r>
            <a:r>
              <a:rPr lang="ru-RU" sz="3200" dirty="0" smtClean="0"/>
              <a:t>целевых бюджетных фондов;</a:t>
            </a:r>
          </a:p>
          <a:p>
            <a:pPr marL="0">
              <a:buClrTx/>
              <a:buFont typeface="Wingdings" pitchFamily="2" charset="2"/>
              <a:buChar char="v"/>
            </a:pPr>
            <a:r>
              <a:rPr lang="ru-RU" sz="3200" dirty="0" smtClean="0"/>
              <a:t> доходы </a:t>
            </a:r>
            <a:r>
              <a:rPr lang="ru-RU" sz="3200" dirty="0" smtClean="0"/>
              <a:t>от предпринимательской и иной приносящей доход деятельности</a:t>
            </a:r>
            <a:endParaRPr lang="ru-RU"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1295400"/>
            <a:ext cx="8610600" cy="5410200"/>
          </a:xfrm>
        </p:spPr>
        <p:txBody>
          <a:bodyPr>
            <a:normAutofit/>
          </a:bodyPr>
          <a:lstStyle/>
          <a:p>
            <a:pPr marL="0">
              <a:buNone/>
            </a:pPr>
            <a:r>
              <a:rPr lang="ru-RU" sz="3200" b="1" dirty="0" smtClean="0"/>
              <a:t>Группа налоговых доходов</a:t>
            </a:r>
            <a:r>
              <a:rPr lang="ru-RU" sz="3200" dirty="0" smtClean="0"/>
              <a:t> включает в себя подгруппы по соответствующим видам налогов:</a:t>
            </a:r>
          </a:p>
          <a:p>
            <a:pPr marL="0">
              <a:buClrTx/>
              <a:buFont typeface="Wingdings" pitchFamily="2" charset="2"/>
              <a:buChar char="Ø"/>
            </a:pPr>
            <a:r>
              <a:rPr lang="ru-RU" sz="3200" dirty="0" smtClean="0"/>
              <a:t> налоги </a:t>
            </a:r>
            <a:r>
              <a:rPr lang="ru-RU" sz="3200" dirty="0" smtClean="0"/>
              <a:t>на прибыль;</a:t>
            </a:r>
          </a:p>
          <a:p>
            <a:pPr marL="0">
              <a:buClrTx/>
              <a:buFont typeface="Wingdings" pitchFamily="2" charset="2"/>
              <a:buChar char="Ø"/>
            </a:pPr>
            <a:r>
              <a:rPr lang="ru-RU" sz="3200" dirty="0" smtClean="0"/>
              <a:t> налоги </a:t>
            </a:r>
            <a:r>
              <a:rPr lang="ru-RU" sz="3200" dirty="0" smtClean="0"/>
              <a:t>на товары и услуги;</a:t>
            </a:r>
          </a:p>
          <a:p>
            <a:pPr marL="0">
              <a:buClrTx/>
              <a:buFont typeface="Wingdings" pitchFamily="2" charset="2"/>
              <a:buChar char="Ø"/>
            </a:pPr>
            <a:r>
              <a:rPr lang="ru-RU" sz="3200" dirty="0" smtClean="0"/>
              <a:t> лицензионные </a:t>
            </a:r>
            <a:r>
              <a:rPr lang="ru-RU" sz="3200" dirty="0" smtClean="0"/>
              <a:t>и регистрационные сборы;</a:t>
            </a:r>
          </a:p>
          <a:p>
            <a:pPr marL="0">
              <a:buClrTx/>
              <a:buFont typeface="Wingdings" pitchFamily="2" charset="2"/>
              <a:buChar char="Ø"/>
            </a:pPr>
            <a:r>
              <a:rPr lang="ru-RU" sz="3200" dirty="0" smtClean="0"/>
              <a:t> налоги </a:t>
            </a:r>
            <a:r>
              <a:rPr lang="ru-RU" sz="3200" dirty="0" smtClean="0"/>
              <a:t>на совокупный доход;</a:t>
            </a:r>
          </a:p>
          <a:p>
            <a:pPr marL="0">
              <a:buClrTx/>
              <a:buFont typeface="Wingdings" pitchFamily="2" charset="2"/>
              <a:buChar char="Ø"/>
            </a:pPr>
            <a:r>
              <a:rPr lang="ru-RU" sz="3200" dirty="0" smtClean="0"/>
              <a:t> налоги </a:t>
            </a:r>
            <a:r>
              <a:rPr lang="ru-RU" sz="3200" dirty="0" smtClean="0"/>
              <a:t>на имущество и т. д.</a:t>
            </a:r>
            <a:endParaRPr lang="ru-RU"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solidFill>
                <a:schemeClr val="tx1"/>
              </a:solidFill>
            </a:endParaRPr>
          </a:p>
        </p:txBody>
      </p:sp>
      <p:sp>
        <p:nvSpPr>
          <p:cNvPr id="3" name="Содержимое 2"/>
          <p:cNvSpPr>
            <a:spLocks noGrp="1"/>
          </p:cNvSpPr>
          <p:nvPr>
            <p:ph idx="1"/>
          </p:nvPr>
        </p:nvSpPr>
        <p:spPr>
          <a:xfrm>
            <a:off x="304800" y="990600"/>
            <a:ext cx="8610600" cy="5867400"/>
          </a:xfrm>
        </p:spPr>
        <p:txBody>
          <a:bodyPr>
            <a:noAutofit/>
          </a:bodyPr>
          <a:lstStyle/>
          <a:p>
            <a:pPr marL="0">
              <a:buNone/>
            </a:pPr>
            <a:r>
              <a:rPr lang="ru-RU" sz="3200" dirty="0" smtClean="0"/>
              <a:t>В группу </a:t>
            </a:r>
            <a:r>
              <a:rPr lang="ru-RU" sz="3200" b="1" dirty="0" smtClean="0"/>
              <a:t>неналоговых доходов</a:t>
            </a:r>
            <a:r>
              <a:rPr lang="ru-RU" sz="3200" dirty="0" smtClean="0"/>
              <a:t> включаются следующие подгруппы:</a:t>
            </a:r>
          </a:p>
          <a:p>
            <a:pPr marL="0">
              <a:buClrTx/>
              <a:buFont typeface="Wingdings" pitchFamily="2" charset="2"/>
              <a:buChar char="Ø"/>
            </a:pPr>
            <a:r>
              <a:rPr lang="ru-RU" sz="3200" dirty="0" smtClean="0"/>
              <a:t> доходы </a:t>
            </a:r>
            <a:r>
              <a:rPr lang="ru-RU" sz="3200" dirty="0" smtClean="0"/>
              <a:t>от имущества, находящегося в государственной и муниципальной собственности;</a:t>
            </a:r>
          </a:p>
          <a:p>
            <a:pPr marL="0">
              <a:buClrTx/>
              <a:buFont typeface="Wingdings" pitchFamily="2" charset="2"/>
              <a:buChar char="Ø"/>
            </a:pPr>
            <a:r>
              <a:rPr lang="ru-RU" sz="3200" dirty="0" smtClean="0"/>
              <a:t> доходы </a:t>
            </a:r>
            <a:r>
              <a:rPr lang="ru-RU" sz="3200" dirty="0" smtClean="0"/>
              <a:t>от продажи земли и нематериальных активов;</a:t>
            </a:r>
          </a:p>
          <a:p>
            <a:pPr marL="0">
              <a:buClrTx/>
              <a:buFont typeface="Wingdings" pitchFamily="2" charset="2"/>
              <a:buChar char="Ø"/>
            </a:pPr>
            <a:r>
              <a:rPr lang="ru-RU" sz="3200" dirty="0" smtClean="0"/>
              <a:t> административные </a:t>
            </a:r>
            <a:r>
              <a:rPr lang="ru-RU" sz="3200" dirty="0" smtClean="0"/>
              <a:t>платежи и сборы;</a:t>
            </a:r>
          </a:p>
          <a:p>
            <a:pPr marL="0">
              <a:buClrTx/>
              <a:buFont typeface="Wingdings" pitchFamily="2" charset="2"/>
              <a:buChar char="Ø"/>
            </a:pPr>
            <a:r>
              <a:rPr lang="ru-RU" sz="3200" dirty="0" smtClean="0"/>
              <a:t> штрафные </a:t>
            </a:r>
            <a:r>
              <a:rPr lang="ru-RU" sz="3200" dirty="0" smtClean="0"/>
              <a:t>санкции;</a:t>
            </a:r>
          </a:p>
          <a:p>
            <a:pPr marL="0">
              <a:buClrTx/>
              <a:buFont typeface="Wingdings" pitchFamily="2" charset="2"/>
              <a:buChar char="Ø"/>
            </a:pPr>
            <a:r>
              <a:rPr lang="ru-RU" sz="3200" dirty="0" smtClean="0"/>
              <a:t> возмещение </a:t>
            </a:r>
            <a:r>
              <a:rPr lang="ru-RU" sz="3200" dirty="0" smtClean="0"/>
              <a:t>ущерба и т. п.</a:t>
            </a:r>
            <a:endParaRPr lang="ru-RU"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1066800"/>
            <a:ext cx="8534400" cy="5562600"/>
          </a:xfrm>
        </p:spPr>
        <p:txBody>
          <a:bodyPr>
            <a:normAutofit/>
          </a:bodyPr>
          <a:lstStyle/>
          <a:p>
            <a:pPr marL="0">
              <a:lnSpc>
                <a:spcPct val="110000"/>
              </a:lnSpc>
              <a:spcBef>
                <a:spcPts val="0"/>
              </a:spcBef>
              <a:buClrTx/>
              <a:buNone/>
            </a:pPr>
            <a:r>
              <a:rPr lang="ru-RU" sz="3200" b="1" dirty="0" smtClean="0"/>
              <a:t>      Группа безвозмездных перечислений</a:t>
            </a:r>
            <a:r>
              <a:rPr lang="ru-RU" sz="3200" dirty="0" smtClean="0"/>
              <a:t> подразделяется на подгруппы в зависимости от адресатов перечислений, группа доходов целевых бюджетных фондов делится на подгруппы в зависимости от целевого назначения фондов и т. д. Группы и подгруппы доходов состоят из статей доходов, в свою очередь статьи могут детализироваться до уровня подстатей</a:t>
            </a:r>
            <a:endParaRPr lang="ru-RU" sz="3200" b="1"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1. Доходы государственного бюджета</a:t>
            </a:r>
            <a:endParaRPr lang="ru-RU" sz="1600" dirty="0"/>
          </a:p>
        </p:txBody>
      </p:sp>
      <p:sp>
        <p:nvSpPr>
          <p:cNvPr id="3" name="Содержимое 2"/>
          <p:cNvSpPr>
            <a:spLocks noGrp="1"/>
          </p:cNvSpPr>
          <p:nvPr>
            <p:ph idx="1"/>
          </p:nvPr>
        </p:nvSpPr>
        <p:spPr>
          <a:xfrm>
            <a:off x="304800" y="838200"/>
            <a:ext cx="8610600" cy="6019800"/>
          </a:xfrm>
        </p:spPr>
        <p:txBody>
          <a:bodyPr>
            <a:noAutofit/>
          </a:bodyPr>
          <a:lstStyle/>
          <a:p>
            <a:pPr marL="0">
              <a:spcBef>
                <a:spcPts val="0"/>
              </a:spcBef>
              <a:spcAft>
                <a:spcPts val="600"/>
              </a:spcAft>
              <a:buNone/>
            </a:pPr>
            <a:r>
              <a:rPr lang="ru-RU" sz="2800" dirty="0" smtClean="0"/>
              <a:t>     </a:t>
            </a:r>
            <a:r>
              <a:rPr lang="ru-RU" sz="3200" dirty="0" smtClean="0"/>
              <a:t>Каждой </a:t>
            </a:r>
            <a:r>
              <a:rPr lang="ru-RU" sz="3200" dirty="0" smtClean="0"/>
              <a:t>структурной единице бюджетной классификации, например: группам, подгруппам или статьям – присваивается соответствующий уникальный код. Полный код соответствующего вида дохода бюджета содержит полную информацию об источнике поступления дохода, уровне бюджетной системы РФ – получателе данного дохода, а также об органе, являющемся администратором данного вида дохода</a:t>
            </a:r>
            <a:endParaRPr lang="ru-RU"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solidFill>
                <a:schemeClr val="tx1"/>
              </a:solidFill>
            </a:endParaRPr>
          </a:p>
        </p:txBody>
      </p:sp>
      <p:sp>
        <p:nvSpPr>
          <p:cNvPr id="3" name="Содержимое 2"/>
          <p:cNvSpPr>
            <a:spLocks noGrp="1"/>
          </p:cNvSpPr>
          <p:nvPr>
            <p:ph idx="1"/>
          </p:nvPr>
        </p:nvSpPr>
        <p:spPr>
          <a:xfrm>
            <a:off x="304800" y="838200"/>
            <a:ext cx="8610600" cy="5715000"/>
          </a:xfrm>
        </p:spPr>
        <p:txBody>
          <a:bodyPr>
            <a:noAutofit/>
          </a:bodyPr>
          <a:lstStyle/>
          <a:p>
            <a:pPr marL="0">
              <a:spcBef>
                <a:spcPts val="0"/>
              </a:spcBef>
              <a:buNone/>
            </a:pPr>
            <a:r>
              <a:rPr lang="ru-RU" sz="3200" dirty="0" smtClean="0">
                <a:latin typeface="Times New Roman" pitchFamily="18" charset="0"/>
                <a:cs typeface="Times New Roman" pitchFamily="18" charset="0"/>
              </a:rPr>
              <a:t>     </a:t>
            </a:r>
            <a:r>
              <a:rPr lang="ru-RU" sz="2800" dirty="0" smtClean="0"/>
              <a:t>Общие </a:t>
            </a:r>
            <a:r>
              <a:rPr lang="ru-RU" sz="2800" b="1" i="1" dirty="0" smtClean="0"/>
              <a:t>принципы исполнения бюджета по доходам</a:t>
            </a:r>
            <a:r>
              <a:rPr lang="ru-RU" sz="2800" dirty="0" smtClean="0"/>
              <a:t> при казначейском исполнении бюджета определяются Бюджетным кодексом Российской Федерации. К ним относятся:</a:t>
            </a:r>
          </a:p>
          <a:p>
            <a:pPr marL="0">
              <a:spcBef>
                <a:spcPts val="0"/>
              </a:spcBef>
              <a:buNone/>
            </a:pPr>
            <a:r>
              <a:rPr lang="ru-RU" sz="2800" dirty="0" smtClean="0"/>
              <a:t>• </a:t>
            </a:r>
            <a:r>
              <a:rPr lang="ru-RU" sz="2800" dirty="0" smtClean="0"/>
              <a:t>перечисление </a:t>
            </a:r>
            <a:r>
              <a:rPr lang="ru-RU" sz="2800" dirty="0" smtClean="0"/>
              <a:t>и зачисление доходов на единый счет бюджета;</a:t>
            </a:r>
          </a:p>
          <a:p>
            <a:pPr marL="0">
              <a:spcBef>
                <a:spcPts val="0"/>
              </a:spcBef>
              <a:buNone/>
            </a:pPr>
            <a:r>
              <a:rPr lang="ru-RU" sz="2800" dirty="0" smtClean="0"/>
              <a:t>• </a:t>
            </a:r>
            <a:r>
              <a:rPr lang="ru-RU" sz="2800" dirty="0" smtClean="0"/>
              <a:t>распределение </a:t>
            </a:r>
            <a:r>
              <a:rPr lang="ru-RU" sz="2800" dirty="0" smtClean="0"/>
              <a:t>в соответствии с утвержденным бюджетом доходов между бюджетами разных уровней;</a:t>
            </a:r>
          </a:p>
          <a:p>
            <a:pPr marL="0">
              <a:spcBef>
                <a:spcPts val="0"/>
              </a:spcBef>
              <a:buNone/>
            </a:pPr>
            <a:r>
              <a:rPr lang="ru-RU" sz="2800" dirty="0" smtClean="0"/>
              <a:t>• </a:t>
            </a:r>
            <a:r>
              <a:rPr lang="ru-RU" sz="2800" dirty="0" smtClean="0"/>
              <a:t>возврат </a:t>
            </a:r>
            <a:r>
              <a:rPr lang="ru-RU" sz="2800" dirty="0" smtClean="0"/>
              <a:t>излишне уплаченных в бюджет сумм доходов;</a:t>
            </a:r>
          </a:p>
          <a:p>
            <a:pPr marL="0">
              <a:spcBef>
                <a:spcPts val="0"/>
              </a:spcBef>
              <a:buNone/>
            </a:pPr>
            <a:r>
              <a:rPr lang="ru-RU" sz="2800" dirty="0" smtClean="0"/>
              <a:t>• </a:t>
            </a:r>
            <a:r>
              <a:rPr lang="ru-RU" sz="2800" dirty="0" smtClean="0"/>
              <a:t>учет </a:t>
            </a:r>
            <a:r>
              <a:rPr lang="ru-RU" sz="2800" dirty="0" smtClean="0"/>
              <a:t>доходов бюджета и составление отчетности о доходах соответствующего бюджета</a:t>
            </a:r>
            <a:endParaRPr lang="ru-RU"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457200" y="1371600"/>
            <a:ext cx="8229600" cy="5105400"/>
          </a:xfrm>
        </p:spPr>
        <p:txBody>
          <a:bodyPr>
            <a:normAutofit/>
          </a:bodyPr>
          <a:lstStyle/>
          <a:p>
            <a:pPr marL="0" algn="ctr">
              <a:spcBef>
                <a:spcPts val="0"/>
              </a:spcBef>
              <a:buClrTx/>
              <a:buNone/>
            </a:pPr>
            <a:r>
              <a:rPr lang="ru-RU" sz="3600" dirty="0" smtClean="0"/>
              <a:t>Указанные принципы реализуются по определенной технологической схеме</a:t>
            </a:r>
            <a:endParaRPr lang="ru-RU" sz="36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838200"/>
            <a:ext cx="8763000" cy="6019800"/>
          </a:xfrm>
        </p:spPr>
        <p:txBody>
          <a:bodyPr>
            <a:noAutofit/>
          </a:bodyPr>
          <a:lstStyle/>
          <a:p>
            <a:pPr marL="0">
              <a:spcBef>
                <a:spcPts val="0"/>
              </a:spcBef>
              <a:buNone/>
            </a:pPr>
            <a:r>
              <a:rPr lang="ru-RU" dirty="0" smtClean="0">
                <a:latin typeface="Times New Roman" pitchFamily="18" charset="0"/>
                <a:cs typeface="Times New Roman" pitchFamily="18" charset="0"/>
              </a:rPr>
              <a:t>     Для </a:t>
            </a:r>
            <a:r>
              <a:rPr lang="ru-RU" dirty="0" smtClean="0">
                <a:latin typeface="Times New Roman" pitchFamily="18" charset="0"/>
                <a:cs typeface="Times New Roman" pitchFamily="18" charset="0"/>
              </a:rPr>
              <a:t>учета поступления доходов в федеральный бюджет и распределения регулирующих доходов между бюджетами различных уровней органам казначейства в организациях Банка России либо в других кредитных организациях, уполномоченных обслуживать счета органов казначейства, открываются лицевые счета на балансовых счетах № 40102 «Доходы федерального бюджета» и № 40101 «Доходы, распределяемые органами федерального казначейства между уровнями бюджетной системы Российской Федерации».</a:t>
            </a:r>
          </a:p>
          <a:p>
            <a:pPr marL="0">
              <a:spcBef>
                <a:spcPts val="0"/>
              </a:spcBef>
              <a:buNone/>
            </a:pPr>
            <a:r>
              <a:rPr lang="ru-RU" dirty="0" smtClean="0">
                <a:latin typeface="Times New Roman" pitchFamily="18" charset="0"/>
                <a:cs typeface="Times New Roman" pitchFamily="18" charset="0"/>
              </a:rPr>
              <a:t>     Основанием </a:t>
            </a:r>
            <a:r>
              <a:rPr lang="ru-RU" dirty="0" smtClean="0">
                <a:latin typeface="Times New Roman" pitchFamily="18" charset="0"/>
                <a:cs typeface="Times New Roman" pitchFamily="18" charset="0"/>
              </a:rPr>
              <a:t>для открытия указанных счетов являются совместные указания Министерства финансов Российской Федерации, Банка России и Федеральной Налоговой службы</a:t>
            </a:r>
            <a:endParaRPr lang="ru-RU"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solidFill>
                <a:schemeClr val="tx1"/>
              </a:solidFill>
            </a:endParaRPr>
          </a:p>
        </p:txBody>
      </p:sp>
      <p:sp>
        <p:nvSpPr>
          <p:cNvPr id="3" name="Содержимое 2"/>
          <p:cNvSpPr>
            <a:spLocks noGrp="1"/>
          </p:cNvSpPr>
          <p:nvPr>
            <p:ph idx="1"/>
          </p:nvPr>
        </p:nvSpPr>
        <p:spPr>
          <a:xfrm>
            <a:off x="228600" y="990600"/>
            <a:ext cx="8763000" cy="5867400"/>
          </a:xfrm>
        </p:spPr>
        <p:txBody>
          <a:bodyPr>
            <a:noAutofit/>
          </a:bodyPr>
          <a:lstStyle/>
          <a:p>
            <a:pPr marL="0">
              <a:spcBef>
                <a:spcPts val="0"/>
              </a:spcBef>
              <a:spcAft>
                <a:spcPts val="1200"/>
              </a:spcAft>
              <a:buNone/>
            </a:pPr>
            <a:r>
              <a:rPr lang="ru-RU" sz="3200" dirty="0" smtClean="0">
                <a:latin typeface="Times New Roman" pitchFamily="18" charset="0"/>
                <a:cs typeface="Times New Roman" pitchFamily="18" charset="0"/>
              </a:rPr>
              <a:t>   Счет </a:t>
            </a:r>
            <a:r>
              <a:rPr lang="ru-RU" sz="3200" dirty="0" smtClean="0">
                <a:latin typeface="Times New Roman" pitchFamily="18" charset="0"/>
                <a:cs typeface="Times New Roman" pitchFamily="18" charset="0"/>
              </a:rPr>
              <a:t>№ 40101 предназначен для учета доходов, распределяемых в порядке межбюджетного регулирования между бюджетами различных уровней и государственными внебюджетными фондами по нормативам, установленным законодательством Российской Федерации и законодательством субъекта Федерации. </a:t>
            </a:r>
            <a:r>
              <a:rPr lang="ru-RU" sz="3200" dirty="0" smtClean="0">
                <a:latin typeface="Times New Roman" pitchFamily="18" charset="0"/>
                <a:cs typeface="Times New Roman" pitchFamily="18" charset="0"/>
              </a:rPr>
              <a:t>  </a:t>
            </a:r>
          </a:p>
          <a:p>
            <a:pPr marL="0">
              <a:spcBef>
                <a:spcPts val="0"/>
              </a:spcBef>
              <a:spcAft>
                <a:spcPts val="1200"/>
              </a:spcAft>
              <a:buNone/>
            </a:pP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Министерство </a:t>
            </a:r>
            <a:r>
              <a:rPr lang="ru-RU" sz="3200" dirty="0" smtClean="0">
                <a:latin typeface="Times New Roman" pitchFamily="18" charset="0"/>
                <a:cs typeface="Times New Roman" pitchFamily="18" charset="0"/>
              </a:rPr>
              <a:t>финансов РФ ежегодно доводит до органов казначейства указания о порядке зачисления доходов на счет № 40101</a:t>
            </a:r>
            <a:endParaRPr lang="ru-RU" sz="32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219200"/>
            <a:ext cx="8686800" cy="5486400"/>
          </a:xfrm>
        </p:spPr>
        <p:txBody>
          <a:bodyPr>
            <a:normAutofit/>
          </a:bodyPr>
          <a:lstStyle/>
          <a:p>
            <a:pPr marL="0">
              <a:spcBef>
                <a:spcPts val="0"/>
              </a:spcBef>
              <a:spcAft>
                <a:spcPts val="1200"/>
              </a:spcAft>
              <a:buClrTx/>
              <a:buNone/>
            </a:pPr>
            <a:r>
              <a:rPr lang="ru-RU" sz="3200" dirty="0" smtClean="0">
                <a:latin typeface="Times New Roman" pitchFamily="18" charset="0"/>
                <a:cs typeface="Times New Roman" pitchFamily="18" charset="0"/>
              </a:rPr>
              <a:t>     Счет </a:t>
            </a:r>
            <a:r>
              <a:rPr lang="ru-RU" sz="3200" dirty="0" smtClean="0">
                <a:latin typeface="Times New Roman" pitchFamily="18" charset="0"/>
                <a:cs typeface="Times New Roman" pitchFamily="18" charset="0"/>
              </a:rPr>
              <a:t>№ 40102 предназначен для учета поступления всех доходов, зачисляемых в федеральный бюджет, как от плательщиков налогов (сборов) и других платежей, так и со счета № 40101</a:t>
            </a:r>
            <a:endParaRPr lang="ru-RU" sz="3200" b="1" i="1"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1219200"/>
            <a:ext cx="8382000" cy="5105400"/>
          </a:xfrm>
        </p:spPr>
        <p:txBody>
          <a:bodyPr>
            <a:noAutofit/>
          </a:bodyPr>
          <a:lstStyle/>
          <a:p>
            <a:pPr marL="0">
              <a:buNone/>
            </a:pPr>
            <a:r>
              <a:rPr lang="ru-RU" sz="3200" dirty="0" smtClean="0"/>
              <a:t>     Сведения </a:t>
            </a:r>
            <a:r>
              <a:rPr lang="ru-RU" sz="3200" dirty="0" smtClean="0"/>
              <a:t>о реквизитах счетов органы Федерального казначейства доводят не позднее дня, следующего за днем их открытия или днем их изменений до администраторов поступлений в бюджет.</a:t>
            </a:r>
          </a:p>
          <a:p>
            <a:pPr marL="0">
              <a:buNone/>
            </a:pPr>
            <a:r>
              <a:rPr lang="ru-RU" sz="3200" dirty="0" smtClean="0"/>
              <a:t>     Сведения </a:t>
            </a:r>
            <a:r>
              <a:rPr lang="ru-RU" sz="3200" dirty="0" smtClean="0"/>
              <a:t>о реквизитах счетов до плательщиков доводят администраторы поступлений в бюджет</a:t>
            </a:r>
            <a:endParaRPr lang="ru-RU"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838200"/>
            <a:ext cx="8686800" cy="5791200"/>
          </a:xfrm>
        </p:spPr>
        <p:txBody>
          <a:bodyPr>
            <a:noAutofit/>
          </a:bodyPr>
          <a:lstStyle/>
          <a:p>
            <a:pPr marL="0">
              <a:buNone/>
            </a:pPr>
            <a:r>
              <a:rPr lang="ru-RU" sz="2800" dirty="0" smtClean="0"/>
              <a:t>     Учет </a:t>
            </a:r>
            <a:r>
              <a:rPr lang="ru-RU" sz="2800" dirty="0" smtClean="0"/>
              <a:t>и распределение поступлений между бюджетами осуществляется органами Федерального казначейства на основании следующих документов:</a:t>
            </a:r>
          </a:p>
          <a:p>
            <a:pPr marL="0">
              <a:buNone/>
            </a:pPr>
            <a:r>
              <a:rPr lang="ru-RU" sz="2800" dirty="0" smtClean="0"/>
              <a:t>- расчетных документов, а также платежных ордеров банка о частичной оплате инкассовых поручений, прилагаемых к выписке по счету банка;</a:t>
            </a:r>
          </a:p>
          <a:p>
            <a:pPr marL="0">
              <a:buNone/>
            </a:pPr>
            <a:r>
              <a:rPr lang="ru-RU" sz="2800" dirty="0" smtClean="0"/>
              <a:t>- платежных поручений налоговых органов на возврат (возмещение) поступлений налогоплательщикам;</a:t>
            </a:r>
          </a:p>
          <a:p>
            <a:pPr marL="0">
              <a:buNone/>
            </a:pPr>
            <a:r>
              <a:rPr lang="ru-RU" sz="2800" dirty="0" smtClean="0"/>
              <a:t>- заключений налоговых органов о зачете излишне уплаченных (взысканных) налогов (сборов), а также о зачете налогов, подлежащих </a:t>
            </a:r>
            <a:r>
              <a:rPr lang="ru-RU" sz="2800" dirty="0" smtClean="0"/>
              <a:t>возмещению;</a:t>
            </a:r>
            <a:endParaRPr lang="ru-RU" sz="28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143000"/>
            <a:ext cx="8686800" cy="5715000"/>
          </a:xfrm>
        </p:spPr>
        <p:txBody>
          <a:bodyPr>
            <a:noAutofit/>
          </a:bodyPr>
          <a:lstStyle/>
          <a:p>
            <a:pPr marL="0">
              <a:buNone/>
            </a:pPr>
            <a:r>
              <a:rPr lang="ru-RU" sz="2400" dirty="0" smtClean="0"/>
              <a:t>- распоряжений администраторов поступлений в бюджет о возврате поступлений с приложением платежных поручений;</a:t>
            </a:r>
          </a:p>
          <a:p>
            <a:pPr marL="0">
              <a:buNone/>
            </a:pPr>
            <a:r>
              <a:rPr lang="ru-RU" sz="2400" dirty="0" smtClean="0"/>
              <a:t>- уведомлений налоговых органов об уточнении вида и принадлежности платежа;</a:t>
            </a:r>
          </a:p>
          <a:p>
            <a:pPr marL="0">
              <a:buNone/>
            </a:pPr>
            <a:r>
              <a:rPr lang="ru-RU" sz="2400" dirty="0" smtClean="0"/>
              <a:t>- уведомлений администраторов поступлений в бюджет об уточнении вида и принадлежности поступлений;</a:t>
            </a:r>
          </a:p>
          <a:p>
            <a:pPr marL="0">
              <a:buNone/>
            </a:pPr>
            <a:r>
              <a:rPr lang="ru-RU" sz="2400" dirty="0" smtClean="0"/>
              <a:t>- уведомлений о поступлениях в иностранной валюте;</a:t>
            </a:r>
          </a:p>
          <a:p>
            <a:pPr marL="0">
              <a:buNone/>
            </a:pPr>
            <a:r>
              <a:rPr lang="ru-RU" sz="2400" dirty="0" smtClean="0"/>
              <a:t>- справок органа Федерального казначейства;</a:t>
            </a:r>
          </a:p>
          <a:p>
            <a:pPr marL="0">
              <a:buNone/>
            </a:pPr>
            <a:r>
              <a:rPr lang="ru-RU" sz="2400" dirty="0" smtClean="0"/>
              <a:t>- иных документов администраторов поступлений в бюджет, содержащих информацию о поступлениях в бюджетную систему Российской Федерации, в том числе о поступлениях в бюджет, минуя счета органов Федерального казначейства</a:t>
            </a:r>
            <a:endParaRPr lang="ru-RU"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066800"/>
            <a:ext cx="8686800" cy="5638800"/>
          </a:xfrm>
        </p:spPr>
        <p:txBody>
          <a:bodyPr>
            <a:noAutofit/>
          </a:bodyPr>
          <a:lstStyle/>
          <a:p>
            <a:pPr marL="0">
              <a:buNone/>
            </a:pPr>
            <a:r>
              <a:rPr lang="ru-RU" dirty="0" smtClean="0"/>
              <a:t>     Органы </a:t>
            </a:r>
            <a:r>
              <a:rPr lang="ru-RU" dirty="0" smtClean="0"/>
              <a:t>Федерального казначейства осуществляют учет поступлений и их распределение между бюджетами по кодам бюджетной классификации Российской Федерации, выполняя последовательно следующие действия:</a:t>
            </a:r>
          </a:p>
          <a:p>
            <a:pPr marL="0">
              <a:buNone/>
            </a:pPr>
            <a:r>
              <a:rPr lang="ru-RU" dirty="0" smtClean="0"/>
              <a:t>- получают выписку из счета от Центрального банка Российской Федерации, учреждений Центрального банка Российской Федерации и кредитных организаций с приложением расчетных документов, а также платежных ордеров банка о частичной оплате инкассовых поручений;</a:t>
            </a:r>
          </a:p>
          <a:p>
            <a:pPr marL="0">
              <a:buNone/>
            </a:pPr>
            <a:r>
              <a:rPr lang="ru-RU" dirty="0" smtClean="0"/>
              <a:t>- группируют поступления за операционный день по кодам бюджетной классификации;</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solidFill>
                <a:schemeClr val="tx1"/>
              </a:solidFill>
            </a:endParaRPr>
          </a:p>
        </p:txBody>
      </p:sp>
      <p:sp>
        <p:nvSpPr>
          <p:cNvPr id="3" name="Содержимое 2"/>
          <p:cNvSpPr>
            <a:spLocks noGrp="1"/>
          </p:cNvSpPr>
          <p:nvPr>
            <p:ph idx="1"/>
          </p:nvPr>
        </p:nvSpPr>
        <p:spPr>
          <a:xfrm>
            <a:off x="304800" y="914400"/>
            <a:ext cx="8534400" cy="5638800"/>
          </a:xfrm>
        </p:spPr>
        <p:txBody>
          <a:bodyPr>
            <a:normAutofit fontScale="55000" lnSpcReduction="20000"/>
          </a:bodyPr>
          <a:lstStyle/>
          <a:p>
            <a:pPr marL="0">
              <a:lnSpc>
                <a:spcPct val="120000"/>
              </a:lnSpc>
              <a:buNone/>
            </a:pPr>
            <a:r>
              <a:rPr lang="ru-RU" sz="3600" dirty="0" smtClean="0"/>
              <a:t>- распределяют сгруппированные по кодам бюджетной классификации поступления между бюджетами;</a:t>
            </a:r>
          </a:p>
          <a:p>
            <a:pPr marL="0">
              <a:lnSpc>
                <a:spcPct val="120000"/>
              </a:lnSpc>
              <a:buNone/>
            </a:pPr>
            <a:r>
              <a:rPr lang="ru-RU" sz="3600" dirty="0" smtClean="0"/>
              <a:t>- осуществляют перерасчет поступлений, распределенных к зачислению в бюджеты;</a:t>
            </a:r>
          </a:p>
          <a:p>
            <a:pPr marL="0">
              <a:lnSpc>
                <a:spcPct val="120000"/>
              </a:lnSpc>
              <a:buNone/>
            </a:pPr>
            <a:r>
              <a:rPr lang="ru-RU" sz="3600" dirty="0" smtClean="0"/>
              <a:t>- оформляют справки органа Федерального;</a:t>
            </a:r>
          </a:p>
          <a:p>
            <a:pPr marL="0">
              <a:lnSpc>
                <a:spcPct val="120000"/>
              </a:lnSpc>
              <a:buNone/>
            </a:pPr>
            <a:r>
              <a:rPr lang="ru-RU" sz="3600" dirty="0" smtClean="0"/>
              <a:t>- оформляют платежные поручения на возврат плательщикам ошибочно перечисленных сумм поступлений, принадлежность которых к доходам бюджетов не установлена;</a:t>
            </a:r>
          </a:p>
          <a:p>
            <a:pPr marL="0">
              <a:lnSpc>
                <a:spcPct val="120000"/>
              </a:lnSpc>
              <a:buNone/>
            </a:pPr>
            <a:r>
              <a:rPr lang="ru-RU" sz="3600" dirty="0" smtClean="0"/>
              <a:t>- оформляют платежные поручения на перечисление поступлений в соответствующие бюджеты;</a:t>
            </a:r>
          </a:p>
          <a:p>
            <a:pPr marL="0">
              <a:lnSpc>
                <a:spcPct val="120000"/>
              </a:lnSpc>
              <a:buNone/>
            </a:pPr>
            <a:r>
              <a:rPr lang="ru-RU" sz="3600" dirty="0" smtClean="0"/>
              <a:t>- оформляют платежные поручения на возврат плательщикам поступлений в бюджет, представленные администраторами поступлений в бюджет;</a:t>
            </a:r>
          </a:p>
          <a:p>
            <a:pPr marL="0">
              <a:lnSpc>
                <a:spcPct val="120000"/>
              </a:lnSpc>
              <a:buNone/>
            </a:pPr>
            <a:r>
              <a:rPr lang="ru-RU" sz="3600" dirty="0" smtClean="0"/>
              <a:t>- формируют информацию о поступлениях для администраторов поступлений в бюджет, а также для соответствующих финансовых органов, организующих исполнение бюджетов </a:t>
            </a:r>
            <a:endParaRPr lang="ru-RU"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914400"/>
            <a:ext cx="8686800" cy="5715000"/>
          </a:xfrm>
        </p:spPr>
        <p:txBody>
          <a:bodyPr>
            <a:normAutofit/>
          </a:bodyPr>
          <a:lstStyle/>
          <a:p>
            <a:pPr marL="0">
              <a:lnSpc>
                <a:spcPct val="110000"/>
              </a:lnSpc>
              <a:spcBef>
                <a:spcPts val="0"/>
              </a:spcBef>
              <a:spcAft>
                <a:spcPts val="600"/>
              </a:spcAft>
              <a:buNone/>
            </a:pPr>
            <a:r>
              <a:rPr lang="ru-RU" sz="3200" dirty="0" smtClean="0"/>
              <a:t>    Учет </a:t>
            </a:r>
            <a:r>
              <a:rPr lang="ru-RU" sz="3200" dirty="0" smtClean="0"/>
              <a:t>поступлений осуществляется по кодам бюджетной классификации, указанным в расчетных документах, с учетом соответствия кода администратора поступлений в бюджет и кода вида дохода, установленного для администратора законодательством Российской Федерации, законодательством субъекта Российской Федерации или решениями представительных органов местного самоуправления</a:t>
            </a:r>
            <a:endParaRPr lang="ru-RU"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7" name="Содержимое 6"/>
          <p:cNvSpPr>
            <a:spLocks noGrp="1"/>
          </p:cNvSpPr>
          <p:nvPr>
            <p:ph idx="1"/>
          </p:nvPr>
        </p:nvSpPr>
        <p:spPr>
          <a:xfrm>
            <a:off x="457200" y="1143000"/>
            <a:ext cx="8229600" cy="5181600"/>
          </a:xfrm>
        </p:spPr>
        <p:txBody>
          <a:bodyPr>
            <a:normAutofit/>
          </a:bodyPr>
          <a:lstStyle/>
          <a:p>
            <a:pPr marL="0">
              <a:buNone/>
            </a:pPr>
            <a:r>
              <a:rPr lang="ru-RU" sz="2800" dirty="0" smtClean="0"/>
              <a:t>     Поступления</a:t>
            </a:r>
            <a:r>
              <a:rPr lang="ru-RU" sz="2800" dirty="0" smtClean="0"/>
              <a:t>, </a:t>
            </a:r>
            <a:r>
              <a:rPr lang="ru-RU" sz="2800" dirty="0" err="1" smtClean="0"/>
              <a:t>администрируемые</a:t>
            </a:r>
            <a:r>
              <a:rPr lang="ru-RU" sz="2800" dirty="0" smtClean="0"/>
              <a:t> одним администратором поступлений в бюджет, органы Федерального казначейства учитывают по коду, установленному для данного администратора законодательством Российской Федерации, законодательством субъекта Российской Федерации или решениями представительных органов местного самоуправления на соответствующий год, независимо от кода администратора, указанного в расчетном документе</a:t>
            </a:r>
            <a:endParaRPr lang="ru-RU"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1066800"/>
            <a:ext cx="8686800" cy="5791200"/>
          </a:xfrm>
        </p:spPr>
        <p:txBody>
          <a:bodyPr>
            <a:normAutofit fontScale="92500" lnSpcReduction="10000"/>
          </a:bodyPr>
          <a:lstStyle/>
          <a:p>
            <a:pPr marL="0">
              <a:spcAft>
                <a:spcPts val="600"/>
              </a:spcAft>
              <a:buNone/>
            </a:pPr>
            <a:r>
              <a:rPr lang="ru-RU" sz="3200" dirty="0" smtClean="0"/>
              <a:t>      Поступления</a:t>
            </a:r>
            <a:r>
              <a:rPr lang="ru-RU" sz="3200" dirty="0" smtClean="0"/>
              <a:t>, </a:t>
            </a:r>
            <a:r>
              <a:rPr lang="ru-RU" sz="3200" dirty="0" err="1" smtClean="0"/>
              <a:t>администрируемые</a:t>
            </a:r>
            <a:r>
              <a:rPr lang="ru-RU" sz="3200" dirty="0" smtClean="0"/>
              <a:t> несколькими администраторами поступлений в бюджет, органы Федерального казначейства учитывают по коду, установленному для данного администратора законодательством Российской Федерации на соответствующий год, и в зависимости от ведомственной принадлежности органа, находящегося в ведении администратора поступлений в бюджет, то есть по значению идентификационного номера налогоплательщика (ИНН) получателя и коду причины постановки на учет (КПП) получателя</a:t>
            </a:r>
            <a:endParaRPr lang="ru-RU"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5" name="Содержимое 4"/>
          <p:cNvSpPr>
            <a:spLocks noGrp="1"/>
          </p:cNvSpPr>
          <p:nvPr>
            <p:ph idx="1"/>
          </p:nvPr>
        </p:nvSpPr>
        <p:spPr>
          <a:xfrm>
            <a:off x="304800" y="1143000"/>
            <a:ext cx="8610600" cy="5181600"/>
          </a:xfrm>
        </p:spPr>
        <p:txBody>
          <a:bodyPr>
            <a:normAutofit/>
          </a:bodyPr>
          <a:lstStyle/>
          <a:p>
            <a:pPr marL="0">
              <a:spcAft>
                <a:spcPts val="600"/>
              </a:spcAft>
              <a:buNone/>
            </a:pPr>
            <a:r>
              <a:rPr lang="ru-RU" sz="3200" dirty="0" smtClean="0"/>
              <a:t>     Поступления </a:t>
            </a:r>
            <a:r>
              <a:rPr lang="ru-RU" sz="3200" dirty="0" smtClean="0"/>
              <a:t>по расчетным документам, в которых ведомственная принадлежность территориального органа администратора поступлений в бюджет (значение ИНН и КПП получателя) не соответствует коду администратора, установленному законодательством, учитываются по коду администратора – Федерального казначейства</a:t>
            </a:r>
            <a:endParaRPr lang="ru-RU" sz="32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066800"/>
            <a:ext cx="8686800" cy="5791200"/>
          </a:xfrm>
        </p:spPr>
        <p:txBody>
          <a:bodyPr>
            <a:normAutofit/>
          </a:bodyPr>
          <a:lstStyle/>
          <a:p>
            <a:pPr marL="0">
              <a:spcBef>
                <a:spcPts val="0"/>
              </a:spcBef>
              <a:spcAft>
                <a:spcPts val="1800"/>
              </a:spcAft>
              <a:buNone/>
            </a:pPr>
            <a:r>
              <a:rPr lang="ru-RU" sz="2800" dirty="0" smtClean="0"/>
              <a:t>     Поступления </a:t>
            </a:r>
            <a:r>
              <a:rPr lang="ru-RU" sz="2800" dirty="0" smtClean="0"/>
              <a:t>от уплаты региональных и местных налогов, сборов и иных платежей, являющиеся источниками формирования доходов бюджетов субъектов Российской Федерации или местных бюджетов и не подлежащие в соответствии с бюджетным законодательством Российской Федерации зачислению на счета органов Федерального казначейства, подлежат перечислению органом Федерального казначейства на счета соответствующих бюджетов по принадлежности</a:t>
            </a:r>
            <a:endParaRPr lang="ru-RU"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914400"/>
            <a:ext cx="8610600" cy="5715000"/>
          </a:xfrm>
        </p:spPr>
        <p:txBody>
          <a:bodyPr>
            <a:normAutofit fontScale="85000" lnSpcReduction="20000"/>
          </a:bodyPr>
          <a:lstStyle/>
          <a:p>
            <a:pPr marL="0">
              <a:lnSpc>
                <a:spcPct val="120000"/>
              </a:lnSpc>
              <a:spcAft>
                <a:spcPts val="600"/>
              </a:spcAft>
              <a:buClrTx/>
              <a:buNone/>
            </a:pPr>
            <a:r>
              <a:rPr lang="ru-RU" sz="3200" dirty="0" smtClean="0"/>
              <a:t>     Поступления </a:t>
            </a:r>
            <a:r>
              <a:rPr lang="ru-RU" sz="3200" dirty="0" smtClean="0"/>
              <a:t>по расчетным документам, в которых не указан код бюджетной классификации или указан несуществующий код бюджетной классификации относятся к невыясненным </a:t>
            </a:r>
            <a:r>
              <a:rPr lang="ru-RU" sz="3200" dirty="0" smtClean="0"/>
              <a:t>поступления.</a:t>
            </a:r>
          </a:p>
          <a:p>
            <a:pPr marL="0">
              <a:lnSpc>
                <a:spcPct val="120000"/>
              </a:lnSpc>
              <a:spcAft>
                <a:spcPts val="600"/>
              </a:spcAft>
              <a:buClrTx/>
              <a:buNone/>
            </a:pPr>
            <a:r>
              <a:rPr lang="ru-RU" sz="3200" dirty="0" smtClean="0"/>
              <a:t>     Невыясненные </a:t>
            </a:r>
            <a:r>
              <a:rPr lang="ru-RU" sz="3200" dirty="0" smtClean="0"/>
              <a:t>поступления, по которым отсутствуют расчетные документы (неполный объем платежных документов банка, платежных ордеров банка о частичной оплате инкассовых поручений) учитываются по коду бюджетной классификации "Невыясненные поступления, зачисляемые в федеральный бюджет". Администратором указанных поступлений является орган Федерального казначейства</a:t>
            </a:r>
            <a:endParaRPr lang="ru-RU"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066800"/>
            <a:ext cx="8686800" cy="5562600"/>
          </a:xfrm>
        </p:spPr>
        <p:txBody>
          <a:bodyPr>
            <a:noAutofit/>
          </a:bodyPr>
          <a:lstStyle/>
          <a:p>
            <a:pPr marL="0">
              <a:spcBef>
                <a:spcPts val="0"/>
              </a:spcBef>
              <a:buNone/>
            </a:pPr>
            <a:r>
              <a:rPr lang="ru-RU" sz="2800" dirty="0" smtClean="0"/>
              <a:t>     Неклассифицированные </a:t>
            </a:r>
            <a:r>
              <a:rPr lang="ru-RU" sz="2800" dirty="0" smtClean="0"/>
              <a:t>поступления по расчетным документам, в которых не указан код ОКАТО муниципального образования или указан несуществующий код ОКАТО муниципального образования, не указано значение ИНН и КПП получателя или указаны значения ИНН и КПП несуществующего получателя – территориального органа администратора поступлений в бюджет, отражаются по коду бюджетной классификации "Невыясненные поступления, зачисляемые в федеральный бюджет". Администратором данных поступлений является Федеральное казначейство</a:t>
            </a:r>
            <a:endParaRPr lang="ru-RU" sz="28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066800"/>
            <a:ext cx="8763000" cy="5257800"/>
          </a:xfrm>
        </p:spPr>
        <p:txBody>
          <a:bodyPr>
            <a:normAutofit/>
          </a:bodyPr>
          <a:lstStyle/>
          <a:p>
            <a:pPr marL="0">
              <a:spcAft>
                <a:spcPts val="600"/>
              </a:spcAft>
              <a:buNone/>
            </a:pPr>
            <a:r>
              <a:rPr lang="ru-RU" sz="3200" dirty="0" smtClean="0">
                <a:latin typeface="Times New Roman" pitchFamily="18" charset="0"/>
                <a:cs typeface="Times New Roman" pitchFamily="18" charset="0"/>
              </a:rPr>
              <a:t>     Указанные </a:t>
            </a:r>
            <a:r>
              <a:rPr lang="ru-RU" sz="3200" dirty="0" smtClean="0">
                <a:latin typeface="Times New Roman" pitchFamily="18" charset="0"/>
                <a:cs typeface="Times New Roman" pitchFamily="18" charset="0"/>
              </a:rPr>
              <a:t>поступления могут быть возвращены органом Федерального казначейства плательщику по его заявлению не позднее 3-х рабочих дней со дня его обращения в орган Федерального казначейства, если по текстовому значению поля "Назначение платежа" расчетного документа не имеется оснований для отнесения такого платежа к налогам, сборам и иным платежам, подлежащим перечислению в бюджетную систему Российской Федерации</a:t>
            </a:r>
            <a:endParaRPr lang="ru-RU" sz="32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solidFill>
                <a:schemeClr val="tx1"/>
              </a:solidFill>
            </a:endParaRPr>
          </a:p>
        </p:txBody>
      </p:sp>
      <p:sp>
        <p:nvSpPr>
          <p:cNvPr id="3" name="Содержимое 2"/>
          <p:cNvSpPr>
            <a:spLocks noGrp="1"/>
          </p:cNvSpPr>
          <p:nvPr>
            <p:ph idx="1"/>
          </p:nvPr>
        </p:nvSpPr>
        <p:spPr>
          <a:xfrm>
            <a:off x="304800" y="990600"/>
            <a:ext cx="8382000" cy="5562600"/>
          </a:xfrm>
        </p:spPr>
        <p:txBody>
          <a:bodyPr>
            <a:normAutofit/>
          </a:bodyPr>
          <a:lstStyle/>
          <a:p>
            <a:pPr marL="0">
              <a:buNone/>
            </a:pPr>
            <a:r>
              <a:rPr lang="ru-RU" sz="2800" dirty="0" smtClean="0"/>
              <a:t>    Распределение </a:t>
            </a:r>
            <a:r>
              <a:rPr lang="ru-RU" sz="2800" dirty="0" smtClean="0"/>
              <a:t>поступлений между бюджетами осуществляется по общей сумме поступлений по соответствующему коду бюджетной классификации и коду ОКАТО.</a:t>
            </a:r>
          </a:p>
          <a:p>
            <a:pPr marL="0">
              <a:buNone/>
            </a:pPr>
            <a:r>
              <a:rPr lang="ru-RU" sz="2800" dirty="0" smtClean="0"/>
              <a:t>    Учет </a:t>
            </a:r>
            <a:r>
              <a:rPr lang="ru-RU" sz="2800" dirty="0" smtClean="0"/>
              <a:t>сумм поступлений за операционный день, распределенных по нормативам отчислений и подлежащих перечислению в бюджеты, а также фактически перечисленных в бюджеты сумм поступлений с учетом осуществленных в предыдущий операционный день возвратов, осуществляется в Ведомости распределения поступлений</a:t>
            </a:r>
            <a:endParaRPr lang="ru-RU"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457200" y="1219200"/>
            <a:ext cx="8229600" cy="5105400"/>
          </a:xfrm>
        </p:spPr>
        <p:txBody>
          <a:bodyPr>
            <a:normAutofit/>
          </a:bodyPr>
          <a:lstStyle/>
          <a:p>
            <a:pPr marL="0">
              <a:spcAft>
                <a:spcPts val="600"/>
              </a:spcAft>
              <a:buNone/>
            </a:pPr>
            <a:r>
              <a:rPr lang="ru-RU" sz="3200" dirty="0" smtClean="0"/>
              <a:t>     Операции </a:t>
            </a:r>
            <a:r>
              <a:rPr lang="ru-RU" sz="3200" dirty="0" smtClean="0"/>
              <a:t>по перерасчету поступлений между бюджетами осуществляются в пределах поступлений за текущий операционный день и подлежащих перечислению в соответствующие бюджеты</a:t>
            </a:r>
            <a:endParaRPr lang="ru-RU" sz="32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1066800"/>
            <a:ext cx="8610600" cy="5562600"/>
          </a:xfrm>
        </p:spPr>
        <p:txBody>
          <a:bodyPr>
            <a:noAutofit/>
          </a:bodyPr>
          <a:lstStyle/>
          <a:p>
            <a:pPr marL="0">
              <a:spcBef>
                <a:spcPts val="0"/>
              </a:spcBef>
              <a:spcAft>
                <a:spcPts val="600"/>
              </a:spcAft>
              <a:buNone/>
            </a:pPr>
            <a:r>
              <a:rPr lang="ru-RU" sz="3200" dirty="0" smtClean="0"/>
              <a:t>     Недостаточность </a:t>
            </a:r>
            <a:r>
              <a:rPr lang="ru-RU" sz="3200" dirty="0" smtClean="0"/>
              <a:t>поступлений в какой-либо бюджет за текущий операционный день является основанием для частичного исполнения перерасчетов поступлений между бюджетами. Сумма не произведенных в текущем операционном дне перерасчетов между бюджетами (их остаток) учитывается при распределении поступлений между бюджетами в следующий операционный день</a:t>
            </a:r>
            <a:endParaRPr lang="ru-RU" sz="3200" dirty="0" smtClean="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228600" y="1066800"/>
            <a:ext cx="8763000" cy="5638800"/>
          </a:xfrm>
        </p:spPr>
        <p:txBody>
          <a:bodyPr>
            <a:normAutofit/>
          </a:bodyPr>
          <a:lstStyle/>
          <a:p>
            <a:pPr marL="0">
              <a:buNone/>
            </a:pPr>
            <a:r>
              <a:rPr lang="ru-RU" sz="3200" dirty="0" smtClean="0"/>
              <a:t>     Возврат </a:t>
            </a:r>
            <a:r>
              <a:rPr lang="ru-RU" sz="3200" dirty="0" smtClean="0"/>
              <a:t>(возмещение) плательщикам излишне уплаченных (взысканных) сумм осуществляется органами Федерального казначейства на основании решений налоговых органов о возврате, распоряжений администраторов поступлений в бюджет о возврате поступлений плательщику</a:t>
            </a:r>
            <a:endParaRPr lang="ru-RU" sz="32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990600"/>
            <a:ext cx="8610600" cy="5715000"/>
          </a:xfrm>
        </p:spPr>
        <p:txBody>
          <a:bodyPr>
            <a:normAutofit fontScale="85000" lnSpcReduction="10000"/>
          </a:bodyPr>
          <a:lstStyle/>
          <a:p>
            <a:pPr marL="0">
              <a:lnSpc>
                <a:spcPct val="110000"/>
              </a:lnSpc>
              <a:buNone/>
            </a:pPr>
            <a:r>
              <a:rPr lang="ru-RU" sz="3200" dirty="0" smtClean="0"/>
              <a:t>     Возврат </a:t>
            </a:r>
            <a:r>
              <a:rPr lang="ru-RU" sz="3200" dirty="0" smtClean="0"/>
              <a:t>поступлений, являющихся источниками формирования доходов бюджетов, осуществляется по нормативам распределения доходов между бюджетами, установленным бюджетным законодательством Российской Федерации на соответствующий год, а также, если Федеральное казначейство осуществляют на своих счетах учет поступлений от уплаты региональных и местных налогов, законами субъектов Российской Федерации о бюджете на соответствующий год, нормативными правовыми актами органов местного самоуправления, предоставленными в орган Федерального казначейства финансовыми органами</a:t>
            </a:r>
            <a:endParaRPr lang="ru-RU" sz="32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914400"/>
            <a:ext cx="8686800" cy="5943600"/>
          </a:xfrm>
        </p:spPr>
        <p:txBody>
          <a:bodyPr>
            <a:noAutofit/>
          </a:bodyPr>
          <a:lstStyle/>
          <a:p>
            <a:pPr marL="0">
              <a:buNone/>
            </a:pPr>
            <a:r>
              <a:rPr lang="ru-RU" sz="2800" dirty="0" smtClean="0"/>
              <a:t>     Возможность </a:t>
            </a:r>
            <a:r>
              <a:rPr lang="ru-RU" sz="2800" dirty="0" smtClean="0"/>
              <a:t>осуществления возврата поступлений из бюджетов определяется после завершения операций, проведенных с учетом документов операционного дня, перечисленных в настоящем разделе, исходя из сумм поступлений за текущий операционный день, подлежащих перечислению в бюджеты.</a:t>
            </a:r>
          </a:p>
          <a:p>
            <a:pPr marL="0">
              <a:buNone/>
            </a:pPr>
            <a:r>
              <a:rPr lang="ru-RU" sz="2800" dirty="0" smtClean="0"/>
              <a:t>     Распределение </a:t>
            </a:r>
            <a:r>
              <a:rPr lang="ru-RU" sz="2800" dirty="0" smtClean="0"/>
              <a:t>поступлений между бюджетами за текущий операционный день осуществляется с учетом суммы неисполненного остатка возврата поступлений за предыдущий операционный день</a:t>
            </a:r>
            <a:endParaRPr lang="ru-RU"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457200" y="1219200"/>
            <a:ext cx="8229600" cy="5105400"/>
          </a:xfrm>
        </p:spPr>
        <p:txBody>
          <a:bodyPr>
            <a:normAutofit lnSpcReduction="10000"/>
          </a:bodyPr>
          <a:lstStyle/>
          <a:p>
            <a:pPr marL="0">
              <a:spcAft>
                <a:spcPts val="1200"/>
              </a:spcAft>
              <a:buNone/>
            </a:pPr>
            <a:r>
              <a:rPr lang="ru-RU" sz="3200" dirty="0" smtClean="0"/>
              <a:t>     Для </a:t>
            </a:r>
            <a:r>
              <a:rPr lang="ru-RU" sz="3200" dirty="0" smtClean="0"/>
              <a:t>определения сумм поступлений, подлежащих перечислению в бюджеты, формируется Сводная ведомость поступлений, подлежащих перечислению в бюджеты. По итоговым данным Сводной ведомости поступлений, подлежащих перечислению в бюджеты, органом Федерального казначейства формируются платежные поручения на перечисление сумм поступлений в соответствующие бюджеты</a:t>
            </a:r>
            <a:endParaRPr lang="ru-RU" sz="3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838200"/>
            <a:ext cx="8534400" cy="5715000"/>
          </a:xfrm>
        </p:spPr>
        <p:txBody>
          <a:bodyPr>
            <a:normAutofit fontScale="92500" lnSpcReduction="20000"/>
          </a:bodyPr>
          <a:lstStyle/>
          <a:p>
            <a:pPr marL="0">
              <a:lnSpc>
                <a:spcPct val="110000"/>
              </a:lnSpc>
              <a:spcBef>
                <a:spcPts val="0"/>
              </a:spcBef>
              <a:buNone/>
            </a:pPr>
            <a:r>
              <a:rPr lang="ru-RU" sz="2800" dirty="0" smtClean="0">
                <a:latin typeface="Times New Roman" pitchFamily="18" charset="0"/>
                <a:cs typeface="Times New Roman" pitchFamily="18" charset="0"/>
              </a:rPr>
              <a:t>     Взаимодействие </a:t>
            </a:r>
            <a:r>
              <a:rPr lang="ru-RU" sz="2800" dirty="0" smtClean="0">
                <a:latin typeface="Times New Roman" pitchFamily="18" charset="0"/>
                <a:cs typeface="Times New Roman" pitchFamily="18" charset="0"/>
              </a:rPr>
              <a:t>Федерального казначейства с администраторами поступлений в бюджет заключается в предоставлении Федеральным казначейством администраторам поступлений в бюджет документов о проведенных операциях по учету поступлений в бюджетную систему Российской Федерации, а также в получении Федеральным казначейством от администраторов поступлений в бюджет документов о возврате (зачете) плательщикам излишне (ошибочно) перечисленных в бюджет платежей, документов об уточнении вида и принадлежности поступлений. Документы о поступлениях предоставляются органами Федерального казначейства администраторам поступлений в бюджет в пределах возложенных на администраторов полномочий</a:t>
            </a:r>
            <a:endParaRPr lang="ru-RU" sz="28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304800" y="838200"/>
            <a:ext cx="8610600" cy="5867400"/>
          </a:xfrm>
        </p:spPr>
        <p:txBody>
          <a:bodyPr>
            <a:normAutofit/>
          </a:bodyPr>
          <a:lstStyle/>
          <a:p>
            <a:pPr marL="0">
              <a:buNone/>
            </a:pPr>
            <a:r>
              <a:rPr lang="ru-RU" sz="2800" dirty="0" smtClean="0"/>
              <a:t>     </a:t>
            </a:r>
            <a:r>
              <a:rPr lang="ru-RU" sz="2800" dirty="0" smtClean="0"/>
              <a:t>В рамках взаимодействия органов Федерального казначейства с территориальными органами администратора поступлений в бюджет сроки, формы и способы передачи информации определяются Федеральным казначейством.</a:t>
            </a:r>
          </a:p>
          <a:p>
            <a:pPr marL="0">
              <a:buNone/>
            </a:pPr>
            <a:r>
              <a:rPr lang="ru-RU" sz="2800" dirty="0" smtClean="0"/>
              <a:t>     Территориальный </a:t>
            </a:r>
            <a:r>
              <a:rPr lang="ru-RU" sz="2800" dirty="0" smtClean="0"/>
              <a:t>орган администратора поступлений в бюджет представляет в орган Федерального казначейства карточку образцов подписей, оформленную в соответствии с порядком, установленным Министерством финансов Российской Федерации</a:t>
            </a:r>
            <a:endParaRPr lang="ru-RU"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Принципы исполнения бюджета по доходам органами казначейства</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buNone/>
            </a:pPr>
            <a:r>
              <a:rPr lang="ru-RU" sz="3200" dirty="0" smtClean="0"/>
              <a:t>     По </a:t>
            </a:r>
            <a:r>
              <a:rPr lang="ru-RU" sz="3200" dirty="0" smtClean="0"/>
              <a:t>запросу администраторов поступлений в бюджет о суммах </a:t>
            </a:r>
            <a:r>
              <a:rPr lang="ru-RU" sz="3200" dirty="0" err="1" smtClean="0"/>
              <a:t>администрируемых</a:t>
            </a:r>
            <a:r>
              <a:rPr lang="ru-RU" sz="3200" dirty="0" smtClean="0"/>
              <a:t> ими поступлений, зачисленных на счета органов Федерального казначейства, формируется и направляется Выписка из сводного реестра поступлений и выбытий средств с приложением информации из расчетных документов</a:t>
            </a:r>
            <a:endParaRPr lang="ru-RU" sz="3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a:t>
            </a:r>
            <a:r>
              <a:rPr lang="ru-RU" sz="1600" dirty="0" smtClean="0">
                <a:solidFill>
                  <a:schemeClr val="tx1"/>
                </a:solidFill>
              </a:rPr>
              <a:t>Исполнение федерального бюджета по доходам</a:t>
            </a:r>
            <a:endParaRPr lang="ru-RU" sz="1600" dirty="0">
              <a:solidFill>
                <a:schemeClr val="tx1"/>
              </a:solidFill>
            </a:endParaRPr>
          </a:p>
        </p:txBody>
      </p:sp>
      <p:sp>
        <p:nvSpPr>
          <p:cNvPr id="3" name="Содержимое 2"/>
          <p:cNvSpPr>
            <a:spLocks noGrp="1"/>
          </p:cNvSpPr>
          <p:nvPr>
            <p:ph idx="1"/>
          </p:nvPr>
        </p:nvSpPr>
        <p:spPr>
          <a:xfrm>
            <a:off x="228600" y="914400"/>
            <a:ext cx="8686800" cy="5715000"/>
          </a:xfrm>
        </p:spPr>
        <p:txBody>
          <a:bodyPr>
            <a:normAutofit/>
          </a:bodyPr>
          <a:lstStyle/>
          <a:p>
            <a:pPr marL="0">
              <a:lnSpc>
                <a:spcPct val="110000"/>
              </a:lnSpc>
              <a:buNone/>
            </a:pPr>
            <a:r>
              <a:rPr lang="ru-RU" dirty="0" smtClean="0"/>
              <a:t>     Доходы </a:t>
            </a:r>
            <a:r>
              <a:rPr lang="ru-RU" dirty="0" smtClean="0"/>
              <a:t>бюджетов образуются за счет налоговых и неналоговых видов доходов, а также за счет безвозмездных перечислений</a:t>
            </a:r>
            <a:r>
              <a:rPr lang="ru-RU" dirty="0" smtClean="0"/>
              <a:t>.</a:t>
            </a:r>
          </a:p>
          <a:p>
            <a:pPr marL="0">
              <a:lnSpc>
                <a:spcPct val="110000"/>
              </a:lnSpc>
              <a:buNone/>
            </a:pPr>
            <a:r>
              <a:rPr lang="ru-RU" dirty="0" smtClean="0"/>
              <a:t>     Налоговые </a:t>
            </a:r>
            <a:r>
              <a:rPr lang="ru-RU" dirty="0" smtClean="0"/>
              <a:t>доходы и иные поступления считаются уплаченными в бюджет с момента списания денежных средств со счета плательщика в кредитной организации.</a:t>
            </a:r>
          </a:p>
          <a:p>
            <a:pPr marL="0">
              <a:lnSpc>
                <a:spcPct val="110000"/>
              </a:lnSpc>
              <a:buNone/>
            </a:pPr>
            <a:r>
              <a:rPr lang="ru-RU" dirty="0" smtClean="0"/>
              <a:t>     Денежные </a:t>
            </a:r>
            <a:r>
              <a:rPr lang="ru-RU" dirty="0" smtClean="0"/>
              <a:t>средства считаются зачисленными в доход бюджета с момента совершения Банком России или кредитной организацией, в которой открыт счет по учету доходов бюджета, операции по зачислению денежных средств на счет казначейства</a:t>
            </a:r>
          </a:p>
          <a:p>
            <a:pPr>
              <a:buNone/>
            </a:pP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rPr>
              <a:t>3. Исполнение федерального бюджета по доходам</a:t>
            </a:r>
            <a:endParaRPr lang="ru-RU" sz="1600" dirty="0"/>
          </a:p>
        </p:txBody>
      </p:sp>
      <p:sp>
        <p:nvSpPr>
          <p:cNvPr id="3" name="Содержимое 2"/>
          <p:cNvSpPr>
            <a:spLocks noGrp="1"/>
          </p:cNvSpPr>
          <p:nvPr>
            <p:ph idx="1"/>
          </p:nvPr>
        </p:nvSpPr>
        <p:spPr>
          <a:xfrm>
            <a:off x="228600" y="838200"/>
            <a:ext cx="8686800" cy="5791200"/>
          </a:xfrm>
        </p:spPr>
        <p:txBody>
          <a:bodyPr>
            <a:normAutofit/>
          </a:bodyPr>
          <a:lstStyle/>
          <a:p>
            <a:pPr marL="0">
              <a:spcBef>
                <a:spcPts val="0"/>
              </a:spcBef>
              <a:spcAft>
                <a:spcPts val="1200"/>
              </a:spcAft>
              <a:buNone/>
            </a:pPr>
            <a:r>
              <a:rPr lang="ru-RU" dirty="0" smtClean="0"/>
              <a:t>    Участниками </a:t>
            </a:r>
            <a:r>
              <a:rPr lang="ru-RU" dirty="0" smtClean="0"/>
              <a:t>процесса формирования доходной части федерального бюджета являются:</a:t>
            </a:r>
          </a:p>
          <a:p>
            <a:pPr marL="0">
              <a:buClrTx/>
              <a:buFont typeface="Wingdings" pitchFamily="2" charset="2"/>
              <a:buChar char="q"/>
            </a:pPr>
            <a:r>
              <a:rPr lang="ru-RU" dirty="0" smtClean="0"/>
              <a:t> налогоплательщики</a:t>
            </a:r>
            <a:r>
              <a:rPr lang="ru-RU" dirty="0" smtClean="0"/>
              <a:t>, обеспечивающие перечисление налогов и платежей;</a:t>
            </a:r>
          </a:p>
          <a:p>
            <a:pPr marL="0">
              <a:buClrTx/>
              <a:buFont typeface="Wingdings" pitchFamily="2" charset="2"/>
              <a:buChar char="q"/>
            </a:pPr>
            <a:r>
              <a:rPr lang="ru-RU" dirty="0" smtClean="0"/>
              <a:t> коммерческие </a:t>
            </a:r>
            <a:r>
              <a:rPr lang="ru-RU" dirty="0" smtClean="0"/>
              <a:t>банки и учреждения Центрального банка РФ, осуществляющие безналичные расчеты между плательщиками и получателями средств;</a:t>
            </a:r>
          </a:p>
          <a:p>
            <a:pPr marL="0">
              <a:buClrTx/>
              <a:buFont typeface="Wingdings" pitchFamily="2" charset="2"/>
              <a:buChar char="q"/>
            </a:pPr>
            <a:r>
              <a:rPr lang="ru-RU" dirty="0" smtClean="0"/>
              <a:t> органы </a:t>
            </a:r>
            <a:r>
              <a:rPr lang="ru-RU" dirty="0" smtClean="0"/>
              <a:t>казначейства, обеспечивающие получение и учет поступивших налогов и платежей;</a:t>
            </a:r>
          </a:p>
          <a:p>
            <a:pPr marL="0">
              <a:buClrTx/>
              <a:buFont typeface="Wingdings" pitchFamily="2" charset="2"/>
              <a:buChar char="q"/>
            </a:pPr>
            <a:r>
              <a:rPr lang="ru-RU" dirty="0" smtClean="0"/>
              <a:t> органы </a:t>
            </a:r>
            <a:r>
              <a:rPr lang="ru-RU" dirty="0" smtClean="0"/>
              <a:t>Министерства Российской Федерации по налогам и сборам, регулирующие отношения между плательщиками и получателями по возврату и зачету налогов и платежей из федерального бюджета</a:t>
            </a:r>
          </a:p>
          <a:p>
            <a:pPr>
              <a:buNone/>
            </a:pP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бюджет.gif"/>
          <p:cNvPicPr>
            <a:picLocks noGrp="1" noChangeAspect="1"/>
          </p:cNvPicPr>
          <p:nvPr>
            <p:ph idx="1"/>
          </p:nvPr>
        </p:nvPicPr>
        <p:blipFill>
          <a:blip r:embed="rId2"/>
          <a:stretch>
            <a:fillRect/>
          </a:stretch>
        </p:blipFill>
        <p:spPr>
          <a:xfrm>
            <a:off x="762000" y="228600"/>
            <a:ext cx="7696200" cy="5715000"/>
          </a:xfrm>
        </p:spPr>
      </p:pic>
      <p:sp>
        <p:nvSpPr>
          <p:cNvPr id="5" name="Прямоугольник 4"/>
          <p:cNvSpPr/>
          <p:nvPr/>
        </p:nvSpPr>
        <p:spPr>
          <a:xfrm>
            <a:off x="1066800" y="5934670"/>
            <a:ext cx="6781800" cy="646331"/>
          </a:xfrm>
          <a:prstGeom prst="rect">
            <a:avLst/>
          </a:prstGeom>
        </p:spPr>
        <p:txBody>
          <a:bodyPr wrap="square">
            <a:spAutoFit/>
          </a:bodyPr>
          <a:lstStyle/>
          <a:p>
            <a:pPr algn="ctr"/>
            <a:r>
              <a:rPr lang="ru-RU" b="1" dirty="0" smtClean="0">
                <a:latin typeface="Times New Roman" pitchFamily="18" charset="0"/>
                <a:cs typeface="Times New Roman" pitchFamily="18" charset="0"/>
              </a:rPr>
              <a:t>Рисунок </a:t>
            </a:r>
            <a:r>
              <a:rPr lang="ru-RU" b="1" dirty="0" smtClean="0">
                <a:latin typeface="Times New Roman" pitchFamily="18" charset="0"/>
                <a:cs typeface="Times New Roman" pitchFamily="18" charset="0"/>
              </a:rPr>
              <a:t>1</a:t>
            </a:r>
            <a:r>
              <a:rPr lang="ru-RU" b="1" dirty="0" smtClean="0">
                <a:latin typeface="Times New Roman" pitchFamily="18" charset="0"/>
                <a:cs typeface="Times New Roman" pitchFamily="18" charset="0"/>
              </a:rPr>
              <a:t> – Схема поэтапного исполнения бюджета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по доходам органами казначейства</a:t>
            </a:r>
            <a:endParaRPr lang="ru-RU" b="1"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86800" cy="6400800"/>
          </a:xfrm>
        </p:spPr>
        <p:txBody>
          <a:bodyPr>
            <a:normAutofit fontScale="70000" lnSpcReduction="20000"/>
          </a:bodyPr>
          <a:lstStyle/>
          <a:p>
            <a:pPr marL="0" algn="ctr">
              <a:lnSpc>
                <a:spcPct val="120000"/>
              </a:lnSpc>
              <a:buNone/>
            </a:pPr>
            <a:r>
              <a:rPr lang="ru-RU" b="1" dirty="0" smtClean="0"/>
              <a:t>I этап. Перечисление и зачисление доходов на единый счет </a:t>
            </a:r>
            <a:r>
              <a:rPr lang="ru-RU" b="1" dirty="0" smtClean="0"/>
              <a:t>бюджета</a:t>
            </a:r>
            <a:endParaRPr lang="ru-RU" b="1" dirty="0" smtClean="0"/>
          </a:p>
          <a:p>
            <a:pPr marL="0">
              <a:lnSpc>
                <a:spcPct val="120000"/>
              </a:lnSpc>
              <a:buNone/>
            </a:pPr>
            <a:r>
              <a:rPr lang="ru-RU" dirty="0" smtClean="0"/>
              <a:t>     Налогоплательщики </a:t>
            </a:r>
            <a:r>
              <a:rPr lang="ru-RU" dirty="0" smtClean="0"/>
              <a:t>обязаны своевременно и в полном объеме перечислять налоги и платежи в доход бюджета, предоставив в банк до наступления срока платежа соответствующие платежные документы. При этом налогоплательщики имеют право обратиться в налоговые органы с заявлением о возврате или зачете в уплату других налогов ошибочно или излишне уплаченных сумм.</a:t>
            </a:r>
          </a:p>
          <a:p>
            <a:pPr marL="0">
              <a:lnSpc>
                <a:spcPct val="120000"/>
              </a:lnSpc>
              <a:buNone/>
            </a:pPr>
            <a:r>
              <a:rPr lang="ru-RU" dirty="0" smtClean="0"/>
              <a:t>  Учреждения </a:t>
            </a:r>
            <a:r>
              <a:rPr lang="ru-RU" dirty="0" smtClean="0"/>
              <a:t>Центрального банка Российской Федерации и коммерческие банки независимо от состояния расчетного счета плательщика и корреспондентского счета самого банка должны принять платежные документы к исполнению.</a:t>
            </a:r>
          </a:p>
          <a:p>
            <a:pPr marL="0">
              <a:lnSpc>
                <a:spcPct val="120000"/>
              </a:lnSpc>
              <a:buNone/>
            </a:pPr>
            <a:r>
              <a:rPr lang="ru-RU" dirty="0" smtClean="0"/>
              <a:t>     Корреспондентский </a:t>
            </a:r>
            <a:r>
              <a:rPr lang="ru-RU" dirty="0" smtClean="0"/>
              <a:t>счет – </a:t>
            </a:r>
            <a:r>
              <a:rPr lang="ru-RU" dirty="0" err="1" smtClean="0"/>
              <a:t>счет</a:t>
            </a:r>
            <a:r>
              <a:rPr lang="ru-RU" dirty="0" smtClean="0"/>
              <a:t>, на котором отражаются расчеты, произведенные одним кредитным учреждением по поручению и за счет другого кредитного учреждения на основе заключенного корреспондентского договора.</a:t>
            </a:r>
          </a:p>
          <a:p>
            <a:pPr marL="0">
              <a:lnSpc>
                <a:spcPct val="120000"/>
              </a:lnSpc>
              <a:buNone/>
            </a:pPr>
            <a:r>
              <a:rPr lang="ru-RU" dirty="0" smtClean="0"/>
              <a:t>     Банки </a:t>
            </a:r>
            <a:r>
              <a:rPr lang="ru-RU" dirty="0" smtClean="0"/>
              <a:t>обязаны соблюдать сроки списания средств с лицевых счетов плательщиков. Списание средств с корреспондентских счетов банков-плательщиков и зачисление их на корреспондентские счета банков-получателей осуществляются учреждениями Банка России. Сроки прохождения платежа от плательщика до получателя находятся под контролем органов казначейства.</a:t>
            </a:r>
          </a:p>
          <a:p>
            <a:pPr marL="0">
              <a:lnSpc>
                <a:spcPct val="120000"/>
              </a:lnSpc>
              <a:buNone/>
            </a:pPr>
            <a:r>
              <a:rPr lang="ru-RU" dirty="0" smtClean="0"/>
              <a:t>    Зачисление </a:t>
            </a:r>
            <a:r>
              <a:rPr lang="ru-RU" dirty="0" smtClean="0"/>
              <a:t>доходов на лицевые счета казначейства осуществляется ежедневно, что подтверждается выпиской банка по каждому лицевому счету с копиями платежных документов к ней. В функции казначейства при этом входит учет всех поступивших сумм по видам налогов и платежей. По каждому платежному документу учитываются вид и сумма налога</a:t>
            </a:r>
          </a:p>
          <a:p>
            <a:pPr>
              <a:buNone/>
            </a:pP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686800" cy="6172200"/>
          </a:xfrm>
        </p:spPr>
        <p:txBody>
          <a:bodyPr>
            <a:normAutofit fontScale="85000" lnSpcReduction="10000"/>
          </a:bodyPr>
          <a:lstStyle/>
          <a:p>
            <a:pPr marL="0" algn="ctr">
              <a:lnSpc>
                <a:spcPct val="120000"/>
              </a:lnSpc>
              <a:buNone/>
            </a:pPr>
            <a:r>
              <a:rPr lang="ru-RU" b="1" dirty="0" smtClean="0"/>
              <a:t>II этап. Распределение в соответствии с утвержденным бюджетом регулирующих доходов между бюджетами различных </a:t>
            </a:r>
            <a:r>
              <a:rPr lang="ru-RU" b="1" dirty="0" smtClean="0"/>
              <a:t>уровней</a:t>
            </a:r>
            <a:endParaRPr lang="ru-RU" dirty="0" smtClean="0"/>
          </a:p>
          <a:p>
            <a:pPr marL="0">
              <a:lnSpc>
                <a:spcPct val="120000"/>
              </a:lnSpc>
              <a:buNone/>
            </a:pPr>
            <a:r>
              <a:rPr lang="ru-RU" dirty="0" smtClean="0"/>
              <a:t>      Все </a:t>
            </a:r>
            <a:r>
              <a:rPr lang="ru-RU" dirty="0" smtClean="0"/>
              <a:t>налоговые и неналоговые доходы бюджета систематизированы и имеют код в соответствии с бюджетной классификацией Российской Федерации. Согласно коду, присвоенному налогу, сбору или неналоговому платежу, осуществляется учет и формируется ежедневный отчет о суммах поступивших доходов в федеральный бюджет.</a:t>
            </a:r>
          </a:p>
          <a:p>
            <a:pPr marL="0">
              <a:lnSpc>
                <a:spcPct val="120000"/>
              </a:lnSpc>
              <a:buNone/>
            </a:pPr>
            <a:r>
              <a:rPr lang="ru-RU" dirty="0" smtClean="0"/>
              <a:t>      При </a:t>
            </a:r>
            <a:r>
              <a:rPr lang="ru-RU" dirty="0" smtClean="0"/>
              <a:t>исполнении бюджета по доходам казначейство готовит и передает в Управление ФНС сводный реестр поступлений доходов по налогам. Реестр заполняется по форме, и к нему прилагаются копии платежных документов, полученных из банка. При этом выписка банка остается у органа казначейства и подшивается к документам дня по правилам бухгалтерского учета</a:t>
            </a:r>
          </a:p>
          <a:p>
            <a:pPr>
              <a:buNone/>
            </a:pPr>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04800"/>
            <a:ext cx="8534400" cy="6400800"/>
          </a:xfrm>
        </p:spPr>
        <p:txBody>
          <a:bodyPr>
            <a:normAutofit lnSpcReduction="10000"/>
          </a:bodyPr>
          <a:lstStyle/>
          <a:p>
            <a:pPr marL="0" algn="ctr">
              <a:buNone/>
            </a:pPr>
            <a:r>
              <a:rPr lang="ru-RU" b="1" dirty="0" smtClean="0"/>
              <a:t>III этап. Возврат излишне уплаченных в бюджет сумм </a:t>
            </a:r>
            <a:r>
              <a:rPr lang="ru-RU" b="1" dirty="0" smtClean="0"/>
              <a:t>доходов </a:t>
            </a:r>
          </a:p>
          <a:p>
            <a:pPr marL="0">
              <a:buNone/>
            </a:pPr>
            <a:r>
              <a:rPr lang="ru-RU" dirty="0" smtClean="0"/>
              <a:t>     Инспекции </a:t>
            </a:r>
            <a:r>
              <a:rPr lang="ru-RU" dirty="0" smtClean="0"/>
              <a:t>Федеральной налоговой службы (ИФНС) учитывают правильность и своевременность уплаты по видам налогов каждым налогоплательщиком. В случае переплаты по одному или нескольким видам налогов ИФНС по заявлению </a:t>
            </a:r>
            <a:r>
              <a:rPr lang="ru-RU" dirty="0" smtClean="0"/>
              <a:t>налогоплательщика уполномочены </a:t>
            </a:r>
            <a:r>
              <a:rPr lang="ru-RU" dirty="0" smtClean="0"/>
              <a:t>принять решение о возврате этих сумм. </a:t>
            </a:r>
            <a:r>
              <a:rPr lang="ru-RU" dirty="0" smtClean="0"/>
              <a:t>  </a:t>
            </a:r>
          </a:p>
          <a:p>
            <a:pPr marL="0">
              <a:buNone/>
            </a:pPr>
            <a:r>
              <a:rPr lang="ru-RU" dirty="0" smtClean="0"/>
              <a:t> </a:t>
            </a:r>
            <a:r>
              <a:rPr lang="ru-RU" dirty="0" smtClean="0"/>
              <a:t>  Казначейство </a:t>
            </a:r>
            <a:r>
              <a:rPr lang="ru-RU" dirty="0" smtClean="0"/>
              <a:t>обязано исполнить заключение и оформить в установленном порядке платежное поручение на возврат налога.</a:t>
            </a:r>
          </a:p>
          <a:p>
            <a:pPr marL="0">
              <a:buNone/>
            </a:pPr>
            <a:r>
              <a:rPr lang="ru-RU" dirty="0" smtClean="0"/>
              <a:t>    Операции </a:t>
            </a:r>
            <a:r>
              <a:rPr lang="ru-RU" dirty="0" smtClean="0"/>
              <a:t>по возврату налогов юридическим лицам осуществляются в порядке безналичных расчетов. Все операции по возврату осуществляются банком в пределах остатка средств на счете казначейства и отражаются в выписке по лицевому счету</a:t>
            </a:r>
          </a:p>
          <a:p>
            <a:pPr>
              <a:buNone/>
            </a:pPr>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943600"/>
          </a:xfrm>
        </p:spPr>
        <p:txBody>
          <a:bodyPr>
            <a:normAutofit/>
          </a:bodyPr>
          <a:lstStyle/>
          <a:p>
            <a:pPr marL="0" algn="ctr">
              <a:buNone/>
            </a:pPr>
            <a:r>
              <a:rPr lang="ru-RU" b="1" dirty="0" smtClean="0"/>
              <a:t>IV этап. Учет доходов бюджета и составление отчетности о доходах соответствующего </a:t>
            </a:r>
            <a:r>
              <a:rPr lang="ru-RU" b="1" dirty="0" smtClean="0"/>
              <a:t>бюджета</a:t>
            </a:r>
            <a:endParaRPr lang="ru-RU" b="1" dirty="0" smtClean="0"/>
          </a:p>
          <a:p>
            <a:pPr marL="0">
              <a:buNone/>
            </a:pPr>
            <a:r>
              <a:rPr lang="ru-RU" dirty="0" smtClean="0"/>
              <a:t>     Органы </a:t>
            </a:r>
            <a:r>
              <a:rPr lang="ru-RU" dirty="0" smtClean="0"/>
              <a:t>казначейства ведут учет и составляют отчетность о доходах федерального бюджета. Порядок и сроки составления отчетности определяет вышестоящий орган казначейства. Учет доходов ведется в разрезе всех кодов бюджетной классификации Российской Федерации. Управлению Федерального казначейства дано право за счет доходов, собранных в регионе, осуществлять финансирование расходов. Порядок финансирования определен совместно Министерством финансов Российской Федерации, Министерством Российской Федерации по налогам и сборам и Центральным банком Российской Федерации</a:t>
            </a:r>
          </a:p>
          <a:p>
            <a:pPr>
              <a:buNone/>
            </a:pP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1066</TotalTime>
  <Words>2453</Words>
  <PresentationFormat>Экран (4:3)</PresentationFormat>
  <Paragraphs>196</Paragraphs>
  <Slides>59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Поток</vt:lpstr>
      <vt:lpstr>Организация исполнения бюджета</vt:lpstr>
      <vt:lpstr>Тема: Исполнение федерального бюджета  по доходам</vt:lpstr>
      <vt:lpstr>ВОПРОСЫ:</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1. Доходы государственного бюджета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2. Принципы исполнения бюджета по доходам органами казначейства</vt:lpstr>
      <vt:lpstr>3. Исполнение федерального бюджета по доходам</vt:lpstr>
      <vt:lpstr>3. Исполнение федерального бюджета по доходам</vt:lpstr>
      <vt:lpstr>Слайд 54</vt:lpstr>
      <vt:lpstr>Слайд 55</vt:lpstr>
      <vt:lpstr>Слайд 56</vt:lpstr>
      <vt:lpstr>Слайд 57</vt:lpstr>
      <vt:lpstr>Слайд 58</vt:lpstr>
      <vt:lpstr>Слайд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98</cp:revision>
  <dcterms:created xsi:type="dcterms:W3CDTF">2014-09-02T04:46:32Z</dcterms:created>
  <dcterms:modified xsi:type="dcterms:W3CDTF">2015-10-14T10:23:28Z</dcterms:modified>
</cp:coreProperties>
</file>