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78" r:id="rId2"/>
    <p:sldId id="289" r:id="rId3"/>
    <p:sldId id="279" r:id="rId4"/>
    <p:sldId id="491" r:id="rId5"/>
    <p:sldId id="614" r:id="rId6"/>
    <p:sldId id="646" r:id="rId7"/>
    <p:sldId id="647" r:id="rId8"/>
    <p:sldId id="635" r:id="rId9"/>
    <p:sldId id="636" r:id="rId10"/>
    <p:sldId id="637" r:id="rId11"/>
    <p:sldId id="615" r:id="rId12"/>
    <p:sldId id="512" r:id="rId13"/>
    <p:sldId id="593" r:id="rId14"/>
    <p:sldId id="594" r:id="rId15"/>
    <p:sldId id="598" r:id="rId16"/>
    <p:sldId id="625" r:id="rId17"/>
    <p:sldId id="515" r:id="rId18"/>
    <p:sldId id="605" r:id="rId19"/>
    <p:sldId id="609" r:id="rId20"/>
    <p:sldId id="611" r:id="rId21"/>
    <p:sldId id="613" r:id="rId22"/>
    <p:sldId id="596" r:id="rId23"/>
    <p:sldId id="601" r:id="rId24"/>
    <p:sldId id="640" r:id="rId25"/>
    <p:sldId id="641" r:id="rId26"/>
    <p:sldId id="642" r:id="rId27"/>
    <p:sldId id="517" r:id="rId28"/>
    <p:sldId id="616" r:id="rId29"/>
    <p:sldId id="602" r:id="rId30"/>
    <p:sldId id="518" r:id="rId31"/>
    <p:sldId id="603" r:id="rId32"/>
    <p:sldId id="648" r:id="rId33"/>
    <p:sldId id="519" r:id="rId34"/>
    <p:sldId id="624" r:id="rId35"/>
    <p:sldId id="520" r:id="rId36"/>
    <p:sldId id="621" r:id="rId37"/>
    <p:sldId id="628" r:id="rId38"/>
    <p:sldId id="629" r:id="rId39"/>
    <p:sldId id="587" r:id="rId40"/>
    <p:sldId id="588" r:id="rId41"/>
    <p:sldId id="620" r:id="rId42"/>
    <p:sldId id="622" r:id="rId43"/>
    <p:sldId id="618" r:id="rId44"/>
    <p:sldId id="626" r:id="rId45"/>
    <p:sldId id="619" r:id="rId46"/>
    <p:sldId id="627" r:id="rId47"/>
    <p:sldId id="643" r:id="rId48"/>
    <p:sldId id="631" r:id="rId49"/>
    <p:sldId id="623" r:id="rId50"/>
    <p:sldId id="644" r:id="rId51"/>
    <p:sldId id="523" r:id="rId52"/>
    <p:sldId id="597" r:id="rId53"/>
    <p:sldId id="639" r:id="rId54"/>
    <p:sldId id="645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74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C34CAE1-431A-46D4-A47A-2A1564D9A4AB}" type="datetimeFigureOut">
              <a:rPr lang="ru-RU"/>
              <a:pPr/>
              <a:t>06.11.2015</a:t>
            </a:fld>
            <a:endParaRPr lang="ru-RU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1AA64AF-6C8C-4FF7-8A48-3CC9A705E89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0D8DAC-E086-45F1-A9E8-E38C9FBF3C50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9AD8F4-D5A2-4716-BD13-D4B7FC460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1651EE-AC19-4883-85D5-6911A9FBD20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Марина Викторовна</a:t>
            </a:r>
          </a:p>
          <a:p>
            <a:pPr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Зинаида Ивановна</a:t>
            </a: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18F364-2E0D-49B2-B791-A9F269BC26D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13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889A70-239C-485E-B137-232C018D92C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 Рисунок 5. —  Дивизиональная структура управления, ориентированная на потребителя</a:t>
            </a:r>
          </a:p>
          <a:p>
            <a:pPr>
              <a:spcBef>
                <a:spcPct val="0"/>
              </a:spcBef>
            </a:pPr>
            <a:endParaRPr lang="ru-RU" smtClean="0"/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34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7BC915-5B87-456C-841C-E9A0945E610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Структуры управления на многих современных предприятиях были построены в соответствии с принципами управления, сформулированными еще в начале ХХ века. Наиболее полную формулировку этих принципов дал немецкий социолог Макс Вебер (концепция рациональной бюрократии):</a:t>
            </a:r>
          </a:p>
        </p:txBody>
      </p:sp>
      <p:sp>
        <p:nvSpPr>
          <p:cNvPr id="1116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E9445E-E196-4EC8-8708-98F3B6AEAC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5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508E1A-B176-4691-A6FE-28A1DC8B4A7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45CFA-270F-42DE-9018-EBDB259785D8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DE06F-D941-4725-B2F4-4C6AAFBC5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14E8C-872E-4830-B01B-C1542B4E3C40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348A7-8B8A-4CA4-AE6F-47248D016A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88E56-CC41-45CB-94B8-77870E21AF75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8463-B885-48F9-ACF7-FDC5848B5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10280-D996-4568-90EA-7BDAF723D1F5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8FA27-CD51-4F36-8F4F-C1A3B9A3D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2FD1D-D698-4558-A3E0-6A5EB159DDF2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27F23-8D93-4F89-8CEB-88E6CC0BF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17E7A-D7FE-4397-9A1F-C4522C0979B1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4ADDF-6A3D-4E8C-BDFA-7A686DDE0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5CFF2-4B1E-4D7E-9DD6-24A9C775B835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CB18A-A50D-4DCF-9B96-625B6F86B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2847D-FA21-457C-A416-5671674EEF4E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FF26-C4A9-4801-997F-EBC2BFF25F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2D7E4-76BE-45F7-B82E-16CAA11A7361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671D0-F072-4644-922A-276B7D9AE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0B993-9F24-440D-8B29-98B9E1762A46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E2BE-8FDD-46FD-ACBB-1B110BCE7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45D77-59FF-4DCB-B378-6B6E0D181AD5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B8720-E54A-404D-A7D1-A98759C66D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863600" y="647700"/>
            <a:ext cx="7773988" cy="51895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02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6953D-ED0F-4A5E-95DA-1E09CDED0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905000"/>
            <a:ext cx="40386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95AA1-DD2C-4C60-B30A-031A239A9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7086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2057400"/>
            <a:ext cx="34671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3500" y="2057400"/>
            <a:ext cx="3467100" cy="167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143500" y="3886200"/>
            <a:ext cx="3467100" cy="167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E04E1A-B319-4371-8BB2-0823ECEC879F}" type="datetimeFigureOut">
              <a:rPr lang="ru-RU"/>
              <a:pPr>
                <a:defRPr/>
              </a:pPr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70FF09-EDE3-407C-BB64-B7260F5BBF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63" r:id="rId12"/>
    <p:sldLayoutId id="2147483664" r:id="rId13"/>
    <p:sldLayoutId id="214748366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psihologi.biz/im10rom/201125646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//commons.wikimedia.org/wiki/File:Samsung_Logo.svg?uselang=ru" TargetMode="External"/><Relationship Id="rId7" Type="http://schemas.openxmlformats.org/officeDocument/2006/relationships/hyperlink" Target="http://images.yandex.ru/yandsearch?p=2&amp;text=%D1%88%D1%82%D0%B0%D0%B1%20%D0%BA%D0%B2%D0%B0%D1%80%D1%82%D0%B8%D1%80%D0%B0%20%D1%81%D0%B0%D0%BC%D1%81%D1%83%D0%BD%D0%B3&amp;pos=85&amp;uinfo=sw-1285-sh-592-fw-1060-fh-448-pd-1&amp;rpt=simage&amp;img_url=http://upload.wikimedia.org/wikipedia/commons/thumb/0/04/Harcourt_House_MassMutual_Tower.jpg/250px-Harcourt_House_MassMutual_Tower.jpg" TargetMode="External"/><Relationship Id="rId2" Type="http://schemas.openxmlformats.org/officeDocument/2006/relationships/hyperlink" Target="http://ru.wikipedia.org/wiki/%D0%9C%D0%B8%D1%81%D1%81%D0%B8%D1%8F_%D0%BE%D1%80%D0%B3%D0%B0%D0%BD%D0%B8%D0%B7%D0%B0%D1%86%D0%B8%D0%B8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hyperlink" Target="http://images.yandex.ru/yandsearch?p=1&amp;text=%D1%88%D1%82%D0%B0%D0%B1%20%D0%BA%D0%B2%D0%B0%D1%80%D1%82%D0%B8%D1%80%D0%B0%20%D1%81%D0%B0%D0%BC%D1%81%D1%83%D0%BD%D0%B3&amp;pos=52&amp;uinfo=sw-1285-sh-592-fw-1060-fh-448-pd-1&amp;rpt=simage&amp;img_url=http://l3.yimg.com/bt/api/res/1.2/_HC00GMJbLvIUs3lC8kkUg--/YXBwaWQ9eW5ld3M7cT04NTt3PTYwMA--/http://media.zenfs.com/en_sg/News/AFP/photo_1353911023530-2-0.jpg" TargetMode="Externa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p=2&amp;text=%D0%BF%D1%80%D0%B5%D0%B7%D0%B5%D0%BD%D1%82%D0%B0%D1%86%D0%B8%D0%B8%20%20%D0%BA%D0%BE%D0%BC%D0%BF%D0%B0%D0%BD%D0%B8%D0%B8%20%D1%81%D0%B0%D0%BC%D1%81%D1%83%D0%BD%D0%B3&amp;pos=67&amp;uinfo=sw-1285-sh-592-fw-1060-fh-448-pd-1&amp;rpt=simage&amp;img_url=http://24gadget.ru/uploads/posts/2012-10/thumbs/1349241905_img_2477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amsung.com/ru/aboutsamsung/corporateprofile/downloads/sec_global_codeofconduct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yandex.ru/yandsearch?p=2&amp;text=%D1%80%D0%B0%D0%B1%D0%BE%D1%82%D0%BD%D0%B8%D0%BA%D0%B8%20%D1%81%D0%B0%D0%BC%D1%81%D1%83%D0%BD%D0%B3&amp;pos=65&amp;uinfo=sw-1285-sh-592-fw-1060-fh-448-pd-1&amp;rpt=simage&amp;img_url=http://img2.news.zing.vn/2012/12/26/u38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hyperlink" Target="http://images.yandex.ru/yandsearch?p=1&amp;text=%D0%B8%D0%BD%D0%B6%D0%B5%D0%BD%D0%B5%D1%80%D1%8B%20%D0%BA%D0%BE%D0%BC%D0%BF%D0%B0%D0%BD%D0%B8%D0%B8%20%D1%81%D0%B0%D0%BC%D1%81%D1%83%D0%BD%D0%B3&amp;pos=35&amp;uinfo=sw-1285-sh-592-fw-1060-fh-448-pd-1&amp;rpt=simage&amp;img_url=http://zhelezyaka.com/images/2013/05/14/icon-samsung-5g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Line 5"/>
          <p:cNvSpPr>
            <a:spLocks noChangeShapeType="1"/>
          </p:cNvSpPr>
          <p:nvPr/>
        </p:nvSpPr>
        <p:spPr bwMode="auto">
          <a:xfrm>
            <a:off x="285750" y="1571625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0" name="Line 6"/>
          <p:cNvSpPr>
            <a:spLocks noChangeShapeType="1"/>
          </p:cNvSpPr>
          <p:nvPr/>
        </p:nvSpPr>
        <p:spPr bwMode="auto">
          <a:xfrm>
            <a:off x="357188" y="4572000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785813" y="1643063"/>
            <a:ext cx="8067675" cy="2101850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latin typeface="Times New Roman" pitchFamily="18" charset="0"/>
                <a:cs typeface="Times New Roman" pitchFamily="18" charset="0"/>
              </a:rPr>
              <a:t>Лекция 2 Организация процессов управления на предприятии сервиса </a:t>
            </a:r>
          </a:p>
        </p:txBody>
      </p:sp>
      <p:sp>
        <p:nvSpPr>
          <p:cNvPr id="17412" name="Text Box 13"/>
          <p:cNvSpPr txBox="1">
            <a:spLocks noChangeArrowheads="1"/>
          </p:cNvSpPr>
          <p:nvPr/>
        </p:nvSpPr>
        <p:spPr bwMode="auto">
          <a:xfrm>
            <a:off x="373063" y="4378325"/>
            <a:ext cx="84963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2400">
              <a:latin typeface="Calibri" pitchFamily="34" charset="0"/>
            </a:endParaRPr>
          </a:p>
        </p:txBody>
      </p:sp>
      <p:sp>
        <p:nvSpPr>
          <p:cNvPr id="17413" name="Прямоугольник 7"/>
          <p:cNvSpPr>
            <a:spLocks noChangeArrowheads="1"/>
          </p:cNvSpPr>
          <p:nvPr/>
        </p:nvSpPr>
        <p:spPr bwMode="auto">
          <a:xfrm>
            <a:off x="357188" y="28575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Организация и планирование</a:t>
            </a:r>
            <a:r>
              <a:rPr lang="en-US" sz="3200" b="1">
                <a:latin typeface="Calibri" pitchFamily="34" charset="0"/>
              </a:rPr>
              <a:t> </a:t>
            </a:r>
            <a:r>
              <a:rPr lang="ru-RU" sz="3200" b="1">
                <a:latin typeface="Calibri" pitchFamily="34" charset="0"/>
              </a:rPr>
              <a:t>деятельности предприятий  сервиса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1714500" y="4572000"/>
            <a:ext cx="7375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Times New Roman" pitchFamily="18" charset="0"/>
                <a:cs typeface="Times New Roman" pitchFamily="18" charset="0"/>
              </a:rPr>
              <a:t>Фалько Людмила Юрьевна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доцент кафедры дизайна и технологий,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кандидат технических наук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E759C332-0623-4DEB-BDAE-9A6D183B1BCD}" type="slidenum">
              <a:rPr lang="ru-RU">
                <a:cs typeface="Arial" pitchFamily="34" charset="0"/>
              </a:rPr>
              <a:pPr algn="l">
                <a:defRPr/>
              </a:pPr>
              <a:t>2</a:t>
            </a:fld>
            <a:endParaRPr lang="ru-RU">
              <a:cs typeface="Arial" pitchFamily="34" charset="0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76250"/>
            <a:ext cx="7772400" cy="504825"/>
          </a:xfrm>
        </p:spPr>
        <p:txBody>
          <a:bodyPr/>
          <a:lstStyle/>
          <a:p>
            <a:r>
              <a:rPr lang="ru-RU" sz="4000" smtClean="0">
                <a:latin typeface="Arial Black" pitchFamily="34" charset="0"/>
              </a:rPr>
              <a:t>План лекции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143000"/>
            <a:ext cx="8286750" cy="4319588"/>
          </a:xfrm>
        </p:spPr>
        <p:txBody>
          <a:bodyPr/>
          <a:lstStyle/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Система управления предприятием сервиса</a:t>
            </a:r>
          </a:p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Организационное проектирование в системе управления предприятием</a:t>
            </a:r>
          </a:p>
          <a:p>
            <a:pPr>
              <a:buFont typeface="Arial" charset="0"/>
              <a:buNone/>
            </a:pPr>
            <a:endParaRPr lang="ru-RU" sz="2800" b="1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smtClean="0"/>
          </a:p>
        </p:txBody>
      </p:sp>
      <p:pic>
        <p:nvPicPr>
          <p:cNvPr id="19460" name="Picture 5" descr="Картинка 10 из 855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2997200"/>
            <a:ext cx="428625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Виноградова М.В.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предприятий сервиса. Учебное пособие для студ. вузов.  / М.В. Виноградова, З.И.  Панина – М.: Изд-во торговая компания «Дашков и Ко», 2013. -448 с.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Панина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З. И.</a:t>
            </a:r>
            <a:br>
              <a:rPr lang="ru-RU" sz="5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предприятия сферы сервиса: практикум [для студентов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специалитета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] / З. И. Панина, М. В. Виноградова. - 2-е изд. - М. : Дашков и К°, 2013. - 244 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Презентационные материалы ПО ДИСЦИПЛИНЕ  в ХРАНИДИЩЕ ПЦУМ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88" y="285750"/>
            <a:ext cx="6934200" cy="850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/>
              <a:t>Концепция развертывания </a:t>
            </a:r>
            <a:r>
              <a:rPr lang="ru-RU" sz="3600" dirty="0" smtClean="0"/>
              <a:t>системы управления на предприятии</a:t>
            </a:r>
            <a:endParaRPr lang="ru-RU" sz="3600" dirty="0"/>
          </a:p>
        </p:txBody>
      </p:sp>
      <p:pic>
        <p:nvPicPr>
          <p:cNvPr id="56323" name="Picture 3" descr="image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557338"/>
            <a:ext cx="7380288" cy="4618037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79" name="Picture 2" descr="http://ibcmba.com/wp-content/uploads/2013/12/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357188"/>
            <a:ext cx="875188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9859" name="Содержимое 2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186738" cy="5197475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49860" name="Picture 2" descr="http://image.slidesharecdn.com/wr-2011-businessmodels-110919163257-phpapp01/95/business-models-whalerider-2011-57-728.jpg?cb=1318334509"/>
          <p:cNvPicPr>
            <a:picLocks noChangeAspect="1" noChangeArrowheads="1"/>
          </p:cNvPicPr>
          <p:nvPr/>
        </p:nvPicPr>
        <p:blipFill>
          <a:blip r:embed="rId2"/>
          <a:srcRect r="6248"/>
          <a:stretch>
            <a:fillRect/>
          </a:stretch>
        </p:blipFill>
        <p:spPr bwMode="auto">
          <a:xfrm>
            <a:off x="357188" y="214313"/>
            <a:ext cx="7975600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E92743"/>
                </a:solidFill>
              </a:rPr>
              <a:t>Миссия ВГУЭС</a:t>
            </a:r>
          </a:p>
        </p:txBody>
      </p:sp>
      <p:sp>
        <p:nvSpPr>
          <p:cNvPr id="2508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«</a:t>
            </a:r>
            <a:r>
              <a:rPr lang="ru-RU" b="1" smtClean="0"/>
              <a:t>ВГУЭС</a:t>
            </a:r>
            <a:r>
              <a:rPr lang="ru-RU" smtClean="0"/>
              <a:t> — предпринимательский инновационный университет, центр образования международного уровня в сфере бизнеса и сервиса. Университет занимает ведущие позиции в области информационных технологий в образовании, содействует укреплению позиции России в Азиатско-Тихоокеанском регионе. Мы готовим студентов к успеху в учебе, карьере и жизни». </a:t>
            </a:r>
          </a:p>
        </p:txBody>
      </p:sp>
      <p:pic>
        <p:nvPicPr>
          <p:cNvPr id="250885" name="Picture 5" descr="F7422167_3C18_4575_883E_8A682F0EB6D7_94x1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260350"/>
            <a:ext cx="1020763" cy="2160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513"/>
            <a:ext cx="8064500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 tooltip="Миссия организации"/>
              </a:rPr>
              <a:t>Миссия компании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8226" y="797511"/>
            <a:ext cx="5688632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 Мы используем человеческие и технологические ресурсы компании для создания товаров и услуг превосходного качества, осуществляя тем самым свой вклад в улучшение глобального состояния общества»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5603" name="Picture 10" descr="http://upload.wikimedia.org/wikipedia/commons/thumb/2/24/Samsung_Logo.svg/180px-Samsung_Logo.svg.png">
            <a:hlinkClick r:id="rId3" tooltip="Современный логотип Samsung, введён в 1993 г.[6]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6163" y="944563"/>
            <a:ext cx="3017837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http://blob.freent.de/contentblob/3527458/teaserImg847x565/samsung-will-250-zulieferfirmen-in-china-ueberpruefephoto-1346745972816hdjpg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8275" y="3357563"/>
            <a:ext cx="4900613" cy="333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34820" name="Picture 4" descr="http://img24.imageshack.us/img24/4455/64545959.jpg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35600" y="2816225"/>
            <a:ext cx="3538538" cy="265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g11.nnm.ru/c/5/7/1/c/b9ac4cac72bfc311529e382efb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46832" y="353740"/>
            <a:ext cx="3240360" cy="26282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/>
          </a:extLst>
        </p:spPr>
      </p:pic>
      <p:sp>
        <p:nvSpPr>
          <p:cNvPr id="4" name="Стрелка вправо 3"/>
          <p:cNvSpPr/>
          <p:nvPr/>
        </p:nvSpPr>
        <p:spPr>
          <a:xfrm>
            <a:off x="3779838" y="981075"/>
            <a:ext cx="1044575" cy="7921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5003800" y="333375"/>
            <a:ext cx="3743325" cy="268763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процветание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берет на себя роль корпорации с высокой социальной и экологической ответственностью. Создает возможность  для процветания и реализации потенциала других людей.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27684" y="3609019"/>
            <a:ext cx="5580112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верит, что ключ к успеху в бизнесе — это устойчивые ценности.  Именно поэтому в основе каждого принимаемого решения лежат строгие </a:t>
            </a: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правила корпоративной</a:t>
            </a: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этики, а также  базовые ценности.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107950" y="15875"/>
            <a:ext cx="8229600" cy="1143000"/>
          </a:xfrm>
        </p:spPr>
        <p:txBody>
          <a:bodyPr anchor="t"/>
          <a:lstStyle/>
          <a:p>
            <a:pPr algn="l"/>
            <a:r>
              <a:rPr lang="ru-RU" altLang="ru-RU" sz="3600" b="1" i="1" smtClean="0"/>
              <a:t>Ценности компании</a:t>
            </a:r>
          </a:p>
        </p:txBody>
      </p:sp>
      <p:pic>
        <p:nvPicPr>
          <p:cNvPr id="36866" name="Picture 2" descr="http://vtcdn.com/sites/default/files/images/2013/3/28/img-1364439294-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32008" y="872716"/>
            <a:ext cx="3224930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/>
          </a:extLst>
        </p:spPr>
      </p:pic>
      <p:sp>
        <p:nvSpPr>
          <p:cNvPr id="4" name="Стрелка вправо 3"/>
          <p:cNvSpPr/>
          <p:nvPr/>
        </p:nvSpPr>
        <p:spPr>
          <a:xfrm>
            <a:off x="3600450" y="1628775"/>
            <a:ext cx="1042988" cy="7921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659313" y="765175"/>
            <a:ext cx="4140200" cy="248443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просто: </a:t>
            </a:r>
            <a:r>
              <a:rPr lang="ru-RU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— это ее сотрудники.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стремятся  дать людям максимум возможностей для полноценной профессиональной реализации.</a:t>
            </a:r>
          </a:p>
        </p:txBody>
      </p:sp>
      <p:pic>
        <p:nvPicPr>
          <p:cNvPr id="36868" name="Picture 4" descr="http://cdn.androidpolice.com/wp-content/uploads/2013/05/nexusae0_5G_thumb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4359" y="3717032"/>
            <a:ext cx="3242579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/>
          </a:extLst>
        </p:spPr>
      </p:pic>
      <p:sp>
        <p:nvSpPr>
          <p:cNvPr id="9" name="Стрелка вправо 8"/>
          <p:cNvSpPr/>
          <p:nvPr/>
        </p:nvSpPr>
        <p:spPr>
          <a:xfrm>
            <a:off x="3600450" y="4149725"/>
            <a:ext cx="1058863" cy="7921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659313" y="3716338"/>
            <a:ext cx="4140200" cy="2449512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Все, что делает компания, подчинено постоянному стремлению к совершенству и твердой решимости разрабатывать лучшие на рынке продукты и услуги.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2" descr="http://ekaterinakuznetsova.ru/wp-content/uploads/2011/06/BSC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23904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C2A8D8-A876-4DB6-843E-769E4C0C0EE9}" type="slidenum">
              <a:rPr lang="ru-RU">
                <a:cs typeface="Arial" pitchFamily="34" charset="0"/>
              </a:rPr>
              <a:pPr>
                <a:defRPr/>
              </a:pPr>
              <a:t>12</a:t>
            </a:fld>
            <a:endParaRPr lang="ru-RU">
              <a:cs typeface="Arial" pitchFamily="34" charset="0"/>
            </a:endParaRPr>
          </a:p>
        </p:txBody>
      </p:sp>
      <p:sp>
        <p:nvSpPr>
          <p:cNvPr id="83972" name="Rectangle 5"/>
          <p:cNvSpPr>
            <a:spLocks noChangeArrowheads="1"/>
          </p:cNvSpPr>
          <p:nvPr/>
        </p:nvSpPr>
        <p:spPr bwMode="auto">
          <a:xfrm>
            <a:off x="539750" y="1125538"/>
            <a:ext cx="728186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buFontTx/>
              <a:buBlip>
                <a:blip r:embed="rId3"/>
              </a:buBlip>
            </a:pPr>
            <a:r>
              <a:rPr lang="ru-RU" sz="2400" b="1">
                <a:latin typeface="Calibri" pitchFamily="34" charset="0"/>
              </a:rPr>
              <a:t>Стратегическое управление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Сбалансированная система показателей</a:t>
            </a:r>
          </a:p>
          <a:p>
            <a:pPr marL="342900" indent="-342900">
              <a:buFontTx/>
              <a:buBlip>
                <a:blip r:embed="rId3"/>
              </a:buBlip>
            </a:pPr>
            <a:endParaRPr lang="ru-RU" sz="800" b="1">
              <a:latin typeface="Calibri" pitchFamily="34" charset="0"/>
            </a:endParaRP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Организационный дизайн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Управление персоналом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Управленческий учет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Финансовый учет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Бюджетирование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Бизнес-процессы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Автоматизация  процессов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Информационные технологии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Система документооборота</a:t>
            </a:r>
          </a:p>
          <a:p>
            <a:pPr marL="342900" indent="-342900">
              <a:buFontTx/>
              <a:buBlip>
                <a:blip r:embed="rId3"/>
              </a:buBlip>
            </a:pPr>
            <a:r>
              <a:rPr lang="ru-RU" b="1">
                <a:latin typeface="Calibri" pitchFamily="34" charset="0"/>
              </a:rPr>
              <a:t>Система корпоративных стандартов (фундамент) </a:t>
            </a:r>
          </a:p>
        </p:txBody>
      </p:sp>
      <p:graphicFrame>
        <p:nvGraphicFramePr>
          <p:cNvPr id="83970" name="Object 4"/>
          <p:cNvGraphicFramePr>
            <a:graphicFrameLocks noChangeAspect="1"/>
          </p:cNvGraphicFramePr>
          <p:nvPr>
            <p:ph/>
          </p:nvPr>
        </p:nvGraphicFramePr>
        <p:xfrm>
          <a:off x="4714875" y="1571625"/>
          <a:ext cx="4011613" cy="4429125"/>
        </p:xfrm>
        <a:graphic>
          <a:graphicData uri="http://schemas.openxmlformats.org/presentationml/2006/ole">
            <p:oleObj spid="_x0000_s83970" name="Visio" r:id="rId4" imgW="3277571" imgH="3228778" progId="">
              <p:embed/>
            </p:oleObj>
          </a:graphicData>
        </a:graphic>
      </p:graphicFrame>
      <p:sp>
        <p:nvSpPr>
          <p:cNvPr id="195590" name="Rectangle 6"/>
          <p:cNvSpPr>
            <a:spLocks noChangeArrowheads="1"/>
          </p:cNvSpPr>
          <p:nvPr/>
        </p:nvSpPr>
        <p:spPr bwMode="auto">
          <a:xfrm>
            <a:off x="684213" y="404813"/>
            <a:ext cx="7772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Классическая схема системы управления</a:t>
            </a:r>
            <a:b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(«пирамида управления»)</a:t>
            </a:r>
          </a:p>
        </p:txBody>
      </p:sp>
      <p:sp>
        <p:nvSpPr>
          <p:cNvPr id="195858" name="Oval 274"/>
          <p:cNvSpPr>
            <a:spLocks noChangeArrowheads="1"/>
          </p:cNvSpPr>
          <p:nvPr/>
        </p:nvSpPr>
        <p:spPr bwMode="auto">
          <a:xfrm>
            <a:off x="468313" y="1196975"/>
            <a:ext cx="5327650" cy="719138"/>
          </a:xfrm>
          <a:prstGeom prst="ellips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9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8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84995" name="Picture 2" descr="4. Виды организационных структу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786688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2200275"/>
          </a:xfrm>
        </p:spPr>
        <p:txBody>
          <a:bodyPr/>
          <a:lstStyle/>
          <a:p>
            <a:r>
              <a:rPr lang="ru-RU" sz="3600" u="sng" smtClean="0"/>
              <a:t>Организационная структура</a:t>
            </a:r>
            <a:r>
              <a:rPr lang="ru-RU" sz="2800" smtClean="0"/>
              <a:t> – </a:t>
            </a:r>
            <a:r>
              <a:rPr lang="ru-RU" sz="2400" smtClean="0"/>
              <a:t>это совокупность подразделений и отдельных работников с их связями и взаимодействием предназначенная для выполнения различных работ в процессе достижения определенных целей</a:t>
            </a:r>
            <a:endParaRPr lang="ru-RU" sz="2400" u="sng" smtClean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708275"/>
            <a:ext cx="5472113" cy="33115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2800" u="sng" dirty="0" smtClean="0"/>
              <a:t>Цели создания</a:t>
            </a:r>
            <a:r>
              <a:rPr lang="ru-RU" dirty="0" smtClean="0"/>
              <a:t>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разделение труда и распределение официальных обязанностей среди отдельных сотрудников и групп;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определение сферы контроля управляющих и соподчиненности в организации;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/>
              <a:t>координация  всех функций – единое целое.</a:t>
            </a:r>
          </a:p>
        </p:txBody>
      </p:sp>
      <p:pic>
        <p:nvPicPr>
          <p:cNvPr id="86019" name="Picture 2" descr="http://ic.pics.livejournal.com/madmax/27451391/137393/137393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2428875"/>
            <a:ext cx="31051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Основная задача </a:t>
            </a:r>
            <a:r>
              <a:rPr lang="ru-RU" b="1" dirty="0" smtClean="0"/>
              <a:t>ОРГАНИЗАЦИОННОЙ СТРУКТУРЫ </a:t>
            </a:r>
            <a:r>
              <a:rPr lang="ru-RU" dirty="0" smtClean="0"/>
              <a:t>управления </a:t>
            </a:r>
            <a:endParaRPr lang="ru-RU" dirty="0"/>
          </a:p>
        </p:txBody>
      </p:sp>
      <p:sp>
        <p:nvSpPr>
          <p:cNvPr id="870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создавать </a:t>
            </a:r>
            <a:r>
              <a:rPr lang="ru-RU" b="1" smtClean="0">
                <a:solidFill>
                  <a:srgbClr val="FF0000"/>
                </a:solidFill>
              </a:rPr>
              <a:t>организационные возможности </a:t>
            </a:r>
            <a:r>
              <a:rPr lang="ru-RU" smtClean="0"/>
              <a:t>для разработки и реализации стратегии</a:t>
            </a:r>
          </a:p>
        </p:txBody>
      </p:sp>
      <p:pic>
        <p:nvPicPr>
          <p:cNvPr id="87043" name="Picture 2" descr="http://image.slidesharecdn.com/016-121216111648-phpapp02/95/-2-638.jpg?cb=13825333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2809875"/>
            <a:ext cx="542925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80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Специалисты считают, что оргструктуры большинства российских компаний (независимо от их происхождения) по многим параметрам не соответствуют не только условиям современной рыночной экономики, но и общим правилам построения корпоративных структур.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CE283E32-6620-4156-B740-658E73D30E7E}" type="slidenum">
              <a:rPr lang="ru-RU">
                <a:cs typeface="Arial" pitchFamily="34" charset="0"/>
              </a:rPr>
              <a:pPr algn="l">
                <a:defRPr/>
              </a:pPr>
              <a:t>17</a:t>
            </a:fld>
            <a:endParaRPr lang="ru-RU">
              <a:cs typeface="Arial" pitchFamily="34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5683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Этапы проектирования </a:t>
            </a:r>
            <a:r>
              <a:rPr lang="ru-RU" sz="3200" dirty="0" err="1" smtClean="0"/>
              <a:t>оргструктур</a:t>
            </a:r>
            <a:r>
              <a:rPr lang="ru-RU" sz="3200" dirty="0" smtClean="0"/>
              <a:t>.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611188" y="1341438"/>
            <a:ext cx="80645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6767513" cy="4608513"/>
          </a:xfrm>
        </p:spPr>
        <p:txBody>
          <a:bodyPr/>
          <a:lstStyle/>
          <a:p>
            <a:pPr marL="838200" lvl="1" indent="-381000">
              <a:lnSpc>
                <a:spcPct val="110000"/>
              </a:lnSpc>
              <a:buFontTx/>
              <a:buAutoNum type="arabicPeriod"/>
            </a:pPr>
            <a:r>
              <a:rPr lang="ru-RU" sz="1800" b="1" smtClean="0"/>
              <a:t>Определение стратегии организации, целей и результатов ее деятельности</a:t>
            </a:r>
          </a:p>
          <a:p>
            <a:pPr marL="838200" lvl="1" indent="-381000">
              <a:lnSpc>
                <a:spcPct val="110000"/>
              </a:lnSpc>
              <a:buFontTx/>
              <a:buAutoNum type="arabicPeriod"/>
            </a:pPr>
            <a:r>
              <a:rPr lang="ru-RU" sz="1800" b="1" smtClean="0"/>
              <a:t>Анализ деятельности организации/предприятия и внешней среды</a:t>
            </a:r>
          </a:p>
          <a:p>
            <a:pPr marL="838200" lvl="1" indent="-381000">
              <a:lnSpc>
                <a:spcPct val="110000"/>
              </a:lnSpc>
              <a:buFontTx/>
              <a:buAutoNum type="arabicPeriod"/>
            </a:pPr>
            <a:r>
              <a:rPr lang="ru-RU" sz="1800" b="1" smtClean="0"/>
              <a:t>Дифференциация (разделение) процессов                      (по стадиям, по уровням иерархии)</a:t>
            </a:r>
          </a:p>
          <a:p>
            <a:pPr marL="838200" lvl="1" indent="-381000">
              <a:lnSpc>
                <a:spcPct val="110000"/>
              </a:lnSpc>
              <a:buFontTx/>
              <a:buAutoNum type="arabicPeriod"/>
            </a:pPr>
            <a:r>
              <a:rPr lang="ru-RU" sz="1800" b="1" smtClean="0"/>
              <a:t>Группировка функций: для объединения отдельных этапов в общие цепочки разделенные процессы группируются по тому или иному основанию </a:t>
            </a:r>
            <a:r>
              <a:rPr lang="ru-RU" sz="1400" b="1" i="1" smtClean="0"/>
              <a:t>(</a:t>
            </a:r>
            <a:r>
              <a:rPr lang="ru-RU" altLang="ja-JP" sz="1400" b="1" i="1" smtClean="0">
                <a:cs typeface="ＭＳ Ｐゴシック"/>
              </a:rPr>
              <a:t>выделение «квадратиков», из которых будет складываться оргструктура</a:t>
            </a:r>
            <a:r>
              <a:rPr lang="ru-RU" altLang="ja-JP" sz="1600" b="1" smtClean="0">
                <a:cs typeface="ＭＳ Ｐゴシック"/>
              </a:rPr>
              <a:t>)</a:t>
            </a:r>
            <a:endParaRPr lang="ru-RU" sz="1800" b="1" smtClean="0"/>
          </a:p>
          <a:p>
            <a:pPr marL="838200" lvl="1" indent="-381000">
              <a:lnSpc>
                <a:spcPct val="110000"/>
              </a:lnSpc>
              <a:buFontTx/>
              <a:buAutoNum type="arabicPeriod"/>
            </a:pPr>
            <a:r>
              <a:rPr lang="ru-RU" altLang="ja-JP" sz="1800" b="1" smtClean="0">
                <a:cs typeface="ＭＳ Ｐゴシック"/>
              </a:rPr>
              <a:t>Распределение функциональных взаимосвязей </a:t>
            </a:r>
            <a:r>
              <a:rPr lang="ru-RU" altLang="ja-JP" sz="1400" b="1" i="1" smtClean="0">
                <a:cs typeface="ＭＳ Ｐゴシック"/>
              </a:rPr>
              <a:t>(расстановка «стрелочек» - иерархии взаимодействия)</a:t>
            </a:r>
          </a:p>
          <a:p>
            <a:pPr marL="838200" lvl="1" indent="-381000">
              <a:lnSpc>
                <a:spcPct val="110000"/>
              </a:lnSpc>
              <a:buFontTx/>
              <a:buAutoNum type="arabicPeriod"/>
            </a:pPr>
            <a:r>
              <a:rPr lang="ru-RU" altLang="ja-JP" sz="1800" b="1" smtClean="0">
                <a:cs typeface="ＭＳ Ｐゴシック"/>
              </a:rPr>
              <a:t>Выбор вида организационной структуры </a:t>
            </a:r>
          </a:p>
          <a:p>
            <a:pPr marL="381000" indent="-381000">
              <a:lnSpc>
                <a:spcPct val="110000"/>
              </a:lnSpc>
              <a:buFontTx/>
              <a:buNone/>
            </a:pPr>
            <a:endParaRPr lang="ru-RU" altLang="ja-JP" sz="1600" smtClean="0">
              <a:cs typeface="ＭＳ Ｐゴシック"/>
            </a:endParaRPr>
          </a:p>
        </p:txBody>
      </p:sp>
      <p:pic>
        <p:nvPicPr>
          <p:cNvPr id="89093" name="Picture 5" descr="so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3429000"/>
            <a:ext cx="16811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2" descr="http://s1.uploads.ru/t/M/8/9/M89V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142875"/>
            <a:ext cx="385762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4" name="Picture 4" descr="http://ipshnik.com/wp-content/uploads/2015/03/8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39963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Picture 8" descr="http://s018.radikal.ru/i512/1201/51/4883e52cf1d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321050"/>
            <a:ext cx="4572000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6" name="Picture 10" descr="http://1sprogress.ru/wp-content/uploads/2014/06/0-%D0%90%D0%BD%D0%B0%D0%BB%D0%B8%D0%B7-%D0%B7%D0%B0%D0%BF%D1%80%D0%BE%D1%81%D0%BE%D0%B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63" y="0"/>
            <a:ext cx="1897062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7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1214438"/>
            <a:ext cx="3000375" cy="568325"/>
          </a:xfrm>
        </p:spPr>
        <p:txBody>
          <a:bodyPr/>
          <a:lstStyle/>
          <a:p>
            <a:r>
              <a:rPr lang="ru-RU" sz="3200" smtClean="0"/>
              <a:t>Этапы 1-2  </a:t>
            </a:r>
          </a:p>
        </p:txBody>
      </p:sp>
      <p:pic>
        <p:nvPicPr>
          <p:cNvPr id="90118" name="Picture 2" descr="http://www.productguide.ru/images/books/4607/image02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000250"/>
            <a:ext cx="4960938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9" name="TextBox 11"/>
          <p:cNvSpPr txBox="1">
            <a:spLocks noChangeArrowheads="1"/>
          </p:cNvSpPr>
          <p:nvPr/>
        </p:nvSpPr>
        <p:spPr bwMode="auto">
          <a:xfrm>
            <a:off x="285750" y="5857875"/>
            <a:ext cx="1333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Природные</a:t>
            </a:r>
          </a:p>
          <a:p>
            <a:r>
              <a:rPr lang="ru-RU">
                <a:latin typeface="Calibri" pitchFamily="34" charset="0"/>
              </a:rPr>
              <a:t> факторы</a:t>
            </a:r>
          </a:p>
        </p:txBody>
      </p:sp>
      <p:sp>
        <p:nvSpPr>
          <p:cNvPr id="90120" name="TextBox 12"/>
          <p:cNvSpPr txBox="1">
            <a:spLocks noChangeArrowheads="1"/>
          </p:cNvSpPr>
          <p:nvPr/>
        </p:nvSpPr>
        <p:spPr bwMode="auto">
          <a:xfrm>
            <a:off x="2714625" y="5929313"/>
            <a:ext cx="2143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Демографические  факторы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11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1139" name="Picture 4" descr="http://ipshnik.com/wp-content/uploads/2015/03/8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0"/>
            <a:ext cx="17399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0" name="Picture 6" descr="http://www.rik-company.ru/img/art/str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906463"/>
            <a:ext cx="8509000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2163" name="Picture 2" descr="Пример структуры стратегии компани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285750"/>
            <a:ext cx="4973638" cy="614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31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3187" name="Picture 2" descr="http://www.iteam.ru/module/images/1067567209.jpg"/>
          <p:cNvPicPr>
            <a:picLocks noChangeAspect="1" noChangeArrowheads="1"/>
          </p:cNvPicPr>
          <p:nvPr/>
        </p:nvPicPr>
        <p:blipFill>
          <a:blip r:embed="rId2"/>
          <a:srcRect t="6416" b="43851"/>
          <a:stretch>
            <a:fillRect/>
          </a:stretch>
        </p:blipFill>
        <p:spPr bwMode="auto">
          <a:xfrm>
            <a:off x="0" y="285750"/>
            <a:ext cx="9101138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8" name="Picture 2" descr="http://www.iteam.ru/module/images/1067567209.jpg"/>
          <p:cNvPicPr>
            <a:picLocks noChangeAspect="1" noChangeArrowheads="1"/>
          </p:cNvPicPr>
          <p:nvPr/>
        </p:nvPicPr>
        <p:blipFill>
          <a:blip r:embed="rId2"/>
          <a:srcRect t="71434" r="33333"/>
          <a:stretch>
            <a:fillRect/>
          </a:stretch>
        </p:blipFill>
        <p:spPr bwMode="auto">
          <a:xfrm>
            <a:off x="1357313" y="4643438"/>
            <a:ext cx="61436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9" name="TextBox 5"/>
          <p:cNvSpPr txBox="1">
            <a:spLocks noChangeArrowheads="1"/>
          </p:cNvSpPr>
          <p:nvPr/>
        </p:nvSpPr>
        <p:spPr bwMode="auto">
          <a:xfrm>
            <a:off x="0" y="0"/>
            <a:ext cx="2198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Портфолио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43380EC0-4D43-4779-9DCD-E25E72A9FC83}" type="slidenum">
              <a:rPr lang="ru-RU">
                <a:cs typeface="Arial" pitchFamily="34" charset="0"/>
              </a:rPr>
              <a:pPr algn="l">
                <a:defRPr/>
              </a:pPr>
              <a:t>22</a:t>
            </a:fld>
            <a:endParaRPr lang="ru-RU">
              <a:cs typeface="Arial" pitchFamily="34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7916862" cy="9271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ja-JP" sz="3200" smtClean="0"/>
              <a:t>3. Дифференциация и </a:t>
            </a:r>
            <a:br>
              <a:rPr lang="ru-RU" altLang="ja-JP" sz="3200" smtClean="0"/>
            </a:br>
            <a:r>
              <a:rPr lang="ru-RU" altLang="ja-JP" sz="3200" smtClean="0"/>
              <a:t>интеграция процессов</a:t>
            </a:r>
            <a:endParaRPr lang="ru-RU" sz="3200" smtClean="0"/>
          </a:p>
        </p:txBody>
      </p:sp>
      <p:sp>
        <p:nvSpPr>
          <p:cNvPr id="94211" name="Rectangle 4"/>
          <p:cNvSpPr>
            <a:spLocks noChangeArrowheads="1"/>
          </p:cNvSpPr>
          <p:nvPr/>
        </p:nvSpPr>
        <p:spPr bwMode="auto">
          <a:xfrm>
            <a:off x="611188" y="1484313"/>
            <a:ext cx="80645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94212" name="Rectangle 5"/>
          <p:cNvSpPr>
            <a:spLocks noChangeArrowheads="1"/>
          </p:cNvSpPr>
          <p:nvPr/>
        </p:nvSpPr>
        <p:spPr bwMode="auto">
          <a:xfrm>
            <a:off x="250825" y="1916113"/>
            <a:ext cx="6335713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/>
            <a:r>
              <a:rPr lang="en-US" altLang="ja-JP" sz="2000" b="1">
                <a:latin typeface="Calibri" pitchFamily="34" charset="0"/>
                <a:cs typeface="ＭＳ Ｐゴシック"/>
              </a:rPr>
              <a:t>	</a:t>
            </a:r>
            <a:r>
              <a:rPr lang="ru-RU" altLang="ja-JP" sz="2000" b="1">
                <a:latin typeface="Calibri" pitchFamily="34" charset="0"/>
                <a:cs typeface="ＭＳ Ｐゴシック"/>
              </a:rPr>
              <a:t>    Необходимо объединить две     </a:t>
            </a:r>
          </a:p>
          <a:p>
            <a:pPr marL="342900" indent="-342900"/>
            <a:r>
              <a:rPr lang="ru-RU" altLang="ja-JP" sz="2000" b="1">
                <a:latin typeface="Calibri" pitchFamily="34" charset="0"/>
                <a:cs typeface="ＭＳ Ｐゴシック"/>
              </a:rPr>
              <a:t>	    противоположные задачи: </a:t>
            </a:r>
          </a:p>
          <a:p>
            <a:pPr marL="342900" indent="-342900"/>
            <a:endParaRPr lang="ru-RU" altLang="ja-JP" sz="1400" b="1">
              <a:latin typeface="Calibri" pitchFamily="34" charset="0"/>
              <a:cs typeface="ＭＳ Ｐゴシック"/>
            </a:endParaRP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2000" b="1">
                <a:latin typeface="Calibri" pitchFamily="34" charset="0"/>
                <a:cs typeface="ＭＳ Ｐゴシック"/>
              </a:rPr>
              <a:t>Анализ - дифференцировать процессы / работы (= получить четкое представление о том, кто и что делает на рабочем месте);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2000" b="1">
                <a:latin typeface="Calibri" pitchFamily="34" charset="0"/>
                <a:cs typeface="ＭＳ Ｐゴシック"/>
              </a:rPr>
              <a:t>Синтез - интегрировать отдельные работы в единую систему ( = объединить усилия единиц для достижения общей цели).</a:t>
            </a:r>
            <a:r>
              <a:rPr lang="ru-RU" altLang="ja-JP" sz="2000">
                <a:latin typeface="Calibri" pitchFamily="34" charset="0"/>
                <a:cs typeface="ＭＳ Ｐゴシック"/>
              </a:rPr>
              <a:t> </a:t>
            </a:r>
          </a:p>
        </p:txBody>
      </p:sp>
      <p:pic>
        <p:nvPicPr>
          <p:cNvPr id="9421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2060575"/>
            <a:ext cx="2016125" cy="324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smtClean="0"/>
              <a:t> Система бизнес-процессов</a:t>
            </a:r>
            <a:endParaRPr lang="ru-RU" smtClean="0"/>
          </a:p>
        </p:txBody>
      </p:sp>
      <p:sp>
        <p:nvSpPr>
          <p:cNvPr id="95234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7150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95235" name="Picture 2" descr="http://www.businessstudio.ru/images/articles/processpower/pic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2786063"/>
            <a:ext cx="8791575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6" name="AutoShape 2" descr="Картинки по запросу процессный подход вход вых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62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6259" name="AutoShape 2" descr="Картинки по запросу процессный подход вход вых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6260" name="AutoShape 4" descr="Картинки по запросу процессный подход вход вых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6261" name="Picture 6" descr="http://image.slidesharecdn.com/evmenkovalexey-security-iso27001-lecture-090527080924-phpapp02/95/27001-12-728.jpg?cb=12434118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714375"/>
            <a:ext cx="7786687" cy="58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72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7283" name="Picture 2" descr="http://image.slidesharecdn.com/11-091109011408-phpapp02/95/11-7-728.jpg?cb=12577293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5413"/>
            <a:ext cx="9525000" cy="673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83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8307" name="Picture 2" descr="http://images.myshared.ru/6/770058/slide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C193BB9B-E5C9-4CB7-93DD-F8014F9470C0}" type="slidenum">
              <a:rPr lang="ru-RU">
                <a:cs typeface="Arial" pitchFamily="34" charset="0"/>
              </a:rPr>
              <a:pPr algn="l">
                <a:defRPr/>
              </a:pPr>
              <a:t>27</a:t>
            </a:fld>
            <a:endParaRPr lang="ru-RU">
              <a:cs typeface="Arial" pitchFamily="34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620713"/>
            <a:ext cx="7772400" cy="5683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ja-JP" sz="3200" smtClean="0"/>
              <a:t>4. Группировка функций</a:t>
            </a:r>
            <a:endParaRPr lang="ru-RU" sz="3200" smtClean="0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611188" y="1341438"/>
            <a:ext cx="80645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468313" y="1628775"/>
            <a:ext cx="57610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/>
            <a:r>
              <a:rPr lang="ru-RU" altLang="ja-JP" sz="2000" b="1">
                <a:latin typeface="Calibri" pitchFamily="34" charset="0"/>
                <a:cs typeface="ＭＳ Ｐゴシック"/>
              </a:rPr>
              <a:t>	     </a:t>
            </a:r>
            <a:r>
              <a:rPr lang="ru-RU" altLang="ja-JP" sz="2400" b="1">
                <a:latin typeface="Calibri" pitchFamily="34" charset="0"/>
                <a:cs typeface="ＭＳ Ｐゴシック"/>
              </a:rPr>
              <a:t>Основания классификации: 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2000" b="1">
                <a:latin typeface="Calibri" pitchFamily="34" charset="0"/>
                <a:cs typeface="ＭＳ Ｐゴシック"/>
              </a:rPr>
              <a:t>по </a:t>
            </a:r>
            <a:r>
              <a:rPr lang="ru-RU" altLang="ja-JP" sz="2000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территориальному принципу</a:t>
            </a:r>
            <a:r>
              <a:rPr lang="ru-RU" altLang="ja-JP" sz="2000" b="1">
                <a:latin typeface="Calibri" pitchFamily="34" charset="0"/>
                <a:cs typeface="ＭＳ Ｐゴシック"/>
              </a:rPr>
              <a:t>                                         (позволяет учитывать особенности                                         рынков и быстро принимать решения)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2000" b="1">
                <a:latin typeface="Calibri" pitchFamily="34" charset="0"/>
                <a:cs typeface="ＭＳ Ｐゴシック"/>
              </a:rPr>
              <a:t>по </a:t>
            </a:r>
            <a:r>
              <a:rPr lang="ru-RU" altLang="ja-JP" sz="2000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функциональному принципу</a:t>
            </a:r>
            <a:r>
              <a:rPr lang="ru-RU" altLang="ja-JP" sz="2000" b="1">
                <a:latin typeface="Calibri" pitchFamily="34" charset="0"/>
                <a:cs typeface="ＭＳ Ｐゴシック"/>
              </a:rPr>
              <a:t> (позволяет достичь нужного уровня специализации)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2000" b="1">
                <a:latin typeface="Calibri" pitchFamily="34" charset="0"/>
                <a:cs typeface="ＭＳ Ｐゴシック"/>
              </a:rPr>
              <a:t>по </a:t>
            </a:r>
            <a:r>
              <a:rPr lang="ru-RU" altLang="ja-JP" sz="2000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продуктам (клиентам)</a:t>
            </a:r>
            <a:endParaRPr lang="ru-RU" altLang="ja-JP" sz="2000">
              <a:latin typeface="Calibri" pitchFamily="34" charset="0"/>
              <a:cs typeface="ＭＳ Ｐゴシック"/>
            </a:endParaRPr>
          </a:p>
          <a:p>
            <a:pPr marL="742950" lvl="1" indent="-285750"/>
            <a:endParaRPr lang="ru-RU" altLang="ja-JP" sz="2000" b="1">
              <a:latin typeface="Calibri" pitchFamily="34" charset="0"/>
              <a:cs typeface="ＭＳ Ｐゴシック"/>
            </a:endParaRPr>
          </a:p>
        </p:txBody>
      </p:sp>
      <p:pic>
        <p:nvPicPr>
          <p:cNvPr id="99333" name="Picture 7" descr="BD18257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2857500"/>
            <a:ext cx="2674938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03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0355" name="Picture 2" descr="http://www.businessstudio.ru/images/articles/processpower/pic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0"/>
            <a:ext cx="7866062" cy="663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02" name="Picture 4" descr="https://kirushina.files.wordpress.com/2011/09/d0b4d0b8d0b2d0b8d0b7d0b8d0bed0bdd0bdd0b0d18f-d181d182d180d183d0bad182d183d180d0b0-d183d0bfd180d0b0d0b2d0bbd0b5d0bdd0b8d18f-d0bed18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571500"/>
            <a:ext cx="7786687" cy="52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BBDE39DA-0E9D-478A-AD07-B9200B566B6E}" type="slidenum">
              <a:rPr lang="ru-RU">
                <a:cs typeface="Arial" pitchFamily="34" charset="0"/>
              </a:rPr>
              <a:pPr algn="l">
                <a:defRPr/>
              </a:pPr>
              <a:t>30</a:t>
            </a:fld>
            <a:endParaRPr lang="ru-RU">
              <a:cs typeface="Arial" pitchFamily="34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772400" cy="936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ja-JP" smtClean="0"/>
              <a:t>5. Распределение </a:t>
            </a:r>
            <a:r>
              <a:rPr lang="ru-RU" smtClean="0"/>
              <a:t>функциональных взаимосвязей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611188" y="1341438"/>
            <a:ext cx="80645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0" y="1628775"/>
            <a:ext cx="8207375" cy="427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Определение </a:t>
            </a:r>
            <a:r>
              <a:rPr lang="ru-RU" altLang="ja-JP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внутренних связей</a:t>
            </a:r>
            <a:r>
              <a:rPr lang="ru-RU" altLang="ja-JP" b="1">
                <a:latin typeface="Calibri" pitchFamily="34" charset="0"/>
                <a:cs typeface="ＭＳ Ｐゴシック"/>
              </a:rPr>
              <a:t>: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вертикальных/горизонтальных 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линейных/функциональных 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формальных/неформальных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Определение </a:t>
            </a:r>
            <a:r>
              <a:rPr lang="ru-RU" altLang="ja-JP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иерархии организации и звенности</a:t>
            </a:r>
            <a:r>
              <a:rPr lang="ru-RU" altLang="ja-JP" b="1">
                <a:latin typeface="Calibri" pitchFamily="34" charset="0"/>
                <a:cs typeface="ＭＳ Ｐゴシック"/>
              </a:rPr>
              <a:t> 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Распределение </a:t>
            </a:r>
            <a:r>
              <a:rPr lang="ru-RU" altLang="ja-JP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прав и ответственности</a:t>
            </a:r>
            <a:r>
              <a:rPr lang="ru-RU" altLang="ja-JP" b="1">
                <a:latin typeface="Calibri" pitchFamily="34" charset="0"/>
                <a:cs typeface="ＭＳ Ｐゴシック"/>
              </a:rPr>
              <a:t>,                                          определение принципов руководства: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принцип единства распределения прав                                                    и ответственности (единоначалие)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принцип полномочий по уровням                                                    (двойное подчинение)</a:t>
            </a:r>
            <a:endParaRPr lang="ru-RU" altLang="ja-JP">
              <a:latin typeface="Calibri" pitchFamily="34" charset="0"/>
              <a:cs typeface="ＭＳ Ｐゴシック"/>
            </a:endParaRPr>
          </a:p>
        </p:txBody>
      </p:sp>
      <p:pic>
        <p:nvPicPr>
          <p:cNvPr id="104453" name="Picture 5" descr="j0287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773238"/>
            <a:ext cx="2005013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4" name="Прямоугольник 6"/>
          <p:cNvSpPr>
            <a:spLocks noChangeArrowheads="1"/>
          </p:cNvSpPr>
          <p:nvPr/>
        </p:nvSpPr>
        <p:spPr bwMode="auto">
          <a:xfrm>
            <a:off x="1571625" y="51435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- оперативность решений</a:t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>                 - координация действий</a:t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>                 - эффективность использования</a:t>
            </a:r>
            <a:br>
              <a:rPr lang="ru-RU">
                <a:latin typeface="Calibri" pitchFamily="34" charset="0"/>
              </a:rPr>
            </a:br>
            <a:r>
              <a:rPr lang="ru-RU">
                <a:latin typeface="Calibri" pitchFamily="34" charset="0"/>
              </a:rPr>
              <a:t>                  ресурсов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18488" cy="6159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u="sng" smtClean="0"/>
              <a:t>Структурные связи: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96975"/>
            <a:ext cx="4038600" cy="3960813"/>
          </a:xfrm>
        </p:spPr>
        <p:txBody>
          <a:bodyPr/>
          <a:lstStyle/>
          <a:p>
            <a:r>
              <a:rPr lang="ru-RU" sz="2000" smtClean="0"/>
              <a:t>Горизонтальные  - носят характер согласования и являются одноуровневыми;</a:t>
            </a:r>
          </a:p>
          <a:p>
            <a:r>
              <a:rPr lang="ru-RU" sz="2000" smtClean="0"/>
              <a:t>Вертикальные – это связи подчинения,  многоуровневые (иерархические);</a:t>
            </a:r>
          </a:p>
          <a:p>
            <a:r>
              <a:rPr lang="ru-RU" sz="2000" smtClean="0"/>
              <a:t>Линейные – связи между линейными руководителями;</a:t>
            </a:r>
          </a:p>
          <a:p>
            <a:r>
              <a:rPr lang="ru-RU" sz="2000" smtClean="0"/>
              <a:t>Функциональные – связи по тем или иным функциям управления.</a:t>
            </a:r>
          </a:p>
        </p:txBody>
      </p:sp>
      <p:pic>
        <p:nvPicPr>
          <p:cNvPr id="105475" name="Picture 6" descr="img11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412875"/>
            <a:ext cx="4038600" cy="374491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/>
          <a:srcRect t="20058" r="50636" b="18224"/>
          <a:stretch>
            <a:fillRect/>
          </a:stretch>
        </p:blipFill>
        <p:spPr bwMode="auto">
          <a:xfrm>
            <a:off x="928688" y="571500"/>
            <a:ext cx="7243762" cy="517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92FAC539-8E7B-4951-B740-F69BE254C8AC}" type="slidenum">
              <a:rPr lang="ru-RU">
                <a:cs typeface="Arial" pitchFamily="34" charset="0"/>
              </a:rPr>
              <a:pPr algn="l">
                <a:defRPr/>
              </a:pPr>
              <a:t>33</a:t>
            </a:fld>
            <a:endParaRPr lang="ru-RU">
              <a:cs typeface="Arial" pitchFamily="3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772400" cy="936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ja-JP" sz="3200" smtClean="0"/>
              <a:t>5. Распределение </a:t>
            </a:r>
            <a:r>
              <a:rPr lang="ru-RU" sz="3200" smtClean="0"/>
              <a:t>функциональных взаимосвязей (продолжение)</a:t>
            </a: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611188" y="1341438"/>
            <a:ext cx="80645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0" y="1700213"/>
            <a:ext cx="65166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1600" b="1">
                <a:latin typeface="Calibri" pitchFamily="34" charset="0"/>
                <a:cs typeface="ＭＳ Ｐゴシック"/>
              </a:rPr>
              <a:t>Определение </a:t>
            </a:r>
            <a:r>
              <a:rPr lang="ru-RU" altLang="ja-JP" sz="1600" b="1">
                <a:solidFill>
                  <a:srgbClr val="D60093"/>
                </a:solidFill>
                <a:latin typeface="Calibri" pitchFamily="34" charset="0"/>
                <a:cs typeface="ＭＳ Ｐゴシック"/>
              </a:rPr>
              <a:t>диапазона контроля</a:t>
            </a:r>
            <a:r>
              <a:rPr lang="ru-RU" altLang="ja-JP" sz="1600" b="1">
                <a:latin typeface="Calibri" pitchFamily="34" charset="0"/>
                <a:cs typeface="ＭＳ Ｐゴシック"/>
              </a:rPr>
              <a:t> ( = количество связей непосредственного подчинения, замыкающихся на руководителе). Рекомендуемые параметры: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sz="1600" b="1">
                <a:latin typeface="Calibri" pitchFamily="34" charset="0"/>
                <a:cs typeface="ＭＳ Ｐゴシック"/>
              </a:rPr>
              <a:t>количество филиалов и структурных подразделений, замыкающихся на президента/генерального директора — 3 - 5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sz="1600" b="1">
                <a:latin typeface="Calibri" pitchFamily="34" charset="0"/>
                <a:cs typeface="ＭＳ Ｐゴシック"/>
              </a:rPr>
              <a:t>… на вице-президента/зам.генерального директора —  6 - 8</a:t>
            </a:r>
          </a:p>
          <a:p>
            <a:pPr marL="1143000" lvl="2" indent="-228600">
              <a:buFontTx/>
              <a:buBlip>
                <a:blip r:embed="rId2"/>
              </a:buBlip>
            </a:pPr>
            <a:r>
              <a:rPr lang="ru-RU" altLang="ja-JP" sz="1600" b="1">
                <a:latin typeface="Calibri" pitchFamily="34" charset="0"/>
                <a:cs typeface="ＭＳ Ｐゴシック"/>
              </a:rPr>
              <a:t>число непосредственно подчиненных лиц у руководителя структурного подразделения — до 10 </a:t>
            </a:r>
          </a:p>
          <a:p>
            <a:pPr marL="742950" lvl="1" indent="-285750">
              <a:buFontTx/>
              <a:buBlip>
                <a:blip r:embed="rId2"/>
              </a:buBlip>
            </a:pPr>
            <a:r>
              <a:rPr lang="ru-RU" altLang="ja-JP" sz="1600" b="1">
                <a:latin typeface="Calibri" pitchFamily="34" charset="0"/>
                <a:cs typeface="ＭＳ Ｐゴシック"/>
              </a:rPr>
              <a:t>Определение оптимального уровня </a:t>
            </a:r>
            <a:r>
              <a:rPr lang="ru-RU" altLang="ja-JP" sz="1600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централизации</a:t>
            </a:r>
            <a:r>
              <a:rPr lang="ru-RU" altLang="ja-JP" sz="1600" b="1">
                <a:latin typeface="Calibri" pitchFamily="34" charset="0"/>
                <a:cs typeface="ＭＳ Ｐゴシック"/>
              </a:rPr>
              <a:t> и </a:t>
            </a:r>
            <a:r>
              <a:rPr lang="ru-RU" altLang="ja-JP" sz="1600" b="1">
                <a:solidFill>
                  <a:srgbClr val="CC0099"/>
                </a:solidFill>
                <a:latin typeface="Calibri" pitchFamily="34" charset="0"/>
                <a:cs typeface="ＭＳ Ｐゴシック"/>
              </a:rPr>
              <a:t>децентрализации</a:t>
            </a:r>
            <a:r>
              <a:rPr lang="ru-RU" altLang="ja-JP" sz="1600" b="1">
                <a:latin typeface="Calibri" pitchFamily="34" charset="0"/>
                <a:cs typeface="ＭＳ Ｐゴシック"/>
              </a:rPr>
              <a:t>, желаемой степени автономии подразделений </a:t>
            </a:r>
          </a:p>
        </p:txBody>
      </p:sp>
      <p:pic>
        <p:nvPicPr>
          <p:cNvPr id="106501" name="Picture 7" descr="j0287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1773238"/>
            <a:ext cx="2005012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75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7523" name="Picture 2" descr="http://www.tadviser.ru/images/e/ef/%D0%9E%D1%80%D0%B3%D1%81%D1%82%D1%80%D1%83%D0%BA%D1%82%D1%83%D1%80%D0%B0_%D0%A6%D0%91_%D0%A0%D0%A4_%D0%BE%D0%BA%D1%82%D1%8F%D0%B1%D1%80%D1%8C_2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428625"/>
            <a:ext cx="8651875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35DA2A57-D338-4AA1-9E0F-D2A22D81A55C}" type="slidenum">
              <a:rPr lang="ru-RU">
                <a:cs typeface="Arial" pitchFamily="34" charset="0"/>
              </a:rPr>
              <a:pPr algn="l">
                <a:defRPr/>
              </a:pPr>
              <a:t>35</a:t>
            </a:fld>
            <a:endParaRPr lang="ru-RU">
              <a:cs typeface="Arial" pitchFamily="34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988300" cy="10287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ja-JP" sz="3200" smtClean="0"/>
              <a:t>6. Выбор вида </a:t>
            </a:r>
            <a:br>
              <a:rPr lang="ru-RU" altLang="ja-JP" sz="3200" smtClean="0"/>
            </a:br>
            <a:r>
              <a:rPr lang="ru-RU" altLang="ja-JP" sz="3200" smtClean="0"/>
              <a:t>организационной структуры</a:t>
            </a:r>
            <a:r>
              <a:rPr lang="ru-RU" sz="3200" smtClean="0"/>
              <a:t>.</a:t>
            </a:r>
            <a:r>
              <a:rPr lang="ru-RU" altLang="ja-JP" sz="3200" smtClean="0"/>
              <a:t> </a:t>
            </a:r>
            <a:endParaRPr lang="ru-RU" sz="2400" u="sng" smtClean="0">
              <a:solidFill>
                <a:srgbClr val="CC0099"/>
              </a:solidFill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844675"/>
            <a:ext cx="5184775" cy="5184775"/>
          </a:xfrm>
        </p:spPr>
        <p:txBody>
          <a:bodyPr/>
          <a:lstStyle/>
          <a:p>
            <a:pPr marL="381000" indent="-381000">
              <a:buFontTx/>
              <a:buNone/>
            </a:pPr>
            <a:r>
              <a:rPr lang="ru-RU" b="1" smtClean="0"/>
              <a:t>Виды оргструктур</a:t>
            </a:r>
            <a:r>
              <a:rPr lang="ru-RU" altLang="ja-JP" b="1" smtClean="0">
                <a:cs typeface="ＭＳ Ｐゴシック"/>
              </a:rPr>
              <a:t> </a:t>
            </a:r>
          </a:p>
          <a:p>
            <a:pPr marL="381000" indent="-381000"/>
            <a:r>
              <a:rPr lang="ru-RU" altLang="ja-JP" sz="1800" b="1" smtClean="0">
                <a:cs typeface="ＭＳ Ｐゴシック"/>
              </a:rPr>
              <a:t>Иерархические</a:t>
            </a:r>
            <a:r>
              <a:rPr lang="ru-RU" altLang="ja-JP" sz="1800" smtClean="0">
                <a:cs typeface="ＭＳ Ｐゴシック"/>
              </a:rPr>
              <a:t>: </a:t>
            </a: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линейные</a:t>
            </a:r>
            <a:endParaRPr lang="ru-RU" altLang="ja-JP" sz="1800" smtClean="0">
              <a:cs typeface="ＭＳ Ｐゴシック"/>
            </a:endParaRP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линейно-функциональные      </a:t>
            </a: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линейно-штабные</a:t>
            </a:r>
            <a:endParaRPr lang="ru-RU" altLang="ja-JP" sz="1800" smtClean="0">
              <a:cs typeface="ＭＳ Ｐゴシック"/>
            </a:endParaRP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дивизионные</a:t>
            </a:r>
            <a:r>
              <a:rPr lang="ru-RU" altLang="ja-JP" sz="1800" smtClean="0">
                <a:cs typeface="ＭＳ Ｐゴシック"/>
              </a:rPr>
              <a:t> </a:t>
            </a:r>
            <a:endParaRPr lang="ru-RU" sz="1800" smtClean="0"/>
          </a:p>
          <a:p>
            <a:pPr marL="381000" indent="-381000"/>
            <a:r>
              <a:rPr lang="ru-RU" altLang="ja-JP" sz="1800" b="1" smtClean="0">
                <a:cs typeface="ＭＳ Ｐゴシック"/>
              </a:rPr>
              <a:t>Органические (адаптивные)</a:t>
            </a:r>
            <a:r>
              <a:rPr lang="ru-RU" altLang="ja-JP" sz="1800" smtClean="0">
                <a:cs typeface="ＭＳ Ｐゴシック"/>
              </a:rPr>
              <a:t>: </a:t>
            </a: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бригадные (кросс-функциональные)</a:t>
            </a: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проектные </a:t>
            </a:r>
          </a:p>
          <a:p>
            <a:pPr marL="838200" lvl="1" indent="-381000">
              <a:buFontTx/>
              <a:buChar char="•"/>
            </a:pPr>
            <a:r>
              <a:rPr lang="ru-RU" altLang="ja-JP" sz="1800" b="1" smtClean="0">
                <a:cs typeface="ＭＳ Ｐゴシック"/>
              </a:rPr>
              <a:t>матричные (программно-целевые) </a:t>
            </a:r>
          </a:p>
        </p:txBody>
      </p:sp>
      <p:pic>
        <p:nvPicPr>
          <p:cNvPr id="10854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1916113"/>
            <a:ext cx="2952750" cy="3457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B2801534-9FFF-491F-861E-EA333256F2F8}" type="slidenum">
              <a:rPr lang="ru-RU">
                <a:cs typeface="Arial" pitchFamily="34" charset="0"/>
              </a:rPr>
              <a:pPr algn="l">
                <a:defRPr/>
              </a:pPr>
              <a:t>36</a:t>
            </a:fld>
            <a:endParaRPr lang="ru-RU">
              <a:cs typeface="Arial" pitchFamily="34" charset="0"/>
            </a:endParaRPr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7162" cy="568325"/>
          </a:xfrm>
        </p:spPr>
        <p:txBody>
          <a:bodyPr/>
          <a:lstStyle/>
          <a:p>
            <a:r>
              <a:rPr lang="ru-RU" sz="2800" smtClean="0"/>
              <a:t>Краткая характеристика видов оргструктур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125538"/>
            <a:ext cx="4864100" cy="551815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u="sng" smtClean="0">
                <a:solidFill>
                  <a:srgbClr val="CC0099"/>
                </a:solidFill>
              </a:rPr>
              <a:t>Иерархические:</a:t>
            </a:r>
          </a:p>
          <a:p>
            <a:r>
              <a:rPr lang="ru-RU" altLang="ja-JP" sz="1800" b="1" smtClean="0">
                <a:cs typeface="ＭＳ Ｐゴシック"/>
              </a:rPr>
              <a:t>«жесткие» структуры управления</a:t>
            </a:r>
          </a:p>
          <a:p>
            <a:r>
              <a:rPr lang="ru-RU" altLang="ja-JP" sz="1800" b="1" smtClean="0">
                <a:cs typeface="ＭＳ Ｐゴシック"/>
              </a:rPr>
              <a:t>строятся на базе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иерархического принципа</a:t>
            </a:r>
            <a:r>
              <a:rPr lang="ru-RU" altLang="ja-JP" sz="1800" b="1" smtClean="0">
                <a:cs typeface="ＭＳ Ｐゴシック"/>
              </a:rPr>
              <a:t> и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единоначалия</a:t>
            </a:r>
            <a:endParaRPr lang="ru-RU" altLang="ja-JP" sz="1800" b="1" smtClean="0">
              <a:cs typeface="ＭＳ Ｐゴシック"/>
            </a:endParaRPr>
          </a:p>
          <a:p>
            <a:r>
              <a:rPr lang="ru-RU" altLang="ja-JP" sz="1800" b="1" smtClean="0">
                <a:cs typeface="ＭＳ Ｐゴシック"/>
              </a:rPr>
              <a:t>ориентированы на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коммуникации</a:t>
            </a:r>
            <a:r>
              <a:rPr lang="ru-RU" altLang="ja-JP" sz="1800" b="1" smtClean="0">
                <a:solidFill>
                  <a:srgbClr val="3333FF"/>
                </a:solidFill>
                <a:cs typeface="ＭＳ Ｐゴシック"/>
              </a:rPr>
              <a:t>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вертикального</a:t>
            </a:r>
            <a:r>
              <a:rPr lang="ru-RU" altLang="ja-JP" sz="1800" b="1" smtClean="0">
                <a:solidFill>
                  <a:srgbClr val="3333FF"/>
                </a:solidFill>
                <a:cs typeface="ＭＳ Ｐゴシック"/>
              </a:rPr>
              <a:t>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типа</a:t>
            </a:r>
            <a:r>
              <a:rPr lang="ru-RU" altLang="ja-JP" sz="1800" b="1" smtClean="0">
                <a:cs typeface="ＭＳ Ｐゴシック"/>
              </a:rPr>
              <a:t> и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функциональный</a:t>
            </a:r>
            <a:r>
              <a:rPr lang="ru-RU" altLang="ja-JP" sz="1800" b="1" smtClean="0">
                <a:solidFill>
                  <a:srgbClr val="3333FF"/>
                </a:solidFill>
                <a:cs typeface="ＭＳ Ｐゴシック"/>
              </a:rPr>
              <a:t>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подход</a:t>
            </a:r>
            <a:r>
              <a:rPr lang="ru-RU" altLang="ja-JP" sz="1800" b="1" smtClean="0">
                <a:cs typeface="ＭＳ Ｐゴシック"/>
              </a:rPr>
              <a:t> к управлению (в структуре управляющей системы создаются соответствующие функциональные подсистемы)</a:t>
            </a:r>
            <a:endParaRPr lang="ru-RU" altLang="ja-JP" sz="1800" smtClean="0">
              <a:cs typeface="ＭＳ Ｐゴシック"/>
            </a:endParaRP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981075"/>
            <a:ext cx="4537075" cy="496887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smtClean="0"/>
              <a:t>      </a:t>
            </a:r>
            <a:endParaRPr lang="ru-RU" sz="1800" b="1" smtClean="0"/>
          </a:p>
        </p:txBody>
      </p:sp>
      <p:pic>
        <p:nvPicPr>
          <p:cNvPr id="109573" name="Picture 5" descr="j028320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989138"/>
            <a:ext cx="25749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Макс Вебер (концепция рациональной бюрократии):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428750"/>
            <a:ext cx="8358188" cy="51435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принцип иерархичности уровней управления, при котором каждый нижестоящий уровень контролируется вышестоящим и подчиняется ему;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вытекающий из него принцип соответствия полномочий и ответственности работников управления месту в иерархии;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принцип разделения труда на отдельные функции и специализации работников по выполняемым функциям; принцип формализации и стандартизации деятельности, обеспечивающий однородность выполнения работниками своих обязанностей и </a:t>
            </a:r>
            <a:r>
              <a:rPr lang="ru-RU" dirty="0" err="1" smtClean="0"/>
              <a:t>скоординированность</a:t>
            </a:r>
            <a:r>
              <a:rPr lang="ru-RU" dirty="0" smtClean="0"/>
              <a:t> различных задач;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вытекающий из него принцип </a:t>
            </a:r>
            <a:r>
              <a:rPr lang="ru-RU" dirty="0" err="1" smtClean="0"/>
              <a:t>обезличенности</a:t>
            </a:r>
            <a:r>
              <a:rPr lang="ru-RU" dirty="0" smtClean="0"/>
              <a:t> выполнения работниками своих функций;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принцип квалификационного отбора, в соответствии с которым </a:t>
            </a:r>
            <a:r>
              <a:rPr lang="ru-RU" dirty="0" err="1" smtClean="0"/>
              <a:t>найм</a:t>
            </a:r>
            <a:r>
              <a:rPr lang="ru-RU" dirty="0" smtClean="0"/>
              <a:t> и увольнение с работы производится в строгом соответствии с квалификационными требованиями.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126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12643" name="Picture 2" descr="http://www.sergeeva-i.narod.ru/sou/page3.files/image0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500063"/>
            <a:ext cx="6572250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08050"/>
            <a:ext cx="6629400" cy="838200"/>
          </a:xfrm>
          <a:solidFill>
            <a:srgbClr val="CCFFFF"/>
          </a:solidFill>
        </p:spPr>
        <p:txBody>
          <a:bodyPr/>
          <a:lstStyle/>
          <a:p>
            <a:r>
              <a:rPr lang="ru-RU" sz="2400" smtClean="0"/>
              <a:t>Линейно-функциональная структура управления</a:t>
            </a:r>
          </a:p>
        </p:txBody>
      </p:sp>
      <p:graphicFrame>
        <p:nvGraphicFramePr>
          <p:cNvPr id="46083" name="Object 2"/>
          <p:cNvGraphicFramePr>
            <a:graphicFrameLocks noChangeAspect="1"/>
          </p:cNvGraphicFramePr>
          <p:nvPr>
            <p:ph idx="1"/>
          </p:nvPr>
        </p:nvGraphicFramePr>
        <p:xfrm>
          <a:off x="611188" y="2060575"/>
          <a:ext cx="7921625" cy="4321175"/>
        </p:xfrm>
        <a:graphic>
          <a:graphicData uri="http://schemas.openxmlformats.org/presentationml/2006/ole">
            <p:oleObj spid="_x0000_s145410" name="Рисунок" r:id="rId3" imgW="3611160" imgH="163944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08050"/>
            <a:ext cx="6629400" cy="838200"/>
          </a:xfrm>
          <a:solidFill>
            <a:srgbClr val="CCFFFF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/>
              <a:t>Многолинейная (функциональная) структура управления</a:t>
            </a:r>
          </a:p>
        </p:txBody>
      </p:sp>
      <p:graphicFrame>
        <p:nvGraphicFramePr>
          <p:cNvPr id="47107" name="Object 2"/>
          <p:cNvGraphicFramePr>
            <a:graphicFrameLocks noChangeAspect="1"/>
          </p:cNvGraphicFramePr>
          <p:nvPr>
            <p:ph idx="1"/>
          </p:nvPr>
        </p:nvGraphicFramePr>
        <p:xfrm>
          <a:off x="323850" y="2133600"/>
          <a:ext cx="8064500" cy="4105275"/>
        </p:xfrm>
        <a:graphic>
          <a:graphicData uri="http://schemas.openxmlformats.org/presentationml/2006/ole">
            <p:oleObj spid="_x0000_s146434" name="Рисунок" r:id="rId3" imgW="3431520" imgH="163944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FD4A344E-7984-41BB-AD7A-F6BD9A14818E}" type="slidenum">
              <a:rPr lang="ru-RU">
                <a:cs typeface="Arial" pitchFamily="34" charset="0"/>
              </a:rPr>
              <a:pPr algn="l">
                <a:defRPr/>
              </a:pPr>
              <a:t>41</a:t>
            </a:fld>
            <a:endParaRPr lang="ru-RU">
              <a:cs typeface="Arial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096250" cy="431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smtClean="0"/>
              <a:t>Линейно-функциональная структура: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8640763" cy="4608512"/>
          </a:xfrm>
        </p:spPr>
        <p:txBody>
          <a:bodyPr/>
          <a:lstStyle/>
          <a:p>
            <a:r>
              <a:rPr lang="ru-RU" b="1" smtClean="0"/>
              <a:t>дает возможность учитывать специализацию каждого хоз.звена</a:t>
            </a:r>
          </a:p>
          <a:p>
            <a:r>
              <a:rPr lang="ru-RU" altLang="ja-JP" b="1" smtClean="0">
                <a:cs typeface="ＭＳ Ｐゴシック"/>
              </a:rPr>
              <a:t>строится в соответствии с принципом централизации и единоначалия</a:t>
            </a:r>
            <a:r>
              <a:rPr lang="ru-RU" altLang="ja-JP" sz="1600" smtClean="0">
                <a:cs typeface="ＭＳ Ｐゴシック"/>
              </a:rPr>
              <a:t>.</a:t>
            </a:r>
          </a:p>
          <a:p>
            <a:r>
              <a:rPr lang="ru-RU" b="1" smtClean="0"/>
              <a:t>в чистом виде в холдингах используется редко (на уровне подразделений), характерна для мелких и средних компаний</a:t>
            </a:r>
          </a:p>
        </p:txBody>
      </p:sp>
      <p:sp>
        <p:nvSpPr>
          <p:cNvPr id="147460" name="Rectangle 7"/>
          <p:cNvSpPr>
            <a:spLocks noChangeArrowheads="1"/>
          </p:cNvSpPr>
          <p:nvPr/>
        </p:nvSpPr>
        <p:spPr bwMode="auto">
          <a:xfrm>
            <a:off x="250825" y="3284538"/>
            <a:ext cx="4321175" cy="2736850"/>
          </a:xfrm>
          <a:prstGeom prst="rect">
            <a:avLst/>
          </a:prstGeom>
          <a:solidFill>
            <a:srgbClr val="FFBDBD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>
              <a:lnSpc>
                <a:spcPct val="110000"/>
              </a:lnSpc>
            </a:pPr>
            <a:r>
              <a:rPr lang="ru-RU" sz="2400" b="1" u="sng">
                <a:solidFill>
                  <a:srgbClr val="993366"/>
                </a:solidFill>
                <a:latin typeface="Calibri" pitchFamily="34" charset="0"/>
              </a:rPr>
              <a:t>Преимущества:</a:t>
            </a:r>
            <a:endParaRPr lang="ru-RU" sz="1600" b="1">
              <a:solidFill>
                <a:srgbClr val="993366"/>
              </a:solidFill>
              <a:latin typeface="Calibri" pitchFamily="34" charset="0"/>
            </a:endParaRP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эффективность</a:t>
            </a:r>
            <a:r>
              <a:rPr lang="ru-RU" altLang="ja-JP" sz="1000" b="1">
                <a:latin typeface="Calibri" pitchFamily="34" charset="0"/>
                <a:cs typeface="ＭＳ Ｐゴシック"/>
              </a:rPr>
              <a:t> </a:t>
            </a:r>
            <a:r>
              <a:rPr lang="ru-RU" altLang="ja-JP" b="1">
                <a:latin typeface="Calibri" pitchFamily="34" charset="0"/>
                <a:cs typeface="ＭＳ Ｐゴシック"/>
              </a:rPr>
              <a:t>специализации</a:t>
            </a: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b="1">
                <a:latin typeface="Calibri" pitchFamily="34" charset="0"/>
              </a:rPr>
              <a:t>быстрота реакции в ответ на прямые указания</a:t>
            </a:r>
            <a:r>
              <a:rPr lang="ru-RU">
                <a:latin typeface="Calibri" pitchFamily="34" charset="0"/>
              </a:rPr>
              <a:t> </a:t>
            </a:r>
            <a:endParaRPr lang="ru-RU" b="1">
              <a:latin typeface="Calibri" pitchFamily="34" charset="0"/>
            </a:endParaRP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оперативность в принятии решений</a:t>
            </a:r>
          </a:p>
        </p:txBody>
      </p:sp>
      <p:sp>
        <p:nvSpPr>
          <p:cNvPr id="147461" name="Rectangle 8"/>
          <p:cNvSpPr>
            <a:spLocks noChangeArrowheads="1"/>
          </p:cNvSpPr>
          <p:nvPr/>
        </p:nvSpPr>
        <p:spPr bwMode="auto">
          <a:xfrm>
            <a:off x="4572000" y="3284538"/>
            <a:ext cx="4248150" cy="2736850"/>
          </a:xfrm>
          <a:prstGeom prst="rect">
            <a:avLst/>
          </a:prstGeom>
          <a:solidFill>
            <a:srgbClr val="B7B7FF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>
              <a:lnSpc>
                <a:spcPct val="110000"/>
              </a:lnSpc>
            </a:pPr>
            <a:r>
              <a:rPr lang="ru-RU" sz="2400" b="1" u="sng">
                <a:solidFill>
                  <a:srgbClr val="0000CC"/>
                </a:solidFill>
                <a:latin typeface="Calibri" pitchFamily="34" charset="0"/>
              </a:rPr>
              <a:t>Недостатки:</a:t>
            </a:r>
            <a:endParaRPr lang="ru-RU" sz="2400" b="1">
              <a:latin typeface="Calibri" pitchFamily="34" charset="0"/>
            </a:endParaRP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b="1">
                <a:latin typeface="Calibri" pitchFamily="34" charset="0"/>
              </a:rPr>
              <a:t>«функциональная изоляция»</a:t>
            </a: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b="1">
                <a:latin typeface="Calibri" pitchFamily="34" charset="0"/>
              </a:rPr>
              <a:t>чрезмерная централизация управления </a:t>
            </a:r>
            <a:endParaRPr lang="ru-RU" sz="900" b="1">
              <a:latin typeface="Calibri" pitchFamily="34" charset="0"/>
            </a:endParaRP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негибкость реагирования на изменения внешней среды</a:t>
            </a:r>
          </a:p>
          <a:p>
            <a:pPr marL="342900" indent="-342900">
              <a:lnSpc>
                <a:spcPct val="110000"/>
              </a:lnSpc>
              <a:buFontTx/>
              <a:buBlip>
                <a:blip r:embed="rId2"/>
              </a:buBlip>
            </a:pPr>
            <a:r>
              <a:rPr lang="ru-RU" altLang="ja-JP" b="1">
                <a:latin typeface="Calibri" pitchFamily="34" charset="0"/>
                <a:cs typeface="ＭＳ Ｐゴシック"/>
              </a:rPr>
              <a:t>затруднено прохождение инфор-мации по уровням иерархии</a:t>
            </a:r>
            <a:endParaRPr lang="ru-RU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047E8A26-2C87-4CEB-938D-46062100608F}" type="slidenum">
              <a:rPr lang="ru-RU">
                <a:cs typeface="Arial" pitchFamily="34" charset="0"/>
              </a:rPr>
              <a:pPr algn="l">
                <a:defRPr/>
              </a:pPr>
              <a:t>42</a:t>
            </a:fld>
            <a:endParaRPr lang="ru-RU">
              <a:cs typeface="Arial" pitchFamily="34" charset="0"/>
            </a:endParaRPr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77162" cy="568325"/>
          </a:xfrm>
        </p:spPr>
        <p:txBody>
          <a:bodyPr/>
          <a:lstStyle/>
          <a:p>
            <a:r>
              <a:rPr lang="ru-RU" sz="2800" smtClean="0"/>
              <a:t>Краткая характеристика типов оргструктур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981075"/>
            <a:ext cx="5976937" cy="496887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smtClean="0"/>
              <a:t>      </a:t>
            </a:r>
            <a:r>
              <a:rPr lang="ru-RU" sz="2400" b="1" u="sng" smtClean="0">
                <a:solidFill>
                  <a:srgbClr val="CC0099"/>
                </a:solidFill>
              </a:rPr>
              <a:t>Органические</a:t>
            </a:r>
            <a:r>
              <a:rPr lang="ru-RU" sz="2000" b="1" u="sng" smtClean="0">
                <a:solidFill>
                  <a:srgbClr val="CC0099"/>
                </a:solidFill>
              </a:rPr>
              <a:t>:</a:t>
            </a:r>
          </a:p>
          <a:p>
            <a:pPr lvl="1"/>
            <a:r>
              <a:rPr lang="ru-RU" altLang="ja-JP" sz="1800" b="1" smtClean="0">
                <a:cs typeface="ＭＳ Ｐゴシック"/>
              </a:rPr>
              <a:t>гибкие структуры, способные </a:t>
            </a:r>
            <a:r>
              <a:rPr lang="ru-RU" altLang="ja-JP" sz="1800" b="1" smtClean="0">
                <a:solidFill>
                  <a:srgbClr val="CC0099"/>
                </a:solidFill>
                <a:cs typeface="ＭＳ Ｐゴシック"/>
              </a:rPr>
              <a:t>адаптировать свою форму</a:t>
            </a:r>
            <a:r>
              <a:rPr lang="ru-RU" altLang="ja-JP" sz="1800" b="1" smtClean="0">
                <a:cs typeface="ＭＳ Ｐゴシック"/>
              </a:rPr>
              <a:t>, приспосабливаясь к изменяющимся условиям внешней среды</a:t>
            </a:r>
            <a:endParaRPr lang="ru-RU" altLang="ja-JP" sz="1800" smtClean="0">
              <a:cs typeface="ＭＳ Ｐゴシック"/>
            </a:endParaRPr>
          </a:p>
          <a:p>
            <a:pPr lvl="1"/>
            <a:r>
              <a:rPr lang="ru-RU" altLang="ja-JP" sz="1800" b="1" smtClean="0">
                <a:cs typeface="ＭＳ Ｐゴシック"/>
              </a:rPr>
              <a:t>Начали развиваться в конце 70-х годов </a:t>
            </a:r>
            <a:r>
              <a:rPr lang="en-US" altLang="ja-JP" sz="1800" b="1" smtClean="0">
                <a:cs typeface="ＭＳ Ｐゴシック"/>
              </a:rPr>
              <a:t>XX </a:t>
            </a:r>
            <a:r>
              <a:rPr lang="ru-RU" altLang="ja-JP" sz="1800" b="1" smtClean="0">
                <a:cs typeface="ＭＳ Ｐゴシック"/>
              </a:rPr>
              <a:t>в. под влиянием следующих факторов: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резкое обострение конкуренции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необходимость быстрой реакции на изменения рынка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несоответствие структур иерархического типа новым экономическим условиям </a:t>
            </a:r>
            <a:r>
              <a:rPr lang="ru-RU" sz="1800" b="1" smtClean="0"/>
              <a:t> </a:t>
            </a:r>
          </a:p>
        </p:txBody>
      </p:sp>
      <p:pic>
        <p:nvPicPr>
          <p:cNvPr id="148484" name="Picture 4" descr="j0233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2420938"/>
            <a:ext cx="2374900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Матричная оргструктура</a:t>
            </a:r>
          </a:p>
        </p:txBody>
      </p:sp>
      <p:sp>
        <p:nvSpPr>
          <p:cNvPr id="149506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9507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9508" name="Picture 2" descr="http://orgstructura.ru/files/images/matrix-structur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1428750"/>
            <a:ext cx="7831137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0530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0531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0532" name="Picture 2" descr="http://refdb.ru/images/716/1430197/m4db36e3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3786188"/>
            <a:ext cx="67722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3" name="Picture 4" descr="http://refdb.ru/images/716/1430197/m2f7b24c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500063"/>
            <a:ext cx="46863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51554" name="Picture 2" descr="http://refdb.ru/images/716/1430197/m209dfc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75"/>
            <a:ext cx="9144000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5" name="Заголовок 4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r>
              <a:rPr lang="ru-RU" smtClean="0"/>
              <a:t>Оргструктуры проектов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Кросс-функциональные</a:t>
            </a:r>
          </a:p>
        </p:txBody>
      </p:sp>
      <p:sp>
        <p:nvSpPr>
          <p:cNvPr id="152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2579" name="Picture 2" descr="http://www.sergeeva-i.narod.ru/sou/page3.files/image00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714500"/>
            <a:ext cx="714057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>
                <a:latin typeface="+mj-lt"/>
                <a:ea typeface="+mj-ea"/>
                <a:cs typeface="+mj-cs"/>
              </a:rPr>
              <a:t>Бригадная оргструктура</a:t>
            </a:r>
            <a:endParaRPr lang="ru-RU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153603" name="Picture 2" descr="http://www.sergeeva-i.narod.ru/sou/page3.files/image00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1857375"/>
            <a:ext cx="4929187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Бригадная оргструктура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6829425" cy="4525963"/>
          </a:xfrm>
        </p:spPr>
        <p:txBody>
          <a:bodyPr rtlCol="0">
            <a:normAutofit fontScale="55000" lnSpcReduction="20000"/>
          </a:bodyPr>
          <a:lstStyle/>
          <a:p>
            <a:pPr marL="0" indent="449263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Преимущества бригадной (</a:t>
            </a:r>
            <a:r>
              <a:rPr lang="ru-RU" sz="4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кросс-функциональной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структуры: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сокращение управленческого аппарата, повышение эффективности управления;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гибкое использование кадров, их знаний и компетентности;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в группах создает условия для самосовершенствования;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применения эффективных методов планирования и управления;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сокращается потребность в специалистах широкого профиля.</a:t>
            </a:r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49263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Недостатки бригадной (</a:t>
            </a:r>
            <a:r>
              <a:rPr lang="ru-RU" sz="4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кросс-функциональной</a:t>
            </a:r>
            <a:r>
              <a:rPr lang="ru-RU" sz="4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структуры: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усложнение взаимодействия (в особенности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кросс-функциональной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структуры);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сложность в координации работ отдельных бригад;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высокая квалификация и ответственность персонала;</a:t>
            </a:r>
          </a:p>
          <a:p>
            <a:pPr marL="0" indent="0" eaLnBrk="0" hangingPunct="0">
              <a:spcBef>
                <a:spcPct val="0"/>
              </a:spcBef>
              <a:buFontTx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высокие требования к коммуникациям.</a:t>
            </a:r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cs typeface="Arial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30A10B69-485E-4201-A36C-CFBC133ED757}" type="slidenum">
              <a:rPr lang="ru-RU">
                <a:cs typeface="Arial" pitchFamily="34" charset="0"/>
              </a:rPr>
              <a:pPr algn="l">
                <a:defRPr/>
              </a:pPr>
              <a:t>49</a:t>
            </a:fld>
            <a:endParaRPr lang="ru-RU">
              <a:cs typeface="Arial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351837" cy="360363"/>
          </a:xfrm>
        </p:spPr>
        <p:txBody>
          <a:bodyPr rtlCol="0">
            <a:normAutofit fontScale="90000"/>
          </a:bodyPr>
          <a:lstStyle/>
          <a:p>
            <a:pPr marL="685800" indent="-685800" fontAlgn="auto">
              <a:spcAft>
                <a:spcPts val="0"/>
              </a:spcAft>
              <a:defRPr/>
            </a:pPr>
            <a:r>
              <a:rPr lang="ru-RU" sz="2800" dirty="0" smtClean="0"/>
              <a:t>Поощрение горизонтальных структур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07375" cy="5040312"/>
          </a:xfrm>
        </p:spPr>
        <p:txBody>
          <a:bodyPr rtlCol="0">
            <a:normAutofit fontScale="92500" lnSpcReduction="20000"/>
          </a:bodyPr>
          <a:lstStyle/>
          <a:p>
            <a:pPr marL="381000" indent="-3810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Поощрение развития горизонтальных структур позволяет, не ломая существующие вертикальные структуры, получать все преимущества горизонтальных структур. С этой целью используются горизонтальные процессы, пересекающие рамки структурных подразделений и объединяющие отдельные задачи в единое целое. </a:t>
            </a:r>
          </a:p>
          <a:p>
            <a:pPr marL="381000" indent="-3810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Примеры горизонтальных структур:                               рабочие группы, комитеты, проектные                             команды и т. д. </a:t>
            </a:r>
          </a:p>
          <a:p>
            <a:pPr marL="381000" indent="-3810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Данные горизонтальные структуры могут                                   нейтрализовать недостатки вертикальных.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121400" cy="863600"/>
          </a:xfrm>
          <a:solidFill>
            <a:srgbClr val="CCFFFF"/>
          </a:solidFill>
        </p:spPr>
        <p:txBody>
          <a:bodyPr/>
          <a:lstStyle/>
          <a:p>
            <a:r>
              <a:rPr lang="ru-RU" sz="2400" smtClean="0"/>
              <a:t>Отличие процессного подхода от функционального подхода</a:t>
            </a:r>
          </a:p>
        </p:txBody>
      </p:sp>
      <p:pic>
        <p:nvPicPr>
          <p:cNvPr id="40963" name="Picture 3" descr="1470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4149725"/>
            <a:ext cx="3529012" cy="2078038"/>
          </a:xfrm>
        </p:spPr>
      </p:pic>
      <p:sp>
        <p:nvSpPr>
          <p:cNvPr id="157699" name="Rectangle 4"/>
          <p:cNvSpPr>
            <a:spLocks noChangeArrowheads="1"/>
          </p:cNvSpPr>
          <p:nvPr/>
        </p:nvSpPr>
        <p:spPr bwMode="auto">
          <a:xfrm>
            <a:off x="179388" y="1484313"/>
            <a:ext cx="3960812" cy="2592387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Основное внимание на межфункциональные процессы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Работники ориентированны на основную цель – удовлетворение клиента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Выстроены внутренние взаимосвязи клиент- поставщик</a:t>
            </a:r>
          </a:p>
        </p:txBody>
      </p:sp>
      <p:sp>
        <p:nvSpPr>
          <p:cNvPr id="157700" name="Rectangle 5"/>
          <p:cNvSpPr>
            <a:spLocks noChangeArrowheads="1"/>
          </p:cNvSpPr>
          <p:nvPr/>
        </p:nvSpPr>
        <p:spPr bwMode="auto">
          <a:xfrm>
            <a:off x="4211638" y="1484313"/>
            <a:ext cx="4608512" cy="252095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Основное внимание на самостоятельные функции отдельных подразделений, должностных лиц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Работники не ориентированны на целевые задачи предприятия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r>
              <a:rPr lang="ru-RU" sz="2000" b="1">
                <a:solidFill>
                  <a:srgbClr val="000000"/>
                </a:solidFill>
                <a:latin typeface="Arial Narrow" pitchFamily="34" charset="0"/>
              </a:rPr>
              <a:t>Обмен информацией крайне усложнен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endParaRPr lang="ru-RU" sz="2000" b="1">
              <a:solidFill>
                <a:srgbClr val="000000"/>
              </a:solidFill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SzPct val="50000"/>
              <a:buFont typeface="Wingdings" pitchFamily="2" charset="2"/>
              <a:buChar char="n"/>
            </a:pPr>
            <a:endParaRPr lang="ru-RU" sz="2000" b="1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40967" name="Picture 7" descr="лебедь_рак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148263" y="4149725"/>
            <a:ext cx="3240087" cy="20161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9CFE8BB7-9986-4C9E-9E85-612ADB6F21DD}" type="slidenum">
              <a:rPr lang="ru-RU">
                <a:cs typeface="Arial" pitchFamily="34" charset="0"/>
              </a:rPr>
              <a:pPr algn="l">
                <a:defRPr/>
              </a:pPr>
              <a:t>51</a:t>
            </a:fld>
            <a:endParaRPr lang="ru-RU">
              <a:cs typeface="Arial" pitchFamily="34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135938" cy="452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smtClean="0"/>
              <a:t>Примеры выбора оргструктуры в соответствии корпоративной стратегией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135938" cy="4826000"/>
          </a:xfrm>
        </p:spPr>
        <p:txBody>
          <a:bodyPr/>
          <a:lstStyle/>
          <a:p>
            <a:pPr lvl="1"/>
            <a:r>
              <a:rPr lang="ru-RU" altLang="ja-JP" b="1" smtClean="0">
                <a:cs typeface="ＭＳ Ｐゴシック"/>
              </a:rPr>
              <a:t>Стратегия 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минимизации издержек </a:t>
            </a:r>
            <a:r>
              <a:rPr lang="en-US" altLang="ja-JP" b="1" smtClean="0">
                <a:solidFill>
                  <a:srgbClr val="CC0099"/>
                </a:solidFill>
                <a:cs typeface="ＭＳ Ｐゴシック"/>
              </a:rPr>
              <a:t> 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      вертикальные структуры:</a:t>
            </a:r>
            <a:r>
              <a:rPr lang="ru-RU" altLang="ja-JP" b="1" smtClean="0">
                <a:cs typeface="ＭＳ Ｐゴシック"/>
              </a:rPr>
              <a:t>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контроль за выполнением технологического процесса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опора на исполнительную вертикаль и систему компенсации, связанную с соблюдением дисциплины</a:t>
            </a:r>
          </a:p>
          <a:p>
            <a:pPr lvl="1"/>
            <a:r>
              <a:rPr lang="ru-RU" altLang="ja-JP" b="1" smtClean="0">
                <a:cs typeface="ＭＳ Ｐゴシック"/>
              </a:rPr>
              <a:t>Стратегия 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минимизации упущенной выгоды</a:t>
            </a:r>
            <a:r>
              <a:rPr lang="ru-RU" altLang="ja-JP" b="1" smtClean="0">
                <a:cs typeface="ＭＳ Ｐゴシック"/>
              </a:rPr>
              <a:t>                  (при выводе нового продукта на рынок)</a:t>
            </a:r>
            <a:r>
              <a:rPr lang="ru-RU" altLang="ja-JP" b="1" smtClean="0">
                <a:solidFill>
                  <a:srgbClr val="CC0099"/>
                </a:solidFill>
                <a:cs typeface="ＭＳ Ｐゴシック"/>
              </a:rPr>
              <a:t>          органические организационные структуры:</a:t>
            </a:r>
            <a:r>
              <a:rPr lang="ru-RU" altLang="ja-JP" b="1" smtClean="0">
                <a:cs typeface="ＭＳ Ｐゴシック"/>
              </a:rPr>
              <a:t>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больше скорость прохождения информации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больше прав при принятии решений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горизонтальные связи </a:t>
            </a:r>
          </a:p>
          <a:p>
            <a:pPr lvl="2"/>
            <a:r>
              <a:rPr lang="ru-RU" altLang="ja-JP" sz="1800" b="1" smtClean="0">
                <a:cs typeface="ＭＳ Ｐゴシック"/>
              </a:rPr>
              <a:t>система оплаты труда по результатам</a:t>
            </a:r>
            <a:r>
              <a:rPr lang="ru-RU" altLang="ja-JP" b="1" smtClean="0">
                <a:cs typeface="ＭＳ Ｐゴシック"/>
              </a:rPr>
              <a:t> </a:t>
            </a:r>
            <a:endParaRPr lang="ru-RU" b="1" smtClean="0"/>
          </a:p>
        </p:txBody>
      </p:sp>
      <p:pic>
        <p:nvPicPr>
          <p:cNvPr id="158724" name="Picture 4" descr="калькуля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4500563"/>
            <a:ext cx="161131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5" name="AutoShape 6"/>
          <p:cNvSpPr>
            <a:spLocks noChangeArrowheads="1"/>
          </p:cNvSpPr>
          <p:nvPr/>
        </p:nvSpPr>
        <p:spPr bwMode="auto">
          <a:xfrm>
            <a:off x="7000875" y="1357313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8726" name="AutoShape 7"/>
          <p:cNvSpPr>
            <a:spLocks noChangeArrowheads="1"/>
          </p:cNvSpPr>
          <p:nvPr/>
        </p:nvSpPr>
        <p:spPr bwMode="auto">
          <a:xfrm>
            <a:off x="8286750" y="3143250"/>
            <a:ext cx="431800" cy="361950"/>
          </a:xfrm>
          <a:prstGeom prst="rightArrow">
            <a:avLst>
              <a:gd name="adj1" fmla="val 50000"/>
              <a:gd name="adj2" fmla="val 29825"/>
            </a:avLst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ACFE4250-7279-4A08-AE30-9EC5BA4006F2}" type="slidenum">
              <a:rPr lang="ru-RU">
                <a:cs typeface="Arial" pitchFamily="34" charset="0"/>
              </a:rPr>
              <a:pPr algn="l">
                <a:defRPr/>
              </a:pPr>
              <a:t>52</a:t>
            </a:fld>
            <a:endParaRPr lang="ru-RU">
              <a:cs typeface="Arial" pitchFamily="34" charset="0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5688013" cy="4464050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ja-JP" b="1" smtClean="0"/>
              <a:t>Распространенные заблуждения:</a:t>
            </a:r>
            <a:r>
              <a:rPr lang="ru-RU" altLang="ja-JP" sz="1800" b="1" smtClean="0"/>
              <a:t>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altLang="ja-JP" sz="1800" b="1" smtClean="0"/>
              <a:t>можно создать идеальную, лишенную недостатков </a:t>
            </a:r>
            <a:r>
              <a:rPr lang="ru-RU" sz="1800" b="1" smtClean="0"/>
              <a:t>организационную структуру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altLang="ja-JP" sz="1800" b="1" smtClean="0"/>
              <a:t>однажды разработанная структура будет оставаться идеальной всегда </a:t>
            </a:r>
          </a:p>
          <a:p>
            <a:pPr lvl="1" fontAlgn="auto">
              <a:spcAft>
                <a:spcPts val="0"/>
              </a:spcAft>
              <a:buFontTx/>
              <a:buNone/>
              <a:defRPr/>
            </a:pPr>
            <a:endParaRPr lang="ru-RU" altLang="ja-JP" sz="1000" b="1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smtClean="0"/>
              <a:t>Цель организационного проектирования: создание гибкой жизнеспособной структуры, отвечающей настоящим и прогнозируемым будущим условиям </a:t>
            </a:r>
            <a:r>
              <a:rPr lang="ru-RU" altLang="ja-JP" b="1" smtClean="0"/>
              <a:t> </a:t>
            </a:r>
          </a:p>
        </p:txBody>
      </p:sp>
      <p:pic>
        <p:nvPicPr>
          <p:cNvPr id="15974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484313"/>
            <a:ext cx="2447925" cy="360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5974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628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2819" name="Picture 2" descr="http://image.slidesharecdn.com/wr-2011-businessmodels-110919163257-phpapp01/95/business-models-whalerider-2011-50-728.jpg?cb=13183345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857250"/>
            <a:ext cx="8329613" cy="469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Что </a:t>
            </a:r>
            <a:r>
              <a:rPr lang="ru-RU" b="1" dirty="0" smtClean="0">
                <a:solidFill>
                  <a:srgbClr val="FF0000"/>
                </a:solidFill>
              </a:rPr>
              <a:t>должно </a:t>
            </a:r>
            <a:r>
              <a:rPr lang="ru-RU" b="1" dirty="0" smtClean="0">
                <a:solidFill>
                  <a:srgbClr val="FF0000"/>
                </a:solidFill>
              </a:rPr>
              <a:t>быть по проекту предприятия: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3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Бизнес-модель</a:t>
            </a:r>
          </a:p>
          <a:p>
            <a:r>
              <a:rPr lang="ru-RU" smtClean="0"/>
              <a:t>Бизнес – процессы:</a:t>
            </a:r>
          </a:p>
          <a:p>
            <a:pPr>
              <a:buFont typeface="Wingdings" pitchFamily="2" charset="2"/>
              <a:buChar char="v"/>
            </a:pPr>
            <a:r>
              <a:rPr lang="ru-RU" sz="2400" smtClean="0"/>
              <a:t>       производственный</a:t>
            </a:r>
          </a:p>
          <a:p>
            <a:pPr>
              <a:buFont typeface="Wingdings" pitchFamily="2" charset="2"/>
              <a:buChar char="v"/>
            </a:pPr>
            <a:r>
              <a:rPr lang="ru-RU" sz="2400" smtClean="0"/>
              <a:t>       процесс обслуживания</a:t>
            </a:r>
          </a:p>
          <a:p>
            <a:r>
              <a:rPr lang="ru-RU" smtClean="0"/>
              <a:t>Функциональные стратегии</a:t>
            </a:r>
          </a:p>
          <a:p>
            <a:r>
              <a:rPr lang="ru-RU" smtClean="0"/>
              <a:t>Организационная структура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1327</Words>
  <Application>Microsoft Office PowerPoint</Application>
  <PresentationFormat>Экран (4:3)</PresentationFormat>
  <Paragraphs>212</Paragraphs>
  <Slides>54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57" baseType="lpstr">
      <vt:lpstr>Тема Office</vt:lpstr>
      <vt:lpstr>Visio</vt:lpstr>
      <vt:lpstr>Рисунок</vt:lpstr>
      <vt:lpstr>Слайд 1</vt:lpstr>
      <vt:lpstr>План лекции</vt:lpstr>
      <vt:lpstr>Источники информации</vt:lpstr>
      <vt:lpstr>Концепция развертывания системы управления на предприятии</vt:lpstr>
      <vt:lpstr>Слайд 5</vt:lpstr>
      <vt:lpstr>Слайд 6</vt:lpstr>
      <vt:lpstr>Миссия ВГУЭС</vt:lpstr>
      <vt:lpstr>Слайд 8</vt:lpstr>
      <vt:lpstr>Слайд 9</vt:lpstr>
      <vt:lpstr>Ценности компании</vt:lpstr>
      <vt:lpstr>Слайд 11</vt:lpstr>
      <vt:lpstr>Слайд 12</vt:lpstr>
      <vt:lpstr>Слайд 13</vt:lpstr>
      <vt:lpstr>Организационная структура – это совокупность подразделений и отдельных работников с их связями и взаимодействием предназначенная для выполнения различных работ в процессе достижения определенных целей</vt:lpstr>
      <vt:lpstr>Основная задача ОРГАНИЗАЦИОННОЙ СТРУКТУРЫ управления </vt:lpstr>
      <vt:lpstr>Слайд 16</vt:lpstr>
      <vt:lpstr>Этапы проектирования оргструктур.</vt:lpstr>
      <vt:lpstr>Этапы 1-2  </vt:lpstr>
      <vt:lpstr>Слайд 19</vt:lpstr>
      <vt:lpstr>Слайд 20</vt:lpstr>
      <vt:lpstr>Слайд 21</vt:lpstr>
      <vt:lpstr>3. Дифференциация и  интеграция процессов</vt:lpstr>
      <vt:lpstr> Система бизнес-процессов</vt:lpstr>
      <vt:lpstr>Слайд 24</vt:lpstr>
      <vt:lpstr>Слайд 25</vt:lpstr>
      <vt:lpstr>Слайд 26</vt:lpstr>
      <vt:lpstr>4. Группировка функций</vt:lpstr>
      <vt:lpstr>Слайд 28</vt:lpstr>
      <vt:lpstr>Слайд 29</vt:lpstr>
      <vt:lpstr>5. Распределение функциональных взаимосвязей</vt:lpstr>
      <vt:lpstr>Структурные связи:</vt:lpstr>
      <vt:lpstr>Слайд 32</vt:lpstr>
      <vt:lpstr>5. Распределение функциональных взаимосвязей (продолжение)</vt:lpstr>
      <vt:lpstr>Слайд 34</vt:lpstr>
      <vt:lpstr>6. Выбор вида  организационной структуры. </vt:lpstr>
      <vt:lpstr>Краткая характеристика видов оргструктур</vt:lpstr>
      <vt:lpstr>Макс Вебер (концепция рациональной бюрократии):</vt:lpstr>
      <vt:lpstr>Слайд 38</vt:lpstr>
      <vt:lpstr>Линейно-функциональная структура управления</vt:lpstr>
      <vt:lpstr>Многолинейная (функциональная) структура управления</vt:lpstr>
      <vt:lpstr>Линейно-функциональная структура:</vt:lpstr>
      <vt:lpstr>Краткая характеристика типов оргструктур</vt:lpstr>
      <vt:lpstr>Матричная оргструктура</vt:lpstr>
      <vt:lpstr>Слайд 44</vt:lpstr>
      <vt:lpstr>Оргструктуры проектов</vt:lpstr>
      <vt:lpstr>Кросс-функциональные</vt:lpstr>
      <vt:lpstr>Слайд 47</vt:lpstr>
      <vt:lpstr>Бригадная оргструктура</vt:lpstr>
      <vt:lpstr>Поощрение горизонтальных структур</vt:lpstr>
      <vt:lpstr>Отличие процессного подхода от функционального подхода</vt:lpstr>
      <vt:lpstr>Примеры выбора оргструктуры в соответствии корпоративной стратегией</vt:lpstr>
      <vt:lpstr>Слайд 52</vt:lpstr>
      <vt:lpstr>Слайд 53</vt:lpstr>
      <vt:lpstr> Что должно быть по проекту предприятия: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Luda</dc:creator>
  <cp:lastModifiedBy>Luda</cp:lastModifiedBy>
  <cp:revision>123</cp:revision>
  <dcterms:created xsi:type="dcterms:W3CDTF">2015-09-25T09:36:40Z</dcterms:created>
  <dcterms:modified xsi:type="dcterms:W3CDTF">2015-11-06T09:10:36Z</dcterms:modified>
</cp:coreProperties>
</file>