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59" r:id="rId4"/>
    <p:sldId id="281" r:id="rId5"/>
    <p:sldId id="294" r:id="rId6"/>
    <p:sldId id="295" r:id="rId7"/>
    <p:sldId id="296" r:id="rId8"/>
    <p:sldId id="297" r:id="rId9"/>
    <p:sldId id="298" r:id="rId10"/>
    <p:sldId id="260" r:id="rId11"/>
    <p:sldId id="293" r:id="rId12"/>
    <p:sldId id="262" r:id="rId13"/>
    <p:sldId id="263" r:id="rId14"/>
    <p:sldId id="270" r:id="rId15"/>
    <p:sldId id="271" r:id="rId16"/>
    <p:sldId id="282" r:id="rId17"/>
    <p:sldId id="285" r:id="rId18"/>
    <p:sldId id="288" r:id="rId19"/>
    <p:sldId id="289" r:id="rId20"/>
    <p:sldId id="286" r:id="rId21"/>
    <p:sldId id="299" r:id="rId22"/>
    <p:sldId id="277" r:id="rId23"/>
    <p:sldId id="291" r:id="rId24"/>
    <p:sldId id="300" r:id="rId25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29" autoAdjust="0"/>
  </p:normalViewPr>
  <p:slideViewPr>
    <p:cSldViewPr>
      <p:cViewPr varScale="1">
        <p:scale>
          <a:sx n="80" d="100"/>
          <a:sy n="80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57200" y="914400"/>
            <a:ext cx="8458200" cy="1470025"/>
          </a:xfrm>
        </p:spPr>
        <p:txBody>
          <a:bodyPr anchor="b" anchorCtr="0"/>
          <a:lstStyle/>
          <a:p>
            <a:r>
              <a:rPr lang="ru-RU" sz="6000" dirty="0" smtClean="0">
                <a:solidFill>
                  <a:schemeClr val="tx1"/>
                </a:solidFill>
              </a:rPr>
              <a:t>Традиционные приемы </a:t>
            </a:r>
            <a:r>
              <a:rPr lang="ru-RU" sz="6000" dirty="0" smtClean="0">
                <a:solidFill>
                  <a:schemeClr val="tx1"/>
                </a:solidFill>
              </a:rPr>
              <a:t>ЭА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55613" y="3316288"/>
            <a:ext cx="4951412" cy="182245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609600"/>
            <a:ext cx="8686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Способами аналитической обработки экономической информации являются сравнение, использование абсолютных и относительных величин, сортировка и группировка исходных данных, различные виды оценок, определение отклонений, процентных и средних величин и др. Исходная информация и результаты анализа систематизируются в таблицах, отражаются в графиках.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533400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Прием абсолютных, относительных и средних величин</a:t>
            </a:r>
            <a:endParaRPr lang="ru-RU" sz="3200" u="sng" dirty="0"/>
          </a:p>
          <a:p>
            <a:endParaRPr lang="ru-RU" sz="3200" dirty="0" smtClean="0"/>
          </a:p>
          <a:p>
            <a:r>
              <a:rPr lang="ru-RU" sz="3200" dirty="0" smtClean="0"/>
              <a:t>Для </a:t>
            </a:r>
            <a:r>
              <a:rPr lang="ru-RU" sz="3200" dirty="0"/>
              <a:t>характеристики объема, размера, результатов хозяйственной деятельности применяют </a:t>
            </a:r>
            <a:r>
              <a:rPr lang="ru-RU" sz="3200" b="1" i="1" u="sng" dirty="0"/>
              <a:t>абсолютные </a:t>
            </a:r>
            <a:r>
              <a:rPr lang="ru-RU" sz="3200" b="1" i="1" u="sng" dirty="0" smtClean="0"/>
              <a:t>величины</a:t>
            </a:r>
            <a:r>
              <a:rPr lang="ru-RU" sz="3200" dirty="0" smtClean="0"/>
              <a:t>, которые </a:t>
            </a:r>
            <a:r>
              <a:rPr lang="ru-RU" sz="3200" dirty="0"/>
              <a:t>показывают количественные размеры явления в единицах меры, веса, объема, протяженности, площади, стоимости и т.д. безотносительно к размеру других явлений</a:t>
            </a:r>
            <a:r>
              <a:rPr lang="ru-RU" sz="3200" dirty="0" smtClean="0"/>
              <a:t>. </a:t>
            </a:r>
          </a:p>
          <a:p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41" y="381000"/>
            <a:ext cx="8763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u="sng" dirty="0"/>
              <a:t>Относительные показатели</a:t>
            </a:r>
            <a:r>
              <a:rPr lang="ru-RU" sz="3000" u="sng" dirty="0"/>
              <a:t> </a:t>
            </a:r>
            <a:r>
              <a:rPr lang="ru-RU" sz="3000" dirty="0"/>
              <a:t>отражают соотношение величины изучаемого явления с величиной какого-либо другого явления или с величиной этого явления, но взятой за другое время или по другому объекту. </a:t>
            </a:r>
            <a:endParaRPr lang="ru-RU" sz="3000" dirty="0" smtClean="0"/>
          </a:p>
          <a:p>
            <a:pPr algn="just"/>
            <a:r>
              <a:rPr lang="ru-RU" sz="3000" dirty="0" smtClean="0"/>
              <a:t>Относительные </a:t>
            </a:r>
            <a:r>
              <a:rPr lang="ru-RU" sz="3000" dirty="0"/>
              <a:t>показатели получают в результате деления одной величины на другую, которая принимается за базу </a:t>
            </a:r>
            <a:r>
              <a:rPr lang="ru-RU" sz="3000" dirty="0" smtClean="0"/>
              <a:t>и </a:t>
            </a:r>
            <a:r>
              <a:rPr lang="ru-RU" sz="3000" u="sng" dirty="0" smtClean="0"/>
              <a:t>выражают в форме</a:t>
            </a:r>
            <a:r>
              <a:rPr lang="ru-RU" sz="3000" dirty="0" smtClean="0"/>
              <a:t>:</a:t>
            </a:r>
            <a:endParaRPr lang="ru-RU" sz="3000" dirty="0"/>
          </a:p>
          <a:p>
            <a:r>
              <a:rPr lang="ru-RU" sz="3000" dirty="0"/>
              <a:t>а) </a:t>
            </a:r>
            <a:r>
              <a:rPr lang="ru-RU" sz="3000" dirty="0" smtClean="0"/>
              <a:t>коэффициентов, </a:t>
            </a:r>
            <a:r>
              <a:rPr lang="ru-RU" sz="3000" dirty="0"/>
              <a:t>когда за базу сравнения принимается единица;</a:t>
            </a:r>
          </a:p>
          <a:p>
            <a:r>
              <a:rPr lang="ru-RU" sz="3000" dirty="0"/>
              <a:t>б) </a:t>
            </a:r>
            <a:r>
              <a:rPr lang="ru-RU" sz="3000" dirty="0" smtClean="0"/>
              <a:t>процентов, </a:t>
            </a:r>
            <a:r>
              <a:rPr lang="ru-RU" sz="3000" dirty="0"/>
              <a:t>когда за базу сравнения принимается 100.</a:t>
            </a:r>
          </a:p>
        </p:txBody>
      </p:sp>
    </p:spTree>
    <p:extLst>
      <p:ext uri="{BB962C8B-B14F-4D97-AF65-F5344CB8AC3E}">
        <p14:creationId xmlns:p14="http://schemas.microsoft.com/office/powerpoint/2010/main" val="3722042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u="sng" dirty="0" smtClean="0"/>
              <a:t>Виды относительных величин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i="1" dirty="0">
                <a:effectLst/>
              </a:rPr>
              <a:t>Относительная величина планового задания</a:t>
            </a:r>
            <a:r>
              <a:rPr lang="ru-RU" sz="2800" dirty="0">
                <a:effectLst/>
              </a:rPr>
              <a:t> представляет собой отношение планового уровня показателя текущего года к фактическому его уровню в прошлом году или к среднему за три-пять предыдущих </a:t>
            </a:r>
            <a:r>
              <a:rPr lang="ru-RU" sz="2800" dirty="0" smtClean="0">
                <a:effectLst/>
              </a:rPr>
              <a:t>лет</a:t>
            </a:r>
          </a:p>
          <a:p>
            <a:r>
              <a:rPr lang="ru-RU" sz="2800" b="1" i="1" dirty="0">
                <a:effectLst/>
              </a:rPr>
              <a:t>Относительная величина выполнения плана</a:t>
            </a:r>
            <a:r>
              <a:rPr lang="ru-RU" sz="2800" dirty="0">
                <a:effectLst/>
              </a:rPr>
              <a:t> - это отношение между фактическим и плановым уровнем показателя, выраженное обычно в процентах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0209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Виды относительных величин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effectLst/>
              </a:rPr>
              <a:t>Относительные </a:t>
            </a:r>
            <a:r>
              <a:rPr lang="ru-RU" b="1" i="1" dirty="0">
                <a:effectLst/>
              </a:rPr>
              <a:t>величины динамики.</a:t>
            </a:r>
            <a:r>
              <a:rPr lang="ru-RU" dirty="0">
                <a:effectLst/>
              </a:rPr>
              <a:t> Их определяют путем деления величины показателя текущего периода на его уровень в предыдущем пе­риоде (месяце, квартале, году). Называются они темпами роста (прироста) и выражаются обычно в процентах или коэффициентах.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897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u="sng" dirty="0" smtClean="0"/>
              <a:t>Виды относительных величин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295400"/>
            <a:ext cx="8226425" cy="4497387"/>
          </a:xfrm>
        </p:spPr>
        <p:txBody>
          <a:bodyPr/>
          <a:lstStyle/>
          <a:p>
            <a:r>
              <a:rPr lang="ru-RU" b="1" i="1" dirty="0">
                <a:effectLst/>
              </a:rPr>
              <a:t>Показатель структуры</a:t>
            </a:r>
            <a:r>
              <a:rPr lang="ru-RU" dirty="0">
                <a:effectLst/>
              </a:rPr>
              <a:t> - это относительная доля (удельный вес) части в общем, выраженная в процентах или коэффициентах. </a:t>
            </a:r>
            <a:endParaRPr lang="ru-RU" dirty="0" smtClean="0">
              <a:effectLst/>
            </a:endParaRPr>
          </a:p>
          <a:p>
            <a:r>
              <a:rPr lang="ru-RU" b="1" i="1" dirty="0" smtClean="0">
                <a:effectLst/>
              </a:rPr>
              <a:t>Относительные величины координации</a:t>
            </a:r>
            <a:r>
              <a:rPr lang="ru-RU" dirty="0" smtClean="0">
                <a:effectLst/>
              </a:rPr>
              <a:t> представляют собой соотношение частей целого между собой, например, собственного и заемного капитала и т.д.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37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r>
              <a:rPr lang="ru-RU" sz="4000" u="sng" dirty="0" smtClean="0"/>
              <a:t>Виды относительных величин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4497387"/>
          </a:xfrm>
        </p:spPr>
        <p:txBody>
          <a:bodyPr/>
          <a:lstStyle/>
          <a:p>
            <a:r>
              <a:rPr lang="ru-RU" b="1" i="1" dirty="0">
                <a:effectLst/>
              </a:rPr>
              <a:t>Относительные величины интенсивности</a:t>
            </a:r>
            <a:r>
              <a:rPr lang="ru-RU" dirty="0">
                <a:effectLst/>
              </a:rPr>
              <a:t> характеризуют степень распространенности, развития какого-либо явления в соответствующей среде, например, процент рабочих высшей квалификации </a:t>
            </a:r>
          </a:p>
          <a:p>
            <a:r>
              <a:rPr lang="ru-RU" b="1" i="1" dirty="0">
                <a:effectLst/>
              </a:rPr>
              <a:t>Относительные величины эффективности</a:t>
            </a:r>
            <a:r>
              <a:rPr lang="ru-RU" dirty="0">
                <a:effectLst/>
              </a:rPr>
              <a:t> — это соотношение эффекта с ресурсами или затратами, например, размер прибыли на один рубль затрат, </a:t>
            </a:r>
            <a:r>
              <a:rPr lang="ru-RU" dirty="0" smtClean="0">
                <a:effectLst/>
              </a:rPr>
              <a:t>на </a:t>
            </a:r>
            <a:r>
              <a:rPr lang="ru-RU" dirty="0">
                <a:effectLst/>
              </a:rPr>
              <a:t>рубль </a:t>
            </a:r>
            <a:r>
              <a:rPr lang="ru-RU" dirty="0" smtClean="0">
                <a:effectLst/>
              </a:rPr>
              <a:t>выручки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6196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5334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В экономическом анализе часто применяются средние величины,</a:t>
            </a:r>
            <a:r>
              <a:rPr lang="ru-RU" sz="3200" i="1" dirty="0"/>
              <a:t> </a:t>
            </a:r>
            <a:r>
              <a:rPr lang="ru-RU" sz="3200" dirty="0"/>
              <a:t>которые представляют собой обобщающую характеристику экономических явлений</a:t>
            </a:r>
            <a:r>
              <a:rPr lang="ru-RU" sz="3200" dirty="0" smtClean="0"/>
              <a:t>.</a:t>
            </a:r>
          </a:p>
          <a:p>
            <a:pPr algn="ctr"/>
            <a:r>
              <a:rPr lang="ru-RU" sz="3200" dirty="0" smtClean="0"/>
              <a:t> </a:t>
            </a:r>
          </a:p>
          <a:p>
            <a:pPr algn="ctr"/>
            <a:r>
              <a:rPr lang="ru-RU" sz="3200" dirty="0" smtClean="0"/>
              <a:t>К </a:t>
            </a:r>
            <a:r>
              <a:rPr lang="ru-RU" sz="3200" dirty="0"/>
              <a:t>структурным средним относятся мода и медиана. </a:t>
            </a:r>
            <a:endParaRPr lang="ru-RU" sz="3200" dirty="0" smtClean="0"/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Наиболее </a:t>
            </a:r>
            <a:r>
              <a:rPr lang="ru-RU" sz="3200" dirty="0"/>
              <a:t>часто в аналитических расчетах используется средняя арифметическая, простая и взвешенная, а также среднегеометрическая.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762000"/>
            <a:ext cx="861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smtClean="0"/>
              <a:t>Способ сравнения </a:t>
            </a:r>
            <a:r>
              <a:rPr lang="ru-RU" sz="3200" dirty="0" smtClean="0"/>
              <a:t>-</a:t>
            </a:r>
            <a:r>
              <a:rPr lang="ru-RU" sz="3200" i="1" dirty="0" smtClean="0"/>
              <a:t> </a:t>
            </a:r>
            <a:r>
              <a:rPr lang="ru-RU" sz="3200" dirty="0" smtClean="0"/>
              <a:t>представляет </a:t>
            </a:r>
            <a:r>
              <a:rPr lang="ru-RU" sz="3200" dirty="0"/>
              <a:t>собой оценку и анализ исследуемого объекта через аналогичные объекты (логически сопоставимые, но разнородные по экономическому содержанию, например, прибыль: активы), поскольку цифровые значения показателей обретают особый смысл только при их сопоставлении с другими показателями, что является важным условием сравнения показателей.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9144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качестве базы для сравнения могут использоваться показатели прошлых лет; плановые и нормативные значения; достижения науки и передового опыта; уровни показателей ближайших конкурентов; потенциальные и прогнозируемые показатели.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8878" y="304800"/>
            <a:ext cx="838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Весьма содержательными являются сравнения параллельных и динамических рядов,</a:t>
            </a:r>
            <a:r>
              <a:rPr lang="ru-RU" sz="2800" i="1" dirty="0"/>
              <a:t> </a:t>
            </a:r>
            <a:r>
              <a:rPr lang="ru-RU" sz="2800" dirty="0"/>
              <a:t>позволяющие выявить форму и особенности взаимосвязей между показателями. Так, рост выручки от продаж при одновременном росте средней за тот же период стоимости машин и оборудования приведет к росту их фондоотдачи только в том случае, если рост стоимости активной части основных производственных фондов будет происходить более медленными темпами. Познавательны вертикальные сравнения</a:t>
            </a:r>
            <a:r>
              <a:rPr lang="ru-RU" sz="2800" i="1" dirty="0"/>
              <a:t>, </a:t>
            </a:r>
            <a:r>
              <a:rPr lang="ru-RU" sz="2800" dirty="0"/>
              <a:t>позволяющие изучить структуру явлений и процессов и тенденции в их изменении.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28600"/>
            <a:ext cx="8534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Прием группировок </a:t>
            </a:r>
            <a:r>
              <a:rPr lang="ru-RU" sz="3200" dirty="0"/>
              <a:t>применяется для выявления взаимосвязи между отдельными экономическими явлениями с целью изучения состава, структуры и динамики развития, определения средних величин и их содержания.</a:t>
            </a:r>
          </a:p>
          <a:p>
            <a:r>
              <a:rPr lang="ru-RU" sz="3200" dirty="0"/>
              <a:t>Индивидуальные величины показателей заменяются </a:t>
            </a:r>
            <a:r>
              <a:rPr lang="ru-RU" sz="3200" dirty="0" err="1"/>
              <a:t>среднегрупповыми</a:t>
            </a:r>
            <a:r>
              <a:rPr lang="ru-RU" sz="3200" dirty="0"/>
              <a:t>. Группировки позволяют не только систематизировать материал, но и выявлять характерные и типичные взаимосвязи процессов, гасить случайные отклонения.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7727" y="152400"/>
            <a:ext cx="8458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В анализе используют такие виды группировок</a:t>
            </a:r>
            <a:r>
              <a:rPr lang="ru-RU" sz="3200" dirty="0"/>
              <a:t>: </a:t>
            </a:r>
            <a:endParaRPr lang="ru-RU" sz="3200" dirty="0" smtClean="0"/>
          </a:p>
          <a:p>
            <a:r>
              <a:rPr lang="ru-RU" sz="3200" dirty="0" smtClean="0"/>
              <a:t>- </a:t>
            </a:r>
            <a:r>
              <a:rPr lang="ru-RU" sz="3200" b="1" u="sng" dirty="0" smtClean="0"/>
              <a:t>типологические</a:t>
            </a:r>
            <a:r>
              <a:rPr lang="ru-RU" sz="3200" dirty="0" smtClean="0"/>
              <a:t> - </a:t>
            </a:r>
            <a:r>
              <a:rPr lang="ru-RU" sz="3200" dirty="0"/>
              <a:t>группировка организаций по видам </a:t>
            </a:r>
            <a:r>
              <a:rPr lang="ru-RU" sz="3200" dirty="0" smtClean="0"/>
              <a:t>собственности; </a:t>
            </a:r>
          </a:p>
          <a:p>
            <a:r>
              <a:rPr lang="ru-RU" sz="3200" dirty="0" smtClean="0"/>
              <a:t>- </a:t>
            </a:r>
            <a:r>
              <a:rPr lang="ru-RU" sz="3200" b="1" u="sng" dirty="0" smtClean="0"/>
              <a:t>структурные</a:t>
            </a:r>
            <a:r>
              <a:rPr lang="ru-RU" sz="3200" i="1" dirty="0" smtClean="0"/>
              <a:t> </a:t>
            </a:r>
            <a:r>
              <a:rPr lang="ru-RU" sz="3200" i="1" dirty="0"/>
              <a:t>– </a:t>
            </a:r>
            <a:r>
              <a:rPr lang="ru-RU" sz="3200" dirty="0"/>
              <a:t>для оценки внутреннего строения показателей (например, для изучения персонала по стажу работы, профессиям и др.); </a:t>
            </a:r>
            <a:endParaRPr lang="ru-RU" sz="3200" dirty="0" smtClean="0"/>
          </a:p>
          <a:p>
            <a:r>
              <a:rPr lang="ru-RU" sz="3200" dirty="0" smtClean="0"/>
              <a:t>- </a:t>
            </a:r>
            <a:r>
              <a:rPr lang="ru-RU" sz="3200" b="1" u="sng" dirty="0" smtClean="0"/>
              <a:t>аналитические </a:t>
            </a:r>
            <a:r>
              <a:rPr lang="ru-RU" sz="3200" i="1" dirty="0" smtClean="0"/>
              <a:t>– </a:t>
            </a:r>
            <a:r>
              <a:rPr lang="ru-RU" sz="3200" dirty="0"/>
              <a:t>для изучения взаимосвязи факторных и результативных показателей (например, зависимости суммы выданного банком кредита от величины процентной ставки).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685800"/>
            <a:ext cx="8534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Группировкой пользуются при анализе совокупности экономических явлений, имеющих одинаковые признаки, например, группировка рабочих по стажу работы. Они применяются и для определения взаимосвязи различных показателей, объединенных целью исследования, например, зависимость уровня заработной платы и средней выработки по группам рабочих.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381000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Детализация</a:t>
            </a:r>
            <a:r>
              <a:rPr lang="ru-RU" sz="3200" dirty="0"/>
              <a:t> используется для того, чтобы глубже изучить явление. Учетные и отчетные данные детализируют и выделяют составные части, влияющие на общий уровень производственной деятельности.</a:t>
            </a:r>
          </a:p>
          <a:p>
            <a:endParaRPr lang="ru-RU" sz="3200" dirty="0" smtClean="0"/>
          </a:p>
          <a:p>
            <a:r>
              <a:rPr lang="ru-RU" sz="3200" dirty="0" smtClean="0"/>
              <a:t>Детализация </a:t>
            </a:r>
            <a:r>
              <a:rPr lang="ru-RU" sz="3200" dirty="0"/>
              <a:t>может производиться по времени, месту действия, факторам влияния. Этот прием позволяет установить степень влияния различных факторов по показателям работы предприятия.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9906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/>
              <a:t>Прием обобщения</a:t>
            </a:r>
            <a:r>
              <a:rPr lang="ru-RU" sz="3600" u="sng" dirty="0"/>
              <a:t> </a:t>
            </a:r>
            <a:r>
              <a:rPr lang="ru-RU" sz="3600" dirty="0"/>
              <a:t>– прием, обратный детализации. После изучения отдельных факторов, их влияния на результаты хозяйственной деятельности, т.е. исследования составляющих целого, эти части соединяют, обобщая результаты анализа.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902" y="533400"/>
            <a:ext cx="8610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Балансовый прием</a:t>
            </a:r>
            <a:r>
              <a:rPr lang="ru-RU" sz="3200" dirty="0"/>
              <a:t>. В его основе лежит сопоставление базовых, отчетных балансов, представляющих собой аналитическую формулу равенства итогов его правой и левой сторон. Это позволяет определить влияние факторов, выявить резервы повышения эффективности производства.</a:t>
            </a:r>
          </a:p>
          <a:p>
            <a:endParaRPr lang="ru-RU" sz="3200" dirty="0" smtClean="0"/>
          </a:p>
          <a:p>
            <a:r>
              <a:rPr lang="ru-RU" sz="3200" dirty="0" smtClean="0"/>
              <a:t>Прием </a:t>
            </a:r>
            <a:r>
              <a:rPr lang="ru-RU" sz="3200" dirty="0"/>
              <a:t>используется при анализе стоимостных и натуральных показателей.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685800"/>
            <a:ext cx="8534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Балансовый способ нашел широкое применение в анализе обеспеченности организации трудовыми, материальными и финансовыми ресурсами и полноты их использования, в исследовании соответствия платежных средств платежным обязательствам и др. В качестве технического способа балансовый прием используется для проверки правильности аналитических расчетов путем составления баланса отклонений.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228600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В </a:t>
            </a:r>
            <a:r>
              <a:rPr lang="ru-RU" sz="3200" dirty="0"/>
              <a:t>конкретном анализе применяются модели, построенные на основе товарного баланса. </a:t>
            </a:r>
            <a:endParaRPr lang="ru-RU" sz="3200" dirty="0" smtClean="0"/>
          </a:p>
          <a:p>
            <a:r>
              <a:rPr lang="ru-RU" sz="3200" dirty="0" smtClean="0"/>
              <a:t>Например</a:t>
            </a:r>
            <a:r>
              <a:rPr lang="ru-RU" sz="3200" dirty="0"/>
              <a:t>,</a:t>
            </a:r>
          </a:p>
          <a:p>
            <a:pPr algn="ctr"/>
            <a:r>
              <a:rPr lang="ru-RU" sz="3200" b="1" i="1" dirty="0" smtClean="0"/>
              <a:t>О</a:t>
            </a:r>
            <a:r>
              <a:rPr lang="ru-RU" sz="2400" b="1" i="1" dirty="0" smtClean="0"/>
              <a:t>н</a:t>
            </a:r>
            <a:r>
              <a:rPr lang="ru-RU" sz="3200" b="1" i="1" dirty="0" smtClean="0"/>
              <a:t> + П </a:t>
            </a:r>
            <a:r>
              <a:rPr lang="ru-RU" sz="3200" b="1" i="1" dirty="0"/>
              <a:t>= </a:t>
            </a:r>
            <a:r>
              <a:rPr lang="ru-RU" sz="3200" b="1" i="1" dirty="0" smtClean="0"/>
              <a:t>Р + В </a:t>
            </a:r>
            <a:r>
              <a:rPr lang="ru-RU" sz="3200" b="1" i="1" dirty="0"/>
              <a:t>+ 0</a:t>
            </a:r>
            <a:r>
              <a:rPr lang="ru-RU" sz="3200" b="1" i="1" baseline="-25000" dirty="0"/>
              <a:t>к</a:t>
            </a:r>
            <a:r>
              <a:rPr lang="ru-RU" sz="3200" b="1" i="1" dirty="0"/>
              <a:t>,</a:t>
            </a:r>
            <a:r>
              <a:rPr lang="ru-RU" sz="3200" dirty="0"/>
              <a:t> отсюда</a:t>
            </a:r>
            <a:r>
              <a:rPr lang="ru-RU" sz="3200" b="1" i="1" dirty="0"/>
              <a:t> </a:t>
            </a:r>
            <a:endParaRPr lang="ru-RU" sz="3200" b="1" i="1" dirty="0" smtClean="0"/>
          </a:p>
          <a:p>
            <a:pPr algn="ctr"/>
            <a:r>
              <a:rPr lang="ru-RU" sz="3200" b="1" i="1" dirty="0" smtClean="0"/>
              <a:t>Р = О</a:t>
            </a:r>
            <a:r>
              <a:rPr lang="ru-RU" sz="2400" b="1" i="1" dirty="0" smtClean="0"/>
              <a:t>н</a:t>
            </a:r>
            <a:r>
              <a:rPr lang="ru-RU" sz="3200" b="1" i="1" dirty="0" smtClean="0"/>
              <a:t> + П – В - </a:t>
            </a:r>
            <a:r>
              <a:rPr lang="ru-RU" sz="3200" b="1" i="1" dirty="0"/>
              <a:t>О</a:t>
            </a:r>
            <a:r>
              <a:rPr lang="ru-RU" sz="3200" b="1" i="1" baseline="-25000" dirty="0"/>
              <a:t>к</a:t>
            </a:r>
            <a:r>
              <a:rPr lang="ru-RU" sz="3200" b="1" i="1" dirty="0"/>
              <a:t>,</a:t>
            </a:r>
          </a:p>
          <a:p>
            <a:endParaRPr lang="ru-RU" sz="3200" dirty="0" smtClean="0"/>
          </a:p>
          <a:p>
            <a:r>
              <a:rPr lang="ru-RU" sz="3200" dirty="0" smtClean="0"/>
              <a:t>где</a:t>
            </a:r>
            <a:r>
              <a:rPr lang="ru-RU" sz="3200" b="1" i="1" dirty="0" smtClean="0"/>
              <a:t> </a:t>
            </a:r>
            <a:r>
              <a:rPr lang="ru-RU" sz="3200" b="1" i="1" dirty="0"/>
              <a:t>О</a:t>
            </a:r>
            <a:r>
              <a:rPr lang="ru-RU" sz="3200" b="1" i="1" baseline="-25000" dirty="0"/>
              <a:t>н</a:t>
            </a:r>
            <a:r>
              <a:rPr lang="ru-RU" sz="3200" dirty="0"/>
              <a:t> — остаток товаров на начало года;</a:t>
            </a:r>
            <a:r>
              <a:rPr lang="ru-RU" sz="3200" b="1" i="1" dirty="0"/>
              <a:t> П</a:t>
            </a:r>
            <a:r>
              <a:rPr lang="ru-RU" sz="3200" dirty="0"/>
              <a:t> — поступление товаров; Р— продажа товаров; </a:t>
            </a:r>
            <a:r>
              <a:rPr lang="ru-RU" sz="3200" dirty="0" smtClean="0"/>
              <a:t>В — </a:t>
            </a:r>
            <a:r>
              <a:rPr lang="ru-RU" sz="3200" dirty="0"/>
              <a:t>другие источники расхода товаров; О</a:t>
            </a:r>
            <a:r>
              <a:rPr lang="ru-RU" sz="3200" baseline="-25000" dirty="0"/>
              <a:t>к</a:t>
            </a:r>
            <a:r>
              <a:rPr lang="ru-RU" sz="3200" dirty="0"/>
              <a:t> — остаток товаров на конец года.</a:t>
            </a:r>
          </a:p>
        </p:txBody>
      </p:sp>
    </p:spTree>
    <p:extLst>
      <p:ext uri="{BB962C8B-B14F-4D97-AF65-F5344CB8AC3E}">
        <p14:creationId xmlns:p14="http://schemas.microsoft.com/office/powerpoint/2010/main" val="1946414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533400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Составление таблиц </a:t>
            </a:r>
            <a:r>
              <a:rPr lang="ru-RU" sz="3200" i="1" dirty="0"/>
              <a:t>– </a:t>
            </a:r>
            <a:r>
              <a:rPr lang="ru-RU" sz="3200" dirty="0"/>
              <a:t>прием, исключительно широко используемый в экономическом анализе. Это связно с тем, что таблицы компактно и концентрированно, как бизнес-конспект, раскрывают с помощью цифр не только исходную информацию, но и алгоритмы расчетов и их результаты. Они отражают по существу мнение аналитика по поводу ситуации в бизнесе, требующего внимания со стороны менеджеров соответствующего уровня управления.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686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 smtClean="0"/>
              <a:t>Правила составления таблиц</a:t>
            </a:r>
          </a:p>
          <a:p>
            <a:endParaRPr lang="ru-RU" sz="3200" dirty="0" smtClean="0"/>
          </a:p>
          <a:p>
            <a:r>
              <a:rPr lang="ru-RU" sz="3200" dirty="0" smtClean="0"/>
              <a:t>В </a:t>
            </a:r>
            <a:r>
              <a:rPr lang="ru-RU" sz="3200" dirty="0"/>
              <a:t>таблицах принято располагать сначала абсолютные показатели, а затем относительные; исходную информацию ранее, чем расчетные показатели; сначала факторные показатели, потом результативные; далее последовательные действия факторного анализа и баланс отклонений, сводные результаты анализа.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 txBox="1">
            <a:spLocks noGrp="1" noChangeArrowheads="1" noChangeShapeType="1" noTextEdit="1"/>
          </p:cNvSpPr>
          <p:nvPr>
            <p:ph idx="1"/>
          </p:nvPr>
        </p:nvSpPr>
        <p:spPr bwMode="auto">
          <a:xfrm>
            <a:off x="533400" y="1066800"/>
            <a:ext cx="8226425" cy="4497387"/>
          </a:xfrm>
          <a:prstGeom prst="rect">
            <a:avLst/>
          </a:prstGeom>
        </p:spPr>
        <p:txBody>
          <a:bodyPr wrap="none" numCol="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083490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410</TotalTime>
  <Words>1077</Words>
  <Application>Microsoft Office PowerPoint</Application>
  <PresentationFormat>Экран (4:3)</PresentationFormat>
  <Paragraphs>56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Сетка с тенью</vt:lpstr>
      <vt:lpstr>4_Городская</vt:lpstr>
      <vt:lpstr>Традиционные приемы ЭА</vt:lpstr>
      <vt:lpstr>Презентация PowerPoint</vt:lpstr>
      <vt:lpstr>Презентация PowerPoint</vt:lpstr>
      <vt:lpstr>Презентация PowerPoint</vt:lpstr>
      <vt:lpstr>Виды относительных величин:</vt:lpstr>
      <vt:lpstr>Виды относительных величин:</vt:lpstr>
      <vt:lpstr>Виды относительных величин:</vt:lpstr>
      <vt:lpstr>Виды относительных величин: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Samarina</cp:lastModifiedBy>
  <cp:revision>49</cp:revision>
  <dcterms:created xsi:type="dcterms:W3CDTF">2008-10-30T09:59:59Z</dcterms:created>
  <dcterms:modified xsi:type="dcterms:W3CDTF">2018-09-03T11:40:36Z</dcterms:modified>
</cp:coreProperties>
</file>