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98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51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87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81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82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00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378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931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462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2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5695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925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2835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943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916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501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CCD7C-4EB3-43BF-9BBB-CE4B9324075C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2C7A261-3AE9-4277-9320-44BE14EB6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37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3315" y="798873"/>
            <a:ext cx="10323096" cy="4539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ТЕМА 10. 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МАКРОЭКОНОМИЧЕСКИЕ ПОКАЗАТЕЛИ В СИСТЕМЕ НАЦИОНАЛЬНЫХ СЧЕТОВ</a:t>
            </a:r>
            <a:endParaRPr lang="ru-RU" sz="28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</a:t>
            </a:r>
            <a:endParaRPr lang="ru-RU" sz="28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национальных счетов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макроэкономические показатели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Соотношение показателей в системе национальных счетов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Номинальный и реальный ВВП (ВНП). Индексы цен</a:t>
            </a:r>
            <a:endParaRPr lang="ru-RU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77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631" y="300841"/>
            <a:ext cx="11369842" cy="556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национальных счетов выполняет следующие функции:</a:t>
            </a:r>
            <a:endPara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19100" algn="l"/>
              </a:tabLs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служит основой для выработки экономической политики;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19100" algn="l"/>
              </a:tabLs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создает предпосылки и фактический инструментарий для экономического прогнозирования деятельности всех субъек­тов (агентов) национальной экономики;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19100" algn="l"/>
              </a:tabLs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помогает сопоставить широкий круг макроэкономических показателей, оценить уровень жизни различных групп насе­ления в стране и за рубежом;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19100" algn="l"/>
              </a:tabLs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служит связующим звеном экономической теории с хозяйст­венной практикой;</a:t>
            </a: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19100" algn="l"/>
              </a:tabLs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используется для оценки конъюнктуры и выработки страте­гии и тактики хозяйственной политики фирм.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8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390" y="1629598"/>
            <a:ext cx="11069052" cy="3697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ВНП = ВВП + ЧФД</a:t>
            </a:r>
            <a:endParaRPr lang="ru-RU" sz="3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Чистые факторные доходы из-за рубежа</a:t>
            </a:r>
            <a:r>
              <a:rPr lang="ru-RU" sz="32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uk-UA" sz="32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разница между доходами, полученными гражданами данной страны за рубежом, и дохо­дами иностранцев, полученными на территории этой страны.</a:t>
            </a:r>
            <a:endParaRPr lang="ru-RU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21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1736" y="648343"/>
            <a:ext cx="10611853" cy="5185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расчете ВВП (В</a:t>
            </a:r>
            <a:r>
              <a:rPr lang="uk-UA" sz="28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8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П) по расходам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суммируются расходы всех экономических субъектов (домашних хозяйств, фирм, государства, иностранного сектора):</a:t>
            </a: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ВВП = </a:t>
            </a:r>
            <a:r>
              <a:rPr lang="en-US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US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US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US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</a:t>
            </a:r>
            <a:endParaRPr lang="ru-RU" sz="28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где, 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потребление (расходы);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валовые частные внутренние ин­вестиции;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государственные закупки товаров услуг; 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NЕ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чистый экспорт.</a:t>
            </a:r>
            <a:endParaRPr lang="ru-RU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34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54970"/>
              </p:ext>
            </p:extLst>
          </p:nvPr>
        </p:nvGraphicFramePr>
        <p:xfrm>
          <a:off x="806117" y="577516"/>
          <a:ext cx="10720136" cy="5245768"/>
        </p:xfrm>
        <a:graphic>
          <a:graphicData uri="http://schemas.openxmlformats.org/drawingml/2006/table">
            <a:tbl>
              <a:tblPr/>
              <a:tblGrid>
                <a:gridCol w="107201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47462">
                <a:tc>
                  <a:txBody>
                    <a:bodyPr/>
                    <a:lstStyle/>
                    <a:p>
                      <a:pPr marL="180340" indent="276860" algn="just"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ЧИСТЫЕ ИНВЕСТИЦИИ = чистые инвестиции в основной капитал + чистые инвестиции в жилищное строительство + инвестиции в запасы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98306">
                <a:tc>
                  <a:txBody>
                    <a:bodyPr/>
                    <a:lstStyle/>
                    <a:p>
                      <a:pPr marL="180340" indent="276860" algn="just"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ВАЛОВЫЕ ИНВЕСТИЦИИ = чистые инвестиции + амортизация (стоимость потребленного капитала)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202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505" y="105013"/>
            <a:ext cx="11288295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ru-RU" sz="2000" b="1" i="1" u="sng" spc="-2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b="1" i="1" u="sng" spc="-2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</a:t>
            </a:r>
            <a:r>
              <a:rPr lang="ru-RU" sz="2400" b="1" i="1" u="sng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ВВП (ВН</a:t>
            </a:r>
            <a:r>
              <a:rPr lang="uk-UA" sz="2400" b="1" i="1" u="sng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400" b="1" i="1" u="sng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по </a:t>
            </a:r>
            <a:r>
              <a:rPr lang="ru-RU" sz="2400" b="1" i="1" u="sng" spc="-2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доходам</a:t>
            </a:r>
            <a:r>
              <a:rPr lang="ru-RU" sz="2400" spc="-2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ВНП = W + R + и + р + А + </a:t>
            </a:r>
            <a:r>
              <a:rPr lang="ru-RU" sz="24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Пн</a:t>
            </a:r>
            <a:endParaRPr lang="ru-RU" sz="2400" dirty="0" smtClean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533400"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где,  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заработная плата –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гарантированое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вознаграждение за труд наемных рабочих и служащих;</a:t>
            </a:r>
          </a:p>
          <a:p>
            <a:pPr marL="533400" algn="just"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рента – доходы, которые получают домашние хозяйства за сданные в аренду земли, помещение и др.;</a:t>
            </a:r>
          </a:p>
          <a:p>
            <a:pPr marL="533400" algn="just"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проценты – доходы от денежного капитала, сэкономленного домашними хозяйствами;</a:t>
            </a:r>
          </a:p>
          <a:p>
            <a:pPr marL="533400" algn="just"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прибыль, которую получают владельцы единоличных хозяйств, обществ и корпораций (дивиденды + нераспределенная прибыль);</a:t>
            </a:r>
          </a:p>
          <a:p>
            <a:pPr marL="533400" algn="just"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амортизация – денежный эквивалент обесценивания основного капитала за год;</a:t>
            </a:r>
          </a:p>
          <a:p>
            <a:pPr marL="533400" algn="just"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Пн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непрямые налоги, которые устанавливаются в ценах товаров и услуг, их размер для отдельного плательщика прямо не зависит от его доходов (акцизы, пошлина, налог на прибавленную стоимость).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5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631" y="828543"/>
            <a:ext cx="114059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4763" algn="just">
              <a:lnSpc>
                <a:spcPct val="150000"/>
              </a:lnSpc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Валовой внутренний продукт (ВВП)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включает продукцию и услуги, которые произведены резидентами страны в течение определенного времени (года):</a:t>
            </a:r>
          </a:p>
          <a:p>
            <a:pPr marL="444500" indent="4763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ВВП = ВНП – Х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endPara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44500" indent="4763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где, </a:t>
            </a:r>
            <a:r>
              <a:rPr lang="ru-RU" sz="2400" i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Хп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чистый экспорт.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Резидентами является:</a:t>
            </a:r>
            <a:endPara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юридические лица страны с местонахождением в этой стране;</a:t>
            </a:r>
          </a:p>
          <a:p>
            <a:pPr marL="558800" indent="-10858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физические лица страны с постоянным местожительством в этой стране;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заграничные филиалы и представительства резидентов страны.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77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042" y="509953"/>
            <a:ext cx="11490158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Добавленная стоимость = Амортизация + Стоимость чистого продукта 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915350"/>
              </p:ext>
            </p:extLst>
          </p:nvPr>
        </p:nvGraphicFramePr>
        <p:xfrm>
          <a:off x="661738" y="1097018"/>
          <a:ext cx="11093114" cy="487471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962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486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8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497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497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12617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b="1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продукции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b="1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Цена реализации, </a:t>
                      </a:r>
                      <a:r>
                        <a:rPr lang="ru-RU" sz="2000" b="1" spc="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усл.ед</a:t>
                      </a:r>
                      <a:r>
                        <a:rPr lang="ru-RU" sz="2000" b="1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b="1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Добавленная стоимость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4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b="1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Расчет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b="1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48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Пшеница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Промежуточная продукция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48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Мелькомбинат (производство по переработке зерна)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100-60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48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Хлебокомбинат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130-100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48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Оптовый продавец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180-130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48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Розничный продавец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Конечная продукция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260-180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03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Общая стоимость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24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788" y="1198149"/>
            <a:ext cx="11273589" cy="3892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4763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Чистый национальный продукт</a:t>
            </a:r>
            <a:r>
              <a:rPr lang="ru-RU" sz="280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(ЧНП)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представляет собой наи­более точный макроэкономический показатель созданных и куплен­ных населением данной страны товаров и услуг за определенный пе­риод времени (обычно за год). ЧНП исчисляется путем вычитания из ВВП (ВНП) амортизации:</a:t>
            </a:r>
          </a:p>
          <a:p>
            <a:pPr marL="444500" indent="4763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ЧНП = ВВП (ВНП) — амортизационные отчисления</a:t>
            </a:r>
            <a:endParaRPr lang="ru-RU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00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8915" y="455565"/>
            <a:ext cx="1135781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4763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Национальный доход (НД)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важнейший макроэкономический показатель совокупных доходов всего населения данной страны за определенный период времени (обычно за год); вновь созданная стоимость.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Национальный доход определяется по формуле:</a:t>
            </a: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НД = ЧНП - чистые косвенные налоги на бизнес</a:t>
            </a:r>
            <a:endPara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компонентами НД являются:</a:t>
            </a:r>
            <a:endPara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 доходы наемных работников и некорпоративных собственников;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  прибыль фирм;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  рентные доходы;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  процентный доход.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63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011" y="560474"/>
            <a:ext cx="113217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4763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Личный доход (ЛД)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сумма доходов, реально получаемых насе­лением после вычета из НД: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  взносов населения в социальную систему страхования;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налогов на прибыль корпораций;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  нераспределенной прибыли корпораций плюс трансфертные пла­тежи.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912628"/>
              </p:ext>
            </p:extLst>
          </p:nvPr>
        </p:nvGraphicFramePr>
        <p:xfrm>
          <a:off x="685800" y="3787934"/>
          <a:ext cx="11020925" cy="1280160"/>
        </p:xfrm>
        <a:graphic>
          <a:graphicData uri="http://schemas.openxmlformats.org/drawingml/2006/table">
            <a:tbl>
              <a:tblPr/>
              <a:tblGrid>
                <a:gridCol w="11020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80340" indent="276860" algn="just"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ЛД = НД – взносы на социальное страхование – прибыль корпораций + дивиденды + трансферты + проценты по государственным облигациям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356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788" y="1210181"/>
            <a:ext cx="11417969" cy="3892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Личный располагаемый доход (ЛРД)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та часть личного дохода, которая остается в распоряжении домашних хозяйств после уплаты ими налогов государству и местных органов власти, а также налогов на личное имущество и наследство.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Личный располагаемый доход определяется по формуле:</a:t>
            </a: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ЛРД = ЛД - индивидуальные налоги</a:t>
            </a:r>
            <a:endParaRPr lang="ru-RU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30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789" y="1172960"/>
            <a:ext cx="1152625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450215" algn="just">
              <a:spcAft>
                <a:spcPts val="0"/>
              </a:spcAft>
            </a:pPr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Доходы бюджета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индивидуальные налоги + налог на прибыль корпораций + косвенные налоги на бизнес + взносы на социальное страхование + прибыль государственных предприятий + доходы от приватизации</a:t>
            </a:r>
          </a:p>
          <a:p>
            <a:pPr marL="180340" indent="450215" algn="just">
              <a:spcAft>
                <a:spcPts val="0"/>
              </a:spcAft>
            </a:pPr>
            <a:endParaRPr lang="ru-RU" sz="2800" b="1" i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indent="450215" algn="just">
              <a:spcAft>
                <a:spcPts val="0"/>
              </a:spcAft>
            </a:pPr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бюджета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государственные закупки товаров и услуг + трансферты + проценты по государственным облигациям.</a:t>
            </a:r>
          </a:p>
          <a:p>
            <a:pPr marL="180340" indent="457200" algn="ctr">
              <a:spcAft>
                <a:spcPts val="0"/>
              </a:spcAft>
            </a:pPr>
            <a:endParaRPr lang="ru-RU" sz="2800" b="1" i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indent="457200" algn="ctr">
              <a:spcAft>
                <a:spcPts val="0"/>
              </a:spcAft>
            </a:pPr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Сальдо бюджета = доходы бюджета – расходы бюджета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25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347" y="484910"/>
            <a:ext cx="113992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algn="just"/>
            <a:r>
              <a:rPr lang="ru-RU" sz="2400" b="1" i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Индекс потребительских цен</a:t>
            </a:r>
            <a:r>
              <a:rPr lang="ru-RU" sz="2400" b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(ИПЦ)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рассчитывается на основе стоимости рыночной потребительской корзины, которая включает набор товаров и услуг, потребляемых типичной городской семьей в течение года. </a:t>
            </a:r>
          </a:p>
          <a:p>
            <a:pPr marL="355600" algn="just"/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Подсчитываются как индексы с </a:t>
            </a:r>
            <a:r>
              <a:rPr lang="ru-RU" sz="2400" i="1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весами (объемами) базового года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т. е. как индекс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Ласпейреса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0632" y="2951947"/>
            <a:ext cx="1149015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276860" algn="ctr">
              <a:spcAft>
                <a:spcPts val="0"/>
              </a:spcAft>
            </a:pP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ИПЦ = I</a:t>
            </a:r>
            <a:r>
              <a:rPr lang="ru-RU" sz="4000" b="1" i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 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 (</a:t>
            </a:r>
            <a:r>
              <a:rPr lang="ru-RU" sz="4000" b="1" i="1" dirty="0" smtClean="0">
                <a:effectLst/>
                <a:latin typeface="Symbol" panose="05050102010706020507" pitchFamily="18" charset="2"/>
                <a:ea typeface="Times New Roman" panose="02020603050405020304" pitchFamily="18" charset="0"/>
              </a:rPr>
              <a:t>S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ru-RU" sz="4000" b="1" i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ru-RU" sz="4000" b="1" i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4000" b="1" i="1" dirty="0" smtClean="0">
                <a:effectLst/>
                <a:latin typeface="Symbol" panose="05050102010706020507" pitchFamily="18" charset="2"/>
                <a:ea typeface="Times New Roman" panose="02020603050405020304" pitchFamily="18" charset="0"/>
              </a:rPr>
              <a:t>S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ru-RU" sz="4000" b="1" i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ru-RU" sz="4000" b="1" i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100%</a:t>
            </a:r>
            <a:endParaRPr lang="ru-RU" sz="4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indent="276860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цены на отдельные товары; </a:t>
            </a:r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количества товаров каждого вида; надстрочные знаки</a:t>
            </a:r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en-US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означают, что данные относятся соответственно к изучаемому и базисному периодам.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13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7516" y="956954"/>
            <a:ext cx="1090061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Дефлятор ВВП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рассчитываемый на основе стоимости корзины конечных товаров и услуг, произведенных в экономике в течение года. Статистически дефлятор ВВП выступает как индекс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Пааше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т.е. индекс с </a:t>
            </a:r>
            <a:r>
              <a:rPr lang="ru-RU" sz="2800" i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весами (объемами) текущего года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180340" indent="276860" algn="just"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180340" indent="276860" algn="ctr">
              <a:spcAft>
                <a:spcPts val="0"/>
              </a:spcAft>
            </a:pPr>
            <a:r>
              <a:rPr lang="en-US" sz="40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def</a:t>
            </a:r>
            <a:r>
              <a:rPr lang="en-US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ВВП = (</a:t>
            </a:r>
            <a:r>
              <a:rPr lang="ru-RU" sz="4000" b="1" i="1" dirty="0" smtClean="0">
                <a:effectLst/>
                <a:latin typeface="Symbol" panose="05050102010706020507" pitchFamily="18" charset="2"/>
                <a:ea typeface="Times New Roman" panose="02020603050405020304" pitchFamily="18" charset="0"/>
              </a:rPr>
              <a:t>S</a:t>
            </a:r>
            <a:r>
              <a:rPr lang="en-US" sz="40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4000" b="1" i="1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40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en-US" sz="4000" b="1" i="1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4000" b="1" i="1" dirty="0" smtClean="0">
                <a:effectLst/>
                <a:latin typeface="Symbol" panose="05050102010706020507" pitchFamily="18" charset="2"/>
                <a:ea typeface="Times New Roman" panose="02020603050405020304" pitchFamily="18" charset="0"/>
              </a:rPr>
              <a:t>S</a:t>
            </a:r>
            <a:r>
              <a:rPr lang="en-US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ru-RU" sz="4000" b="1" i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en-US" sz="40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en-US" sz="4000" b="1" i="1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100%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72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4853" y="359423"/>
            <a:ext cx="11020926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Темп инфляции (</a:t>
            </a:r>
            <a:r>
              <a:rPr lang="en-US" sz="2400" b="1" u="sng" dirty="0" smtClean="0">
                <a:effectLst/>
                <a:latin typeface="Symbol" panose="05050102010706020507" pitchFamily="18" charset="2"/>
                <a:ea typeface="Times New Roman" panose="02020603050405020304" pitchFamily="18" charset="0"/>
              </a:rPr>
              <a:t>p)</a:t>
            </a:r>
            <a:r>
              <a:rPr lang="en-US" sz="2400" dirty="0" smtClean="0">
                <a:effectLst/>
                <a:latin typeface="Symbol" panose="05050102010706020507" pitchFamily="18" charset="2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равен отношению разницы уровня цен (например, дефлятора ВВП) текущего (</a:t>
            </a:r>
            <a:r>
              <a:rPr lang="en-US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и предыдущего года (</a:t>
            </a:r>
            <a:r>
              <a:rPr lang="en-US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- 1) к уровню цен предыдущего года, выраженному в процентах: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572" y="2235486"/>
            <a:ext cx="9889957" cy="119716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5325" y="3432647"/>
            <a:ext cx="10840453" cy="49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228600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Темп изменения стоимости жизни (</a:t>
            </a:r>
            <a:r>
              <a:rPr lang="en-US" sz="2000" b="1" u="sng" dirty="0" smtClean="0">
                <a:effectLst/>
                <a:latin typeface="Symbol" panose="05050102010706020507" pitchFamily="18" charset="2"/>
                <a:ea typeface="Times New Roman" panose="02020603050405020304" pitchFamily="18" charset="0"/>
              </a:rPr>
              <a:t>f</a:t>
            </a:r>
            <a:r>
              <a:rPr lang="ru-RU" sz="20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подсчитывается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аналогично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 через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ИПЦ и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равен: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16" y="4211053"/>
            <a:ext cx="10395284" cy="143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1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5484" y="616695"/>
            <a:ext cx="111171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Индекс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Фишера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используется для более точного расчета </a:t>
            </a: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темпа роста общего уровня цен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т.е. </a:t>
            </a: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темпа инфляции. </a:t>
            </a:r>
            <a:endParaRPr lang="ru-RU" sz="3200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915" y="2634916"/>
            <a:ext cx="5041231" cy="158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4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bb5bc43f32538a11bc91b72dcb44acedce5647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80</TotalTime>
  <Words>967</Words>
  <Application>Microsoft Office PowerPoint</Application>
  <PresentationFormat>Широкоэкранный</PresentationFormat>
  <Paragraphs>104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Century Gothic</vt:lpstr>
      <vt:lpstr>Symbol</vt:lpstr>
      <vt:lpstr>Times New Roman</vt:lpstr>
      <vt:lpstr>Wingdings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Кузубов</dc:creator>
  <cp:lastModifiedBy>Кузубов Алексей</cp:lastModifiedBy>
  <cp:revision>10</cp:revision>
  <dcterms:created xsi:type="dcterms:W3CDTF">2016-11-08T11:16:40Z</dcterms:created>
  <dcterms:modified xsi:type="dcterms:W3CDTF">2018-05-24T06:34:39Z</dcterms:modified>
</cp:coreProperties>
</file>