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58" r:id="rId4"/>
    <p:sldId id="259" r:id="rId5"/>
    <p:sldId id="281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82" r:id="rId17"/>
    <p:sldId id="270" r:id="rId18"/>
    <p:sldId id="271" r:id="rId19"/>
    <p:sldId id="284" r:id="rId20"/>
    <p:sldId id="283" r:id="rId21"/>
    <p:sldId id="285" r:id="rId22"/>
    <p:sldId id="274" r:id="rId23"/>
    <p:sldId id="275" r:id="rId24"/>
    <p:sldId id="276" r:id="rId25"/>
    <p:sldId id="277" r:id="rId26"/>
    <p:sldId id="278" r:id="rId27"/>
    <p:sldId id="279" r:id="rId28"/>
    <p:sldId id="280" r:id="rId2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7364D"/>
    <a:srgbClr val="33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28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51AFD-90C7-4718-BB34-F2E42AAC706B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D4923-0C8F-4ED1-AD6B-CD2F769AFE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446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51AFD-90C7-4718-BB34-F2E42AAC706B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218D4923-0C8F-4ED1-AD6B-CD2F769AFE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00047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51AFD-90C7-4718-BB34-F2E42AAC706B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D4923-0C8F-4ED1-AD6B-CD2F769AFE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9861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51AFD-90C7-4718-BB34-F2E42AAC706B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D4923-0C8F-4ED1-AD6B-CD2F769AFE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458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51AFD-90C7-4718-BB34-F2E42AAC706B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D4923-0C8F-4ED1-AD6B-CD2F769AFE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1557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51AFD-90C7-4718-BB34-F2E42AAC706B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D4923-0C8F-4ED1-AD6B-CD2F769AFE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0260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51AFD-90C7-4718-BB34-F2E42AAC706B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D4923-0C8F-4ED1-AD6B-CD2F769AFE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750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51AFD-90C7-4718-BB34-F2E42AAC706B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D4923-0C8F-4ED1-AD6B-CD2F769AFE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90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51AFD-90C7-4718-BB34-F2E42AAC706B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D4923-0C8F-4ED1-AD6B-CD2F769AFE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1655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51AFD-90C7-4718-BB34-F2E42AAC706B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D4923-0C8F-4ED1-AD6B-CD2F769AFE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7458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51AFD-90C7-4718-BB34-F2E42AAC706B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D4923-0C8F-4ED1-AD6B-CD2F769AFE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66995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51AFD-90C7-4718-BB34-F2E42AAC706B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D4923-0C8F-4ED1-AD6B-CD2F769AFE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4380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51AFD-90C7-4718-BB34-F2E42AAC706B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D4923-0C8F-4ED1-AD6B-CD2F769AFE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00275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51AFD-90C7-4718-BB34-F2E42AAC706B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D4923-0C8F-4ED1-AD6B-CD2F769AFE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45163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51AFD-90C7-4718-BB34-F2E42AAC706B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D4923-0C8F-4ED1-AD6B-CD2F769AFE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0370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51AFD-90C7-4718-BB34-F2E42AAC706B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D4923-0C8F-4ED1-AD6B-CD2F769AFE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68829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51AFD-90C7-4718-BB34-F2E42AAC706B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D4923-0C8F-4ED1-AD6B-CD2F769AFE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9139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1F51AFD-90C7-4718-BB34-F2E42AAC706B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18D4923-0C8F-4ED1-AD6B-CD2F769AFE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8208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43921" y="276097"/>
            <a:ext cx="9060906" cy="2616199"/>
          </a:xfrm>
        </p:spPr>
        <p:txBody>
          <a:bodyPr>
            <a:normAutofit fontScale="90000"/>
          </a:bodyPr>
          <a:lstStyle/>
          <a:p>
            <a:r>
              <a:rPr lang="ru-RU" sz="3100" dirty="0"/>
              <a:t>Институт права </a:t>
            </a:r>
            <a:r>
              <a:rPr lang="ru-RU" sz="3100" dirty="0" smtClean="0"/>
              <a:t>ВГУЭС</a:t>
            </a:r>
            <a:br>
              <a:rPr lang="ru-RU" sz="3100" dirty="0" smtClean="0"/>
            </a:br>
            <a:r>
              <a:rPr lang="ru-RU" sz="3100" dirty="0"/>
              <a:t/>
            </a:r>
            <a:br>
              <a:rPr lang="ru-RU" sz="3100" dirty="0"/>
            </a:br>
            <a:r>
              <a:rPr lang="ru-RU" sz="2700" dirty="0"/>
              <a:t>Кафедра международных отношений и права</a:t>
            </a:r>
            <a:br>
              <a:rPr lang="ru-RU" sz="2700" dirty="0"/>
            </a:br>
            <a:r>
              <a:rPr lang="ru-RU" sz="2700" dirty="0"/>
              <a:t/>
            </a:r>
            <a:br>
              <a:rPr lang="ru-RU" sz="2700" dirty="0"/>
            </a:br>
            <a:r>
              <a:rPr lang="ru-RU" sz="2200" dirty="0"/>
              <a:t>Презентация лекции по курсу «Дипломатическая и консульская служба»</a:t>
            </a:r>
            <a:br>
              <a:rPr lang="ru-RU" sz="2200" dirty="0"/>
            </a:br>
            <a:r>
              <a:rPr lang="ru-RU" sz="2700" dirty="0"/>
              <a:t/>
            </a:r>
            <a:br>
              <a:rPr lang="ru-RU" sz="2700" dirty="0"/>
            </a:br>
            <a:endParaRPr lang="ru-RU" sz="27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11952" y="3505614"/>
            <a:ext cx="5436758" cy="809908"/>
          </a:xfrm>
        </p:spPr>
        <p:txBody>
          <a:bodyPr>
            <a:normAutofit/>
          </a:bodyPr>
          <a:lstStyle/>
          <a:p>
            <a:r>
              <a:rPr lang="ru-RU" b="1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Внутренние </a:t>
            </a:r>
            <a:r>
              <a:rPr lang="ru-RU" b="1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дипломатические документы</a:t>
            </a:r>
            <a:endParaRPr lang="ru-RU" b="1" dirty="0">
              <a:ln>
                <a:solidFill>
                  <a:schemeClr val="accent1">
                    <a:lumMod val="50000"/>
                  </a:schemeClr>
                </a:solidFill>
              </a:ln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11882" y="6378498"/>
            <a:ext cx="2092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Сост. Абашева Е. 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14415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2025" y="142350"/>
            <a:ext cx="49725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n>
                  <a:solidFill>
                    <a:schemeClr val="tx2">
                      <a:lumMod val="90000"/>
                      <a:lumOff val="1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Внутренние дипломатические документы</a:t>
            </a:r>
            <a:endParaRPr lang="ru-RU" sz="2000" b="1" dirty="0">
              <a:ln>
                <a:solidFill>
                  <a:schemeClr val="tx2">
                    <a:lumMod val="90000"/>
                    <a:lumOff val="10000"/>
                  </a:schemeClr>
                </a:solidFill>
              </a:ln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83441" y="656588"/>
            <a:ext cx="97695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/>
              <a:t>В информационно-аналитической работе принимают участие все дипломатические сотрудники без исключения. 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883441" y="1302919"/>
            <a:ext cx="9921099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Документы, которые готовятся дипломатическими  представительствами за рубежом и направляются в центральный аппарат Министерства иностранных дел РФ, относятся к категории </a:t>
            </a:r>
            <a:r>
              <a:rPr lang="ru-RU" i="1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внутриведомственных, или внутренних,</a:t>
            </a:r>
          </a:p>
          <a:p>
            <a:r>
              <a:rPr lang="ru-RU" i="1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 дипломатических документов</a:t>
            </a:r>
            <a:r>
              <a:rPr lang="ru-RU" dirty="0" smtClean="0"/>
              <a:t>. </a:t>
            </a:r>
          </a:p>
          <a:p>
            <a:endParaRPr lang="ru-RU" dirty="0"/>
          </a:p>
          <a:p>
            <a:r>
              <a:rPr lang="ru-RU" dirty="0" smtClean="0"/>
              <a:t>Причем все эти документы имеют установленные </a:t>
            </a:r>
          </a:p>
          <a:p>
            <a:r>
              <a:rPr lang="ru-RU" dirty="0" smtClean="0"/>
              <a:t>руководством МИД России:</a:t>
            </a:r>
          </a:p>
          <a:p>
            <a:endParaRPr lang="ru-RU" dirty="0" smtClean="0"/>
          </a:p>
          <a:p>
            <a:pPr marL="285750" indent="-28575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 smtClean="0"/>
              <a:t>характер,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 smtClean="0"/>
              <a:t>предназначение,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 smtClean="0"/>
              <a:t>форму,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 smtClean="0"/>
              <a:t>порядок оформления и учета,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 smtClean="0"/>
              <a:t>объем и структуру. </a:t>
            </a:r>
          </a:p>
          <a:p>
            <a:pPr marL="285750" indent="-285750">
              <a:buFontTx/>
              <a:buChar char="-"/>
            </a:pPr>
            <a:endParaRPr lang="ru-RU" dirty="0" smtClean="0"/>
          </a:p>
          <a:p>
            <a:r>
              <a:rPr lang="ru-RU" dirty="0" smtClean="0"/>
              <a:t>Указанные параметры определяются и регулируются специальными внутренними инструкциями, которые разрабатываются Генеральным секретариатом МИД России. </a:t>
            </a:r>
          </a:p>
          <a:p>
            <a:endParaRPr lang="ru-RU" dirty="0"/>
          </a:p>
          <a:p>
            <a:r>
              <a:rPr lang="ru-RU" dirty="0" smtClean="0"/>
              <a:t>Этот же департамент МИД России осуществляет контроль над выполнением изданных инструкций и соблюдением установленных требований.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7789" y="2207942"/>
            <a:ext cx="3948138" cy="2584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7620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43150" y="5288340"/>
            <a:ext cx="9848850" cy="1569660"/>
          </a:xfrm>
          <a:prstGeom prst="rect">
            <a:avLst/>
          </a:prstGeom>
          <a:solidFill>
            <a:schemeClr val="bg2">
              <a:lumMod val="90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ru-RU" sz="1200" i="1" dirty="0" smtClean="0"/>
              <a:t>.</a:t>
            </a:r>
            <a:r>
              <a:rPr lang="ru-RU" sz="1600" i="1" dirty="0" smtClean="0"/>
              <a:t>Политический отчет — документ коллективный, в его составлении принимают участие практически все оперативно-дипломатические сотрудники дипломатического представительства, каждый из которых пишет свою часть в соответствии с закрепленным за ним кругом вопросов или рефератом. Работа ведется по отдельному, заранее составленному плану подготовки политического отчета. Подписывает политический отчет посол (глава дипломатического представительства).</a:t>
            </a:r>
          </a:p>
          <a:p>
            <a:pPr algn="r"/>
            <a:endParaRPr lang="ru-RU" sz="1600" i="1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1470567" y="235791"/>
            <a:ext cx="103162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b="1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Политический отчет </a:t>
            </a:r>
            <a:r>
              <a:rPr lang="ru-RU" dirty="0" smtClean="0"/>
              <a:t>– главный информационно–аналитический документ, который готовит каждое</a:t>
            </a:r>
          </a:p>
          <a:p>
            <a:pPr algn="r"/>
            <a:r>
              <a:rPr lang="ru-RU" dirty="0" smtClean="0"/>
              <a:t> диппредставительство. 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668780" y="464016"/>
            <a:ext cx="1011800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r>
              <a:rPr lang="ru-RU" dirty="0" smtClean="0"/>
              <a:t>В нем: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/>
              <a:t>п</a:t>
            </a:r>
            <a:r>
              <a:rPr lang="ru-RU" dirty="0" smtClean="0"/>
              <a:t>одводятся итоги года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/>
              <a:t>д</a:t>
            </a:r>
            <a:r>
              <a:rPr lang="ru-RU" dirty="0" smtClean="0"/>
              <a:t>окладывается о проделанной диппредставительством работе </a:t>
            </a:r>
          </a:p>
          <a:p>
            <a:pPr>
              <a:buClr>
                <a:schemeClr val="accent1">
                  <a:lumMod val="50000"/>
                </a:schemeClr>
              </a:buClr>
            </a:pPr>
            <a:endParaRPr lang="ru-RU" dirty="0" smtClean="0"/>
          </a:p>
          <a:p>
            <a:pPr>
              <a:buClr>
                <a:schemeClr val="accent1">
                  <a:lumMod val="50000"/>
                </a:schemeClr>
              </a:buClr>
            </a:pPr>
            <a:r>
              <a:rPr lang="ru-RU" dirty="0" smtClean="0"/>
              <a:t>Основной упор в документе делается на: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/>
              <a:t>а</a:t>
            </a:r>
            <a:r>
              <a:rPr lang="ru-RU" dirty="0" smtClean="0"/>
              <a:t>нализ тенденций и процессов в различных сферах внешней и внутренней политики, экономики, общественной жизни страны пребывания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 smtClean="0"/>
              <a:t> предложения относительно того, что следует конкретно предпринять в ближайшей перспективе по дальнейшему развитию двусторонних отношений во всех сферах сотрудничества и по обеспечению национальных интересов России.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1" y="3831562"/>
            <a:ext cx="110870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/>
              <a:t>Согласно действующим инструкциям объем политического отчета Посольства Российской Федерации не должен превышать 10 страниц, но в отдельных случаях, когда речь идет о Посольстве Российской Федерации в одном из ведущих государств мира, допускается увеличение его объема до 16 страниц. Соблюдение этих требований строго контролируется Генеральным секретариатом МИД России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81823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65553" y="1097980"/>
            <a:ext cx="1023352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Политическое письмо — это всегда глубокий аналитический документ, в нем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 smtClean="0"/>
              <a:t>излагается суть произошедших или происходящих событий и процессов,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 smtClean="0"/>
              <a:t>анализируются их причины,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 smtClean="0"/>
              <a:t>высказываются соображения относительно их вероятного дальнейшего развития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 smtClean="0"/>
              <a:t>высказываются рекомендации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 smtClean="0"/>
              <a:t>вносятся конкретные предложения относительно</a:t>
            </a:r>
          </a:p>
          <a:p>
            <a:r>
              <a:rPr lang="ru-RU" dirty="0" smtClean="0"/>
              <a:t> того, что следует предпринять российской </a:t>
            </a:r>
          </a:p>
          <a:p>
            <a:r>
              <a:rPr lang="ru-RU" dirty="0" smtClean="0"/>
              <a:t>дипломатии в связи с поднятой в нем проблемой.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65191" y="205740"/>
            <a:ext cx="10137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Политическое письмо </a:t>
            </a:r>
            <a:r>
              <a:rPr lang="ru-RU" dirty="0" smtClean="0"/>
              <a:t>– второй по значимости документ. В течение года Посольство пишет не менее трех политических писем, каждое из которых посвящено одной политически значимой теме.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60" b="6141"/>
          <a:stretch/>
        </p:blipFill>
        <p:spPr>
          <a:xfrm>
            <a:off x="7326352" y="2787803"/>
            <a:ext cx="4360127" cy="212391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04826" y="3735658"/>
            <a:ext cx="1009826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Политическое письмо является подходящим </a:t>
            </a:r>
          </a:p>
          <a:p>
            <a:r>
              <a:rPr lang="ru-RU" dirty="0" smtClean="0"/>
              <a:t>документом для внесения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 smtClean="0"/>
              <a:t>предложения об осуществлении обмена </a:t>
            </a:r>
          </a:p>
          <a:p>
            <a:pPr>
              <a:buClr>
                <a:schemeClr val="accent1">
                  <a:lumMod val="50000"/>
                </a:schemeClr>
              </a:buClr>
            </a:pPr>
            <a:r>
              <a:rPr lang="ru-RU" dirty="0" smtClean="0"/>
              <a:t>визитами на уровне министров, руководителей </a:t>
            </a:r>
          </a:p>
          <a:p>
            <a:pPr>
              <a:buClr>
                <a:schemeClr val="accent1">
                  <a:lumMod val="50000"/>
                </a:schemeClr>
              </a:buClr>
            </a:pPr>
            <a:r>
              <a:rPr lang="ru-RU" dirty="0" smtClean="0"/>
              <a:t>правительств или глав государств.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 smtClean="0"/>
              <a:t> предложения подготовить и заключить новые соглашения,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 smtClean="0"/>
              <a:t> предложения провести двусторонние консультации по линии министерств иностранных дел двух стран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 smtClean="0"/>
              <a:t>предложения осуществить какие-либо дипломатические акции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98233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41229" y="143293"/>
            <a:ext cx="9834820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Во втором квартале каждого года, перед началом подготовки российской делегации к открывающейся в сентябре текущего года очередной сессии Генеральной Ассамблеи ООН, </a:t>
            </a:r>
            <a:r>
              <a:rPr lang="ru-RU" i="1" dirty="0" smtClean="0">
                <a:solidFill>
                  <a:schemeClr val="accent1">
                    <a:lumMod val="50000"/>
                  </a:schemeClr>
                </a:solidFill>
              </a:rPr>
              <a:t>все посольства пишут обязательное политическое письмо</a:t>
            </a:r>
            <a:r>
              <a:rPr lang="ru-RU" dirty="0" smtClean="0"/>
              <a:t>, посвященное позициям страны пребывания по основным международным проблемам.</a:t>
            </a:r>
          </a:p>
          <a:p>
            <a:r>
              <a:rPr lang="ru-RU" dirty="0" smtClean="0"/>
              <a:t> </a:t>
            </a:r>
          </a:p>
          <a:p>
            <a:r>
              <a:rPr lang="ru-RU" dirty="0" smtClean="0"/>
              <a:t>В качестве других тем, заслуживающих написания политического письма, могут быть, к примеру,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 smtClean="0"/>
              <a:t>итоги президентских или парламентских выборов в стране пребывания,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 smtClean="0"/>
              <a:t>новая стратегия внешнеэкономического развития,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 smtClean="0"/>
              <a:t>глубокие реформы в различных сферах внутренней жизни,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 smtClean="0"/>
              <a:t>состояние и перспективы двустороннего сотрудничества в той или иной области 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 smtClean="0"/>
              <a:t>вовлеченность страны пребывания в крупный международный конфликт,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 smtClean="0"/>
              <a:t>роль и место страны пребывания в геополитических планах ведущих мировых держав и т. п.</a:t>
            </a:r>
          </a:p>
          <a:p>
            <a:endParaRPr lang="ru-RU" dirty="0" smtClean="0"/>
          </a:p>
          <a:p>
            <a:r>
              <a:rPr lang="ru-RU" dirty="0" smtClean="0"/>
              <a:t>При определении темы политического письма следует </a:t>
            </a:r>
          </a:p>
          <a:p>
            <a:r>
              <a:rPr lang="ru-RU" dirty="0" smtClean="0"/>
              <a:t>исходить из конкретных событий в стране пребывания </a:t>
            </a:r>
          </a:p>
          <a:p>
            <a:r>
              <a:rPr lang="ru-RU" dirty="0" smtClean="0"/>
              <a:t>и того, насколько они важны с точки зрения интересов</a:t>
            </a:r>
          </a:p>
          <a:p>
            <a:r>
              <a:rPr lang="ru-RU" dirty="0" smtClean="0"/>
              <a:t>России. Объем политического письма не должен </a:t>
            </a:r>
          </a:p>
          <a:p>
            <a:r>
              <a:rPr lang="ru-RU" dirty="0" smtClean="0"/>
              <a:t>превышать шесть страниц. Работа над подготовкой</a:t>
            </a:r>
          </a:p>
          <a:p>
            <a:r>
              <a:rPr lang="ru-RU" dirty="0" smtClean="0"/>
              <a:t>проекта политического письма поручается группе </a:t>
            </a:r>
          </a:p>
          <a:p>
            <a:r>
              <a:rPr lang="ru-RU" dirty="0" smtClean="0"/>
              <a:t>дипломатических сотрудников, по распределению обязанностей отвечающих за вопросы, которые предполагается в нем проанализировать. </a:t>
            </a:r>
          </a:p>
          <a:p>
            <a:r>
              <a:rPr lang="ru-RU" dirty="0" smtClean="0"/>
              <a:t>Подписывает политическое письмо посол (глава дипломатического представительства).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6464" y="4158288"/>
            <a:ext cx="3273552" cy="1463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1109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171" y="646331"/>
            <a:ext cx="11073257" cy="620051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394692"/>
            <a:ext cx="3077737" cy="64633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. </a:t>
            </a:r>
          </a:p>
          <a:p>
            <a:r>
              <a:rPr lang="ru-RU" dirty="0" smtClean="0"/>
              <a:t>Оно тоже может быть посвящено одной из крупных внутриполитических, внешнеполитических или экономических проблем страны пребывания, затрагивающих интересы России. </a:t>
            </a:r>
          </a:p>
          <a:p>
            <a:r>
              <a:rPr lang="ru-RU" dirty="0" smtClean="0"/>
              <a:t>Однако в отличие от политического письма в информационном письме необязательно вносить конкретные предложения.</a:t>
            </a:r>
          </a:p>
          <a:p>
            <a:endParaRPr lang="ru-RU" dirty="0"/>
          </a:p>
          <a:p>
            <a:r>
              <a:rPr lang="ru-RU" dirty="0" smtClean="0"/>
              <a:t> Как правило, </a:t>
            </a:r>
            <a:r>
              <a:rPr lang="ru-RU" i="1" dirty="0" smtClean="0"/>
              <a:t>над проектом информационного письма работает группа дипломатических сотрудников, ведающих затронутой проблемой, а подписывает его посол</a:t>
            </a:r>
            <a:r>
              <a:rPr lang="ru-RU" dirty="0" smtClean="0"/>
              <a:t>. 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0303400" y="2308325"/>
            <a:ext cx="1944029" cy="452431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r"/>
            <a:endParaRPr lang="ru-RU" dirty="0" smtClean="0"/>
          </a:p>
          <a:p>
            <a:pPr algn="r"/>
            <a:r>
              <a:rPr lang="ru-RU" dirty="0" smtClean="0"/>
              <a:t>Если информационное письмо касается сферы ведения не только МИД России, но и других центральных министерств и ведомств, то в принципе допускается его направление и в их адрес.</a:t>
            </a:r>
          </a:p>
          <a:p>
            <a:pPr algn="r"/>
            <a:endParaRPr lang="ru-RU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12247429" cy="6463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ru-RU" dirty="0" smtClean="0"/>
              <a:t>Близким по своему характеру к политическому письму документом является </a:t>
            </a:r>
            <a:r>
              <a:rPr lang="ru-RU" b="1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информационное письмо</a:t>
            </a:r>
          </a:p>
          <a:p>
            <a:endParaRPr lang="ru-RU" dirty="0">
              <a:ln>
                <a:solidFill>
                  <a:schemeClr val="bg2">
                    <a:lumMod val="25000"/>
                  </a:schemeClr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3027224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61171" y="245327"/>
            <a:ext cx="10181063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Справка</a:t>
            </a:r>
            <a:r>
              <a:rPr lang="ru-RU" b="1" dirty="0" smtClean="0"/>
              <a:t> - </a:t>
            </a:r>
            <a:r>
              <a:rPr lang="ru-RU" dirty="0" smtClean="0"/>
              <a:t>наиболее распространенный внутриведомственный документ, используемый в системе МИД РФ. Она всегда посвящена одной конкретной, но достаточно значимой проблеме. </a:t>
            </a:r>
          </a:p>
          <a:p>
            <a:endParaRPr lang="ru-RU" dirty="0"/>
          </a:p>
          <a:p>
            <a:r>
              <a:rPr lang="ru-RU" dirty="0" smtClean="0"/>
              <a:t>Среди возможных тем могут быть, к примеру, такие, как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 smtClean="0"/>
              <a:t>итоги внешней торговли страны пребывания за определенный период,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 smtClean="0"/>
              <a:t>вопросы состояния отношений страны пребывания с сопредельными странами или ведущими мировыми державами.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 smtClean="0"/>
              <a:t>деятельность какой-либо политической партии или влиятельной общественной организации,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 smtClean="0"/>
              <a:t>вопросы, связанные с функционированием профсоюзного движения, неправительственных организаций, и т. п.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 smtClean="0"/>
              <a:t>основные тенденции в области культурного и образовательного сотрудничества,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 smtClean="0"/>
              <a:t>специфике местного законодательства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 smtClean="0"/>
              <a:t>особенностям протокольной практики и т. п.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endParaRPr lang="ru-RU" dirty="0" smtClean="0"/>
          </a:p>
          <a:p>
            <a:r>
              <a:rPr lang="ru-RU" dirty="0" smtClean="0"/>
              <a:t>Речь идет не об отдельном вопросе или событии, а о проблеме более широкого плана с описанием ее развития на протяжении определенного отрезка времени. </a:t>
            </a:r>
          </a:p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185637" y="4941758"/>
            <a:ext cx="9923192" cy="1815882"/>
          </a:xfrm>
          <a:prstGeom prst="rect">
            <a:avLst/>
          </a:prstGeom>
          <a:solidFill>
            <a:schemeClr val="bg2">
              <a:lumMod val="90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 исключением руководства Посольства РФ в написании справок принимают участие все дипломатические работники, каждый пишет их по закрепленным за ним вопросам. </a:t>
            </a:r>
          </a:p>
          <a:p>
            <a:pPr algn="r"/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Дипломатам рекомендуется писать не менее двух-трех справок в квартал, проявляя инициативу в нахождении тем, представляющих интерес для Москвы. </a:t>
            </a:r>
          </a:p>
          <a:p>
            <a:pPr algn="r"/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Стандартный объем справки три — пять страниц, но в случае важности темы допускается и больший по количеству страниц документ. </a:t>
            </a:r>
          </a:p>
          <a:p>
            <a:pPr algn="r"/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У справки, как правило, один автор, который ее и подписывает</a:t>
            </a:r>
            <a:r>
              <a:rPr lang="ru-RU" sz="16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25054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1650380" y="167247"/>
            <a:ext cx="4092498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Как правило, это небольшой документ объемом не более двух-трех страниц, посвященный одному конкретному вопросу, событию, явлению или факту. Темой для информации могут быть, например,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визит торгово-экономической делегации,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проведение иностранным государством Дней культуры или фестиваля кинофильмов,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принятие в стране пребывания новых правил въезда иностранцев или таможенного оформления грузов и т. п. </a:t>
            </a:r>
          </a:p>
          <a:p>
            <a:endParaRPr lang="ru-RU" dirty="0" smtClean="0"/>
          </a:p>
          <a:p>
            <a:r>
              <a:rPr lang="ru-RU" dirty="0" smtClean="0"/>
              <a:t>Информация обычно пишется оперативно и не содержит глубокого анализа вопроса, не дает прогноза развития событий, рекомендаций. Она предназначена для того, чтобы зафиксировать важное событие или факт, сообщить о нем коллегам, работающим в департаментах Министерства иностранных дел РФ.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582132" y="167247"/>
            <a:ext cx="54816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dirty="0"/>
              <a:t>Более простым, чем справка, внутриведомственным </a:t>
            </a:r>
            <a:endParaRPr lang="ru-RU" dirty="0" smtClean="0"/>
          </a:p>
          <a:p>
            <a:pPr algn="r"/>
            <a:r>
              <a:rPr lang="ru-RU" dirty="0" smtClean="0"/>
              <a:t>документом </a:t>
            </a:r>
            <a:r>
              <a:rPr lang="ru-RU" dirty="0"/>
              <a:t>является </a:t>
            </a:r>
            <a:r>
              <a:rPr lang="ru-RU" b="1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информация</a:t>
            </a:r>
            <a:r>
              <a:rPr lang="ru-RU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084635" y="2587083"/>
            <a:ext cx="1548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n>
                  <a:solidFill>
                    <a:srgbClr val="33CCCC"/>
                  </a:solidFill>
                </a:ln>
                <a:solidFill>
                  <a:srgbClr val="33CCCC"/>
                </a:solidFill>
              </a:rPr>
              <a:t>информация </a:t>
            </a:r>
            <a:endParaRPr lang="ru-RU" b="1" dirty="0">
              <a:ln>
                <a:solidFill>
                  <a:srgbClr val="33CCCC"/>
                </a:solidFill>
              </a:ln>
              <a:solidFill>
                <a:srgbClr val="33CCCC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62238" y="5723280"/>
            <a:ext cx="66015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i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Написание </a:t>
            </a:r>
            <a:r>
              <a:rPr lang="ru-RU" sz="16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информаций — хорошая форма накопления материалов по широкому кругу вопросов, дающая возможность при необходимости воспользоваться ими в нужный момент, отследить наметившиеся тенденции</a:t>
            </a:r>
          </a:p>
        </p:txBody>
      </p:sp>
    </p:spTree>
    <p:extLst>
      <p:ext uri="{BB962C8B-B14F-4D97-AF65-F5344CB8AC3E}">
        <p14:creationId xmlns:p14="http://schemas.microsoft.com/office/powerpoint/2010/main" val="16318919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17287" y="976772"/>
            <a:ext cx="1023682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 В отличие от обычных характеристик, которые составляются на всех министров, политических и общественных деятелей, крупных чиновников, военачальников и дипломатов страны пребывания, политический портрет выходит далеко за рамки констатации анкетных данных, фактов из биографии, продвижения по служебной карьере, информации о составе семьи. </a:t>
            </a:r>
          </a:p>
          <a:p>
            <a:endParaRPr lang="ru-RU" sz="1600" dirty="0" smtClean="0"/>
          </a:p>
          <a:p>
            <a:r>
              <a:rPr lang="ru-RU" sz="1600" dirty="0" smtClean="0"/>
              <a:t>Политический портрет — это обстоятельный и глубокий документ, посвященный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600" dirty="0" smtClean="0"/>
              <a:t>анализу мировоззрения, политических и философских взглядов руководящего деятеля страны пребывания,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600" dirty="0" smtClean="0"/>
              <a:t>системе его ценностей,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600" dirty="0" smtClean="0"/>
              <a:t>роли, месту и влиянию в политическом истеблишменте,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600" dirty="0" smtClean="0"/>
              <a:t>взаимоотношениям с другими представителями правящей верхушки.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endParaRPr lang="ru-RU" sz="1600" dirty="0" smtClean="0"/>
          </a:p>
          <a:p>
            <a:r>
              <a:rPr lang="ru-RU" sz="1600" dirty="0" smtClean="0"/>
              <a:t>В таком документе уместно отметить возможные негативные моменты биографии, сильные и слабые стороны, основные черты характера, имеющие значение родственные связи, другую важную информацию, позволяющую составить максимально полное и объемное представление о человеке как политической фигуре и как личности.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10832" y="130037"/>
            <a:ext cx="10943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Политический портрет </a:t>
            </a:r>
            <a:r>
              <a:rPr lang="ru-RU" dirty="0" smtClean="0"/>
              <a:t>– важный аналитический документ, который составляется </a:t>
            </a:r>
          </a:p>
          <a:p>
            <a:pPr algn="r"/>
            <a:r>
              <a:rPr lang="ru-RU" dirty="0" smtClean="0"/>
              <a:t>на </a:t>
            </a:r>
            <a:r>
              <a:rPr lang="ru-RU" dirty="0"/>
              <a:t>высших руководителей и наиболее влиятельные политические фигуры страны пребывания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1375" y="4672786"/>
            <a:ext cx="9177454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Особая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потребность в политическом портрете возникает тогда, когда ожидается приезд данного лица с визитом в Россию или когда планируется поездка российской делегации в страну пребывания и ожидается встреча главы делегации с этим лицом. Поэтому непременным элементом политического портрета должен быть анализ отношения данного лица к России и дальнейшему развитию связей с нашей страной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2463" y="4716606"/>
            <a:ext cx="2007219" cy="13570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1654097" y="6027003"/>
            <a:ext cx="10363200" cy="830997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ru-RU" sz="1600" b="1" i="1" spc="50" dirty="0" smtClean="0">
                <a:ln w="9525" cmpd="sng">
                  <a:solidFill>
                    <a:srgbClr val="07364D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</a:t>
            </a:r>
            <a:r>
              <a:rPr lang="ru-RU" sz="1400" b="1" i="1" spc="50" dirty="0" smtClean="0">
                <a:ln w="9525" cmpd="sng">
                  <a:solidFill>
                    <a:srgbClr val="07364D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ажно </a:t>
            </a:r>
            <a:r>
              <a:rPr lang="ru-RU" sz="1400" b="1" i="1" spc="50" dirty="0">
                <a:ln w="9525" cmpd="sng">
                  <a:solidFill>
                    <a:srgbClr val="07364D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иметь в виду, что работа над политическим портретом имеет постоянный характер и предполагает периодическое обновление материала, учет новых политических заявлений, сделанных по тем или иным важным проблемам, внесение в текст новых деталей и фактов</a:t>
            </a:r>
            <a:r>
              <a:rPr lang="ru-RU" sz="1600" b="1" i="1" spc="50" dirty="0" smtClean="0">
                <a:ln w="9525" cmpd="sng">
                  <a:solidFill>
                    <a:srgbClr val="07364D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.</a:t>
            </a:r>
            <a:endParaRPr lang="ru-RU" sz="1600" b="1" i="1" spc="50" dirty="0">
              <a:ln w="9525" cmpd="sng">
                <a:solidFill>
                  <a:srgbClr val="07364D"/>
                </a:soli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345485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51463" y="579860"/>
            <a:ext cx="9656956" cy="5355312"/>
          </a:xfrm>
          <a:prstGeom prst="rect">
            <a:avLst/>
          </a:prstGeom>
          <a:solidFill>
            <a:schemeClr val="bg2">
              <a:lumMod val="9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r"/>
            <a:endParaRPr lang="ru-RU" dirty="0" smtClean="0"/>
          </a:p>
          <a:p>
            <a:pPr algn="r"/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Если политический портрет составляется только на высших и наиболее влиятельных деятелей страны пребывания, то </a:t>
            </a:r>
            <a:r>
              <a:rPr lang="ru-RU" b="1" dirty="0" smtClean="0">
                <a:ln w="0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характеристики</a:t>
            </a:r>
            <a:r>
              <a:rPr lang="ru-RU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ведутся на максимально широкий круг лиц. </a:t>
            </a:r>
          </a:p>
          <a:p>
            <a:pPr algn="r"/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 них отражаются основные анкетные и биографические данные человека: дата и место рождения, родители, образование (где и какое получил), продвижение по службе, семейное положение, родственные связи, к кому из влиятельных людей близок и т. п.</a:t>
            </a:r>
          </a:p>
          <a:p>
            <a:pPr algn="r"/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  <a:p>
            <a:pPr algn="r"/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Надо иметь в виду, что в любой стране происходит постепенная смена поколений политической элиты, время от времени высокие назначения получают новые люди, в результате выборов одна правительственная команда заменяется другой и т. д. Поэтому </a:t>
            </a:r>
            <a:r>
              <a:rPr lang="ru-RU" i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от дипломатических сотрудников требуется регулярная работа с характеристиками</a:t>
            </a: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постоянное их обновление, составление характеристик на вновь появляющихся в поле зрения лиц. </a:t>
            </a:r>
          </a:p>
          <a:p>
            <a:pPr algn="r"/>
            <a:endParaRPr lang="ru-RU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Эта работа ценна не только тем, что дает возможность в нужный момент быстро разобраться в том, кто есть кто. Не менее важно и то, что благодаря такой работе можно заранее увидеть перспективного, быстро набирающего политический вес деятеля и установить с ним хорошие рабочие контакты еще до того, как он занял высокое положение.</a:t>
            </a:r>
          </a:p>
          <a:p>
            <a:pPr algn="r"/>
            <a:endParaRPr lang="ru-RU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tx2">
                <a:lumMod val="75000"/>
                <a:lumOff val="2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1" t="7317" r="5324" b="80000"/>
          <a:stretch/>
        </p:blipFill>
        <p:spPr>
          <a:xfrm>
            <a:off x="3601844" y="5935172"/>
            <a:ext cx="8006575" cy="702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9080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15497" y="101685"/>
            <a:ext cx="101030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/>
              <a:t>В условиях повышения внимания российской дипломатической службы к вопросам формирования объективного, правдивого образа России в современном мире большое значение имеет </a:t>
            </a:r>
            <a:r>
              <a:rPr lang="ru-RU" b="1" dirty="0" smtClean="0">
                <a:ln>
                  <a:solidFill>
                    <a:srgbClr val="07364D"/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сбор, обобщение и анализ публикаций зарубежных СМИ </a:t>
            </a:r>
            <a:r>
              <a:rPr lang="ru-RU" dirty="0" smtClean="0"/>
              <a:t>о нашей стране,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smtClean="0"/>
              <a:t>происходящих в России событиях, шагах, осуществляемых российским руководством на международной арене, и т. п.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2400" y="1467556"/>
            <a:ext cx="5404556" cy="360303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502400" y="5349024"/>
            <a:ext cx="5588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Обзоры материалов о России, как правило, поручается готовить сотруднику дипломатического представительства, отвечающему за работу со СМИ и являющемуся пресс-атташе посольства</a:t>
            </a:r>
            <a:r>
              <a:rPr lang="ru-RU" i="1" dirty="0" smtClean="0"/>
              <a:t>.</a:t>
            </a:r>
            <a:endParaRPr lang="ru-RU" i="1" dirty="0"/>
          </a:p>
        </p:txBody>
      </p:sp>
      <p:sp>
        <p:nvSpPr>
          <p:cNvPr id="5" name="TextBox 4"/>
          <p:cNvSpPr txBox="1"/>
          <p:nvPr/>
        </p:nvSpPr>
        <p:spPr>
          <a:xfrm>
            <a:off x="1354666" y="1324592"/>
            <a:ext cx="493324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С учетом этого </a:t>
            </a:r>
            <a:r>
              <a:rPr lang="ru-RU" i="1" dirty="0"/>
              <a:t>один раз в квартал в посольстве готовится обзор материалов о России</a:t>
            </a:r>
            <a:r>
              <a:rPr lang="ru-RU" dirty="0"/>
              <a:t>, включающий анализ газетных и журнальных статей, телевизионных передач и т.д., вышедших в стране пребывания и посвященных российской тематике. </a:t>
            </a:r>
            <a:endParaRPr lang="ru-RU" dirty="0" smtClean="0"/>
          </a:p>
          <a:p>
            <a:pPr algn="r"/>
            <a:endParaRPr lang="ru-RU" dirty="0"/>
          </a:p>
          <a:p>
            <a:pPr algn="r"/>
            <a:r>
              <a:rPr lang="ru-RU" dirty="0"/>
              <a:t>Такие обзоры помогают отследить настроения и отношение в руководстве страны пребывания, политических и общественных кругах, а также в местных СМИ к России и ее роли с современном мире, к происходящим в нашей стране событиям. </a:t>
            </a:r>
          </a:p>
          <a:p>
            <a:pPr algn="r"/>
            <a:r>
              <a:rPr lang="ru-RU" dirty="0"/>
              <a:t>Они также позволяют оценить эффективность проводимой информационно-разъяснительной работы, внести в нее необходимые коррективы, определить фокусные точки для дальнейшей деятельности на этом направлении. </a:t>
            </a:r>
          </a:p>
          <a:p>
            <a:pPr algn="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9751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80444" y="402471"/>
            <a:ext cx="10295467" cy="2893100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dirty="0" smtClean="0"/>
              <a:t>Близким по характеру, но более общим внутриведомственным документом, который используется в системе МИД России, является </a:t>
            </a:r>
            <a:r>
              <a:rPr lang="ru-RU" b="1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обзор печати</a:t>
            </a:r>
            <a:r>
              <a:rPr lang="ru-RU" dirty="0" smtClean="0"/>
              <a:t>. Обычно его готовят молодые дипломатические сотрудники, особенно владеющие местными языками страны пребывания.</a:t>
            </a:r>
            <a:endParaRPr lang="en-US" dirty="0" smtClean="0"/>
          </a:p>
          <a:p>
            <a:endParaRPr lang="ru-RU" sz="1600" dirty="0" smtClean="0"/>
          </a:p>
          <a:p>
            <a:r>
              <a:rPr lang="ru-RU" sz="1600" dirty="0" smtClean="0"/>
              <a:t>Наибольший интерес представляют газетные и журнальные статьи, освещающие </a:t>
            </a:r>
          </a:p>
          <a:p>
            <a:r>
              <a:rPr lang="ru-RU" sz="1600" dirty="0" smtClean="0"/>
              <a:t>события в России и странах СНГ, дающие изложение или оценку выступлений </a:t>
            </a:r>
          </a:p>
          <a:p>
            <a:r>
              <a:rPr lang="ru-RU" sz="1600" dirty="0" smtClean="0"/>
              <a:t>российских лидеров, комментирующие внешнюю политику или конкретные </a:t>
            </a:r>
          </a:p>
          <a:p>
            <a:r>
              <a:rPr lang="ru-RU" sz="1600" dirty="0" smtClean="0"/>
              <a:t>дипломатические акции нашей страны. Эта работа позволяет отследить основные</a:t>
            </a:r>
          </a:p>
          <a:p>
            <a:r>
              <a:rPr lang="ru-RU" sz="1600" dirty="0" smtClean="0"/>
              <a:t> тенденции в освещении событий, происходящих в России, и подаче материалов о </a:t>
            </a:r>
          </a:p>
          <a:p>
            <a:r>
              <a:rPr lang="ru-RU" sz="1600" dirty="0" smtClean="0"/>
              <a:t>нашей стране, проанализировать, каково отношение в местном обществе к России и</a:t>
            </a:r>
          </a:p>
          <a:p>
            <a:r>
              <a:rPr lang="ru-RU" sz="1600" dirty="0" smtClean="0"/>
              <a:t> россиянам.</a:t>
            </a:r>
            <a:endParaRPr lang="en-US" sz="1600" dirty="0" smtClean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2" t="1870" r="34318" b="1880"/>
          <a:stretch/>
        </p:blipFill>
        <p:spPr>
          <a:xfrm>
            <a:off x="9471378" y="1098828"/>
            <a:ext cx="2404533" cy="219674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430765" y="5786651"/>
            <a:ext cx="86031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При работе над обзором печати сотрудник не дает своей оценки описываемым событиям, его задача заключается в том, чтобы точно изложить основные положения обрабатываемых печатных </a:t>
            </a:r>
            <a:r>
              <a:rPr lang="ru-RU" i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материа</a:t>
            </a:r>
            <a:r>
              <a:rPr lang="ru-RU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лов</a:t>
            </a:r>
            <a:r>
              <a:rPr lang="ru-RU" i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ru-RU" i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74044" y="3664425"/>
            <a:ext cx="1085991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 обзор печати может включаться изложение основных моментов или краткие аннотации печатных статей. </a:t>
            </a:r>
            <a:r>
              <a:rPr lang="ru-RU" dirty="0" smtClean="0"/>
              <a:t>Работа </a:t>
            </a:r>
            <a:r>
              <a:rPr lang="ru-RU" dirty="0"/>
              <a:t>над обзором печати — хорошая школа для начинающих дипломатических сотрудников, так как дает им возможность научиться оценивать информационную важность обрабатываемых материалов и кратко формулировать основное их содержание. С учетом огромного потока информации, с которым дипломаты сталкиваются в наши дни, обзоры печати помогают старшим дипломатам экономить время и читать только те материалы, которые представляют интерес с точки зрения подготовки информации для доклада в Москву. Обзоры печати, по существу, являются своего рода летописью происходящих событий.</a:t>
            </a:r>
          </a:p>
        </p:txBody>
      </p:sp>
    </p:spTree>
    <p:extLst>
      <p:ext uri="{BB962C8B-B14F-4D97-AF65-F5344CB8AC3E}">
        <p14:creationId xmlns:p14="http://schemas.microsoft.com/office/powerpoint/2010/main" val="39309965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3020" y="907241"/>
            <a:ext cx="9941519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Это документ, в котором в хронологической последовательности фиксируются все важнейшие события внутренней и внешней жизни страны пребывания:</a:t>
            </a:r>
          </a:p>
          <a:p>
            <a:pPr marL="285750" indent="-285750">
              <a:buClr>
                <a:srgbClr val="07364D"/>
              </a:buClr>
              <a:buFont typeface="Wingdings" panose="05000000000000000000" pitchFamily="2" charset="2"/>
              <a:buChar char="Ø"/>
            </a:pPr>
            <a:r>
              <a:rPr lang="ru-RU" sz="1600" dirty="0" smtClean="0"/>
              <a:t>визиты иностранных гостей, </a:t>
            </a:r>
          </a:p>
          <a:p>
            <a:pPr marL="285750" indent="-285750">
              <a:buClr>
                <a:srgbClr val="07364D"/>
              </a:buClr>
              <a:buFont typeface="Wingdings" panose="05000000000000000000" pitchFamily="2" charset="2"/>
              <a:buChar char="Ø"/>
            </a:pPr>
            <a:r>
              <a:rPr lang="ru-RU" sz="1600" dirty="0" smtClean="0"/>
              <a:t>действия и заявления лидеров государства, </a:t>
            </a:r>
          </a:p>
          <a:p>
            <a:pPr marL="285750" indent="-285750">
              <a:buClr>
                <a:srgbClr val="07364D"/>
              </a:buClr>
              <a:buFont typeface="Wingdings" panose="05000000000000000000" pitchFamily="2" charset="2"/>
              <a:buChar char="Ø"/>
            </a:pPr>
            <a:r>
              <a:rPr lang="ru-RU" sz="1600" dirty="0" smtClean="0"/>
              <a:t>высказывания ведущих политических деятелей, </a:t>
            </a:r>
          </a:p>
          <a:p>
            <a:pPr marL="285750" indent="-285750">
              <a:buClr>
                <a:srgbClr val="07364D"/>
              </a:buClr>
              <a:buFont typeface="Wingdings" panose="05000000000000000000" pitchFamily="2" charset="2"/>
              <a:buChar char="Ø"/>
            </a:pPr>
            <a:r>
              <a:rPr lang="ru-RU" sz="1600" dirty="0" smtClean="0"/>
              <a:t>внешнеполитические шаги министерства иностранных </a:t>
            </a:r>
          </a:p>
          <a:p>
            <a:pPr>
              <a:buClr>
                <a:srgbClr val="07364D"/>
              </a:buClr>
            </a:pPr>
            <a:r>
              <a:rPr lang="ru-RU" sz="1600" dirty="0" smtClean="0"/>
              <a:t>дел страны пребывания  </a:t>
            </a:r>
          </a:p>
          <a:p>
            <a:pPr marL="285750" indent="-285750">
              <a:buClr>
                <a:srgbClr val="07364D"/>
              </a:buClr>
              <a:buFont typeface="Wingdings" panose="05000000000000000000" pitchFamily="2" charset="2"/>
              <a:buChar char="Ø"/>
            </a:pPr>
            <a:r>
              <a:rPr lang="ru-RU" sz="1600" dirty="0" smtClean="0"/>
              <a:t>другие имеющие значение события. </a:t>
            </a:r>
          </a:p>
          <a:p>
            <a:endParaRPr lang="ru-RU" sz="1600" dirty="0" smtClean="0"/>
          </a:p>
          <a:p>
            <a:r>
              <a:rPr lang="ru-RU" sz="1600" dirty="0" smtClean="0"/>
              <a:t>Особенно важно, чтобы в хронике были отражены все </a:t>
            </a:r>
          </a:p>
          <a:p>
            <a:r>
              <a:rPr lang="ru-RU" sz="1600" dirty="0" smtClean="0"/>
              <a:t>известные события в двусторонних отношениях России</a:t>
            </a:r>
          </a:p>
          <a:p>
            <a:r>
              <a:rPr lang="ru-RU" sz="1600" dirty="0" smtClean="0"/>
              <a:t> со страной пребывания: </a:t>
            </a:r>
          </a:p>
          <a:p>
            <a:pPr marL="285750" indent="-285750">
              <a:buClr>
                <a:srgbClr val="07364D"/>
              </a:buClr>
              <a:buFont typeface="Wingdings" panose="05000000000000000000" pitchFamily="2" charset="2"/>
              <a:buChar char="Ø"/>
            </a:pPr>
            <a:r>
              <a:rPr lang="ru-RU" sz="1600" dirty="0" smtClean="0"/>
              <a:t>обмены делегациями, </a:t>
            </a:r>
          </a:p>
          <a:p>
            <a:pPr marL="285750" indent="-285750">
              <a:buClr>
                <a:srgbClr val="07364D"/>
              </a:buClr>
              <a:buFont typeface="Wingdings" panose="05000000000000000000" pitchFamily="2" charset="2"/>
              <a:buChar char="Ø"/>
            </a:pPr>
            <a:r>
              <a:rPr lang="ru-RU" sz="1600" dirty="0"/>
              <a:t>в</a:t>
            </a:r>
            <a:r>
              <a:rPr lang="ru-RU" sz="1600" dirty="0" smtClean="0"/>
              <a:t>ыступления художественных коллективов, </a:t>
            </a:r>
          </a:p>
          <a:p>
            <a:pPr marL="285750" indent="-285750">
              <a:buClr>
                <a:srgbClr val="07364D"/>
              </a:buClr>
              <a:buFont typeface="Wingdings" panose="05000000000000000000" pitchFamily="2" charset="2"/>
              <a:buChar char="Ø"/>
            </a:pPr>
            <a:r>
              <a:rPr lang="ru-RU" sz="1600" dirty="0" smtClean="0"/>
              <a:t>открытие выставок, </a:t>
            </a:r>
          </a:p>
          <a:p>
            <a:pPr marL="285750" indent="-285750">
              <a:buClr>
                <a:srgbClr val="07364D"/>
              </a:buClr>
              <a:buFont typeface="Wingdings" panose="05000000000000000000" pitchFamily="2" charset="2"/>
              <a:buChar char="Ø"/>
            </a:pPr>
            <a:r>
              <a:rPr lang="ru-RU" sz="1600" dirty="0" smtClean="0"/>
              <a:t>крупные торговые сделки и контракты, </a:t>
            </a:r>
          </a:p>
          <a:p>
            <a:pPr marL="285750" indent="-285750">
              <a:buClr>
                <a:srgbClr val="07364D"/>
              </a:buClr>
              <a:buFont typeface="Wingdings" panose="05000000000000000000" pitchFamily="2" charset="2"/>
              <a:buChar char="Ø"/>
            </a:pPr>
            <a:r>
              <a:rPr lang="ru-RU" sz="1600" dirty="0" smtClean="0"/>
              <a:t>запуск инвестиционных проектов, </a:t>
            </a:r>
          </a:p>
          <a:p>
            <a:pPr marL="285750" indent="-285750">
              <a:buClr>
                <a:srgbClr val="07364D"/>
              </a:buClr>
              <a:buFont typeface="Wingdings" panose="05000000000000000000" pitchFamily="2" charset="2"/>
              <a:buChar char="Ø"/>
            </a:pPr>
            <a:r>
              <a:rPr lang="ru-RU" sz="1600" dirty="0" smtClean="0"/>
              <a:t>спортивные встречи, </a:t>
            </a:r>
          </a:p>
          <a:p>
            <a:pPr marL="285750" indent="-285750">
              <a:buClr>
                <a:srgbClr val="07364D"/>
              </a:buClr>
              <a:buFont typeface="Wingdings" panose="05000000000000000000" pitchFamily="2" charset="2"/>
              <a:buChar char="Ø"/>
            </a:pPr>
            <a:r>
              <a:rPr lang="ru-RU" sz="1600" dirty="0" smtClean="0"/>
              <a:t>поездки студентов на учебу и стажировку и т. п. </a:t>
            </a:r>
          </a:p>
          <a:p>
            <a:endParaRPr lang="ru-RU" sz="1600" dirty="0" smtClean="0"/>
          </a:p>
          <a:p>
            <a:r>
              <a:rPr lang="ru-RU" sz="1600" dirty="0" smtClean="0"/>
              <a:t>Иногда при активных отношениях между Россией и страной </a:t>
            </a:r>
          </a:p>
          <a:p>
            <a:r>
              <a:rPr lang="ru-RU" sz="1600" dirty="0" smtClean="0"/>
              <a:t>пребывания может готовиться самостоятельный документ —</a:t>
            </a:r>
          </a:p>
          <a:p>
            <a:r>
              <a:rPr lang="ru-RU" sz="1600" dirty="0" smtClean="0"/>
              <a:t>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хроника двусторонних отношений</a:t>
            </a:r>
            <a:r>
              <a:rPr lang="ru-RU" dirty="0" smtClean="0"/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486139" y="90311"/>
            <a:ext cx="103857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/>
              <a:t>Другим документом, работа над подготовкой которого полезна для приобретения профессиональных навыков начинающими дипломатическими работниками, является составление </a:t>
            </a:r>
            <a:r>
              <a:rPr lang="ru-RU" b="1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хроники событий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4" t="3433" r="3508" b="460"/>
          <a:stretch/>
        </p:blipFill>
        <p:spPr>
          <a:xfrm>
            <a:off x="7565206" y="1277998"/>
            <a:ext cx="3836572" cy="29095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7429739" y="4272837"/>
            <a:ext cx="444217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/>
              <a:t>Хроника — это важный инструмент накопления фактов и информации. </a:t>
            </a:r>
            <a:r>
              <a:rPr lang="ru-RU" dirty="0"/>
              <a:t>Работа над хроникой событий требует от сотрудника повседневного внимания, обработки большого объема информации, прочтения газет, журналов, бюллетеней, работы с Интернетом, просмотра передач местного телевидения.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4946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10970" y="164792"/>
            <a:ext cx="9906826" cy="6463308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i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 дипломатической практике принято все официальные переговоры, встречи и беседы оформлять в виде письменных документов</a:t>
            </a:r>
            <a:r>
              <a:rPr lang="ru-RU" i="1" dirty="0" smtClean="0"/>
              <a:t>. </a:t>
            </a:r>
          </a:p>
          <a:p>
            <a:endParaRPr lang="ru-RU" i="1" dirty="0"/>
          </a:p>
          <a:p>
            <a:r>
              <a:rPr lang="ru-RU" dirty="0" smtClean="0"/>
              <a:t>Так, по итогам дипломатических переговоров, проведенных Президентом РФ, Председателем Правительства РФ, министром иностранных дел РФ и его заместителями, составляется </a:t>
            </a:r>
            <a:r>
              <a:rPr lang="ru-RU" b="1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запись основного содержания беседы.</a:t>
            </a:r>
            <a:r>
              <a:rPr lang="ru-RU" dirty="0" smtClean="0"/>
              <a:t> </a:t>
            </a:r>
          </a:p>
          <a:p>
            <a:endParaRPr lang="ru-RU" dirty="0"/>
          </a:p>
          <a:p>
            <a:r>
              <a:rPr lang="ru-RU" dirty="0" smtClean="0"/>
              <a:t>В ней подробно, практически со стенографической точностью, часто прямой речью, но без кавычек излагаются все основные высказывания и заявления сторон, участвующих в переговорах.</a:t>
            </a:r>
          </a:p>
          <a:p>
            <a:endParaRPr lang="ru-RU" dirty="0" smtClean="0"/>
          </a:p>
          <a:p>
            <a:r>
              <a:rPr lang="ru-RU" dirty="0" smtClean="0"/>
              <a:t> Этот документ составляется специально выделенным для этой цели ответственным дипломатическим работником, а иногда двумя-тремя. </a:t>
            </a:r>
          </a:p>
          <a:p>
            <a:r>
              <a:rPr lang="ru-RU" dirty="0" smtClean="0"/>
              <a:t>Если переговоры проходят в узком составе или один на один, то обязанности по оформлению </a:t>
            </a:r>
            <a:r>
              <a:rPr lang="ru-RU" i="1" dirty="0" smtClean="0"/>
              <a:t>записи переговоров могут быть возложены на переводчика. </a:t>
            </a:r>
          </a:p>
          <a:p>
            <a:endParaRPr lang="ru-RU" i="1" dirty="0" smtClean="0"/>
          </a:p>
          <a:p>
            <a:r>
              <a:rPr lang="ru-RU" dirty="0" smtClean="0"/>
              <a:t>Руководитель может внести в запись основного содержания беседы свои поправки и подписать документ, однако чаще всего этого не происходит, и тогда </a:t>
            </a: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документ подписывают те дипломатические сотрудники, которые осуществляли запись переговоров</a:t>
            </a:r>
            <a:r>
              <a:rPr lang="ru-RU" dirty="0" smtClean="0"/>
              <a:t>. В таком случае в конце записи делается пометка, что запись руководителем не просматривалась, и проставляется подпись сделавшего пометку дипломата. В записи также положено дать полный список участников переговоров или присутствовавших на них лиц с обеих сторон с указанием занимаемых ими должностей.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17311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5422" y="115023"/>
            <a:ext cx="7360356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</a:t>
            </a:r>
            <a:r>
              <a:rPr lang="ru-RU" dirty="0" smtClean="0"/>
              <a:t> составлении</a:t>
            </a:r>
            <a:r>
              <a:rPr lang="ru-RU" b="1" dirty="0" smtClean="0"/>
              <a:t> </a:t>
            </a:r>
            <a:r>
              <a:rPr lang="ru-RU" b="1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записи беседы</a:t>
            </a:r>
            <a:r>
              <a:rPr lang="ru-RU" dirty="0" smtClean="0"/>
              <a:t>. </a:t>
            </a:r>
          </a:p>
          <a:p>
            <a:endParaRPr lang="ru-RU" dirty="0" smtClean="0"/>
          </a:p>
          <a:p>
            <a:r>
              <a:rPr lang="ru-RU" i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Все важные контакты, которые происходят у дипломатического работника с иностранными представителями, как официальные, так и неофициальные, положено оформлять записью беседы</a:t>
            </a:r>
            <a:r>
              <a:rPr lang="ru-RU" sz="1600" dirty="0" smtClean="0"/>
              <a:t>.</a:t>
            </a:r>
          </a:p>
          <a:p>
            <a:r>
              <a:rPr lang="ru-RU" sz="1600" dirty="0" smtClean="0"/>
              <a:t>В </a:t>
            </a:r>
            <a:r>
              <a:rPr lang="ru-RU" sz="1600" dirty="0" smtClean="0"/>
              <a:t>отличие от записи основного содержания беседы запись беседы составляется в форме сжатого изложения сути состоявшегося разговора. Подписывается запись беседы тем сотрудником, который ее провел.</a:t>
            </a:r>
          </a:p>
          <a:p>
            <a:endParaRPr lang="ru-RU" sz="1600" dirty="0" smtClean="0"/>
          </a:p>
          <a:p>
            <a:r>
              <a:rPr lang="ru-RU" sz="1600" dirty="0" smtClean="0"/>
              <a:t>В практике дипломатической работы нередко старший дипломатический сотрудник берет с собой на деловую встречу младшего коллегу, который должен делать по ходу разговора необходимые пометки, а затем, придя на рабочее место, оформить запись беседы. Старший дипломат вносит в такую запись свои поправки и исправления и после подписывает. В конце документа указываются должность и фамилия присутствовавшего на беседе младшего дипломата.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211733" y="24711"/>
            <a:ext cx="2889956" cy="674030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600" b="1" i="1" dirty="0">
                <a:ln w="0">
                  <a:solidFill>
                    <a:schemeClr val="bg2">
                      <a:lumMod val="90000"/>
                    </a:schemeClr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 дипломатической практике во время беседы недопустимо использовать диктофон или другие технические средства звукозаписи</a:t>
            </a:r>
            <a:r>
              <a:rPr lang="ru-RU" sz="1600" b="1" dirty="0">
                <a:ln>
                  <a:solidFill>
                    <a:schemeClr val="bg2">
                      <a:lumMod val="90000"/>
                    </a:schemeClr>
                  </a:solidFill>
                </a:ln>
              </a:rPr>
              <a:t>. </a:t>
            </a:r>
            <a:endParaRPr lang="ru-RU" sz="1600" b="1" dirty="0" smtClean="0">
              <a:ln>
                <a:solidFill>
                  <a:schemeClr val="bg2">
                    <a:lumMod val="90000"/>
                  </a:schemeClr>
                </a:solidFill>
              </a:ln>
            </a:endParaRPr>
          </a:p>
          <a:p>
            <a:endParaRPr lang="ru-RU" sz="1600" b="1" dirty="0" smtClean="0"/>
          </a:p>
          <a:p>
            <a:r>
              <a:rPr lang="ru-RU" sz="1600" b="1" dirty="0" smtClean="0"/>
              <a:t>Если </a:t>
            </a:r>
            <a:r>
              <a:rPr lang="ru-RU" sz="1600" b="1" dirty="0"/>
              <a:t>беседа проводится один на один, то не совсем удобно вести запись и на бумаге, за исключением тех случаев, когда собеседник в устной форме делает официальное заявление. Тем не менее не возбраняется по ходу разговора делать нужные пометки, записывать имена, названия, даты, цифры. С учетом этого присутствие на беседе младшего коллеги, который непосредственно не участвует в разговоре и имеет возможность записать разговор более полно, может значительно облегчить впоследствии оформление записи беседы</a:t>
            </a:r>
            <a:r>
              <a:rPr lang="ru-RU" sz="1600" b="1" dirty="0" smtClean="0"/>
              <a:t>.</a:t>
            </a:r>
            <a:endParaRPr lang="ru-RU" sz="16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755422" y="4210473"/>
            <a:ext cx="7382934" cy="255454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600" b="1" dirty="0"/>
              <a:t>Практика, однако, показывает, что  дипломатическому сотруднику Посольства РФ гораздо чаше приходится самому записывать свою беседу с иностранцем, поскольку очень часто она проходит с глазу на глаз где-нибудь на дипломатическом приеме. Беседа может продолжаться не один час, порой перемежаясь «разговорами не о чем», веселыми рассказами и шутками. Чтобы в дальнейшем, составляя запись беседы, не упустить ничего важного из полученной информации, рекомендуется, вернувшись в Посольство, сделать запись беседы «по горячим следам» либо, если это невозможно, составить черновой набросок сразу по возвращении домой, причем независимо от времени суток и степени усталости</a:t>
            </a:r>
            <a:r>
              <a:rPr lang="ru-RU" sz="16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5549099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34704" y="2367349"/>
            <a:ext cx="3746262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Для </a:t>
            </a:r>
            <a:r>
              <a:rPr lang="ru-RU" sz="1600" dirty="0"/>
              <a:t>оформления записи беседы установлены жесткие требования к внешней форме. Сверху в левом углу пишется название учреждения, в котором работает записавший беседу дипломат. Далее следует фраза «Из дневника такого-то (фамилия и инициалы автора)». По центру пишется: «Запись беседы с таким-то (должность и фамилия собеседника)», ниже справа указывается дата беседы. Затем следует текст. В первой фразе желательно указать, по чьей инициативе, где и при каких обстоятельствах состоялась беседа. В конце указываются должность, фамилия и инициалы автора записи.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43666" y="0"/>
            <a:ext cx="35568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/>
              <a:t>О составлении </a:t>
            </a:r>
            <a:r>
              <a:rPr lang="ru-RU" sz="2000" b="1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записи беседы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88416" y="151358"/>
            <a:ext cx="3460830" cy="649408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ru-RU" sz="1600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7364D"/>
                </a:solidFill>
              </a:rPr>
              <a:t>Наиболее типичные ошибки, допускаемые при составлении записи </a:t>
            </a:r>
            <a:r>
              <a:rPr lang="ru-RU" sz="1600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7364D"/>
                </a:solidFill>
              </a:rPr>
              <a:t>беседы:</a:t>
            </a:r>
          </a:p>
          <a:p>
            <a:endParaRPr lang="ru-RU" sz="1600" dirty="0" smtClean="0">
              <a:ln>
                <a:solidFill>
                  <a:schemeClr val="accent1">
                    <a:lumMod val="50000"/>
                  </a:schemeClr>
                </a:solidFill>
              </a:ln>
              <a:solidFill>
                <a:srgbClr val="07364D"/>
              </a:solidFill>
            </a:endParaRPr>
          </a:p>
          <a:p>
            <a:pPr marL="285750" indent="-285750">
              <a:buClr>
                <a:srgbClr val="07364D"/>
              </a:buClr>
              <a:buFont typeface="Wingdings" panose="05000000000000000000" pitchFamily="2" charset="2"/>
              <a:buChar char="Ø"/>
            </a:pPr>
            <a:r>
              <a:rPr lang="ru-RU" sz="1600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7364D"/>
                </a:solidFill>
              </a:rPr>
              <a:t>отражение </a:t>
            </a:r>
            <a:r>
              <a:rPr lang="ru-RU" sz="1600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7364D"/>
                </a:solidFill>
              </a:rPr>
              <a:t>в ней несущественных моментов (приветствия, комплименты, титулы и звания собеседника и т. п.) </a:t>
            </a:r>
            <a:endParaRPr lang="ru-RU" sz="1600" dirty="0" smtClean="0">
              <a:ln>
                <a:solidFill>
                  <a:schemeClr val="accent1">
                    <a:lumMod val="50000"/>
                  </a:schemeClr>
                </a:solidFill>
              </a:ln>
              <a:solidFill>
                <a:srgbClr val="07364D"/>
              </a:solidFill>
            </a:endParaRPr>
          </a:p>
          <a:p>
            <a:pPr marL="285750" indent="-285750">
              <a:buClr>
                <a:srgbClr val="07364D"/>
              </a:buClr>
              <a:buFont typeface="Wingdings" panose="05000000000000000000" pitchFamily="2" charset="2"/>
              <a:buChar char="Ø"/>
            </a:pPr>
            <a:r>
              <a:rPr lang="ru-RU" sz="1600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7364D"/>
                </a:solidFill>
              </a:rPr>
              <a:t>излишне </a:t>
            </a:r>
            <a:r>
              <a:rPr lang="ru-RU" sz="1600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7364D"/>
                </a:solidFill>
              </a:rPr>
              <a:t>подробному изложению своей собственной </a:t>
            </a:r>
            <a:r>
              <a:rPr lang="ru-RU" sz="1600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7364D"/>
                </a:solidFill>
              </a:rPr>
              <a:t>позиции (за </a:t>
            </a:r>
            <a:r>
              <a:rPr lang="ru-RU" sz="1600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7364D"/>
                </a:solidFill>
              </a:rPr>
              <a:t>исключением особых </a:t>
            </a:r>
            <a:r>
              <a:rPr lang="ru-RU" sz="1600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7364D"/>
                </a:solidFill>
              </a:rPr>
              <a:t>случаев достаточно </a:t>
            </a:r>
            <a:r>
              <a:rPr lang="ru-RU" sz="1600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7364D"/>
                </a:solidFill>
              </a:rPr>
              <a:t>указать, что собеседнику были </a:t>
            </a:r>
            <a:r>
              <a:rPr lang="ru-RU" sz="1600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7364D"/>
                </a:solidFill>
              </a:rPr>
              <a:t>даны соответствующие </a:t>
            </a:r>
            <a:r>
              <a:rPr lang="ru-RU" sz="1600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7364D"/>
                </a:solidFill>
              </a:rPr>
              <a:t>разъяснения в духе известной позиции России по затронутому </a:t>
            </a:r>
            <a:r>
              <a:rPr lang="ru-RU" sz="1600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7364D"/>
                </a:solidFill>
              </a:rPr>
              <a:t>вопросу) </a:t>
            </a:r>
          </a:p>
          <a:p>
            <a:pPr marL="285750" indent="-285750">
              <a:buClr>
                <a:srgbClr val="07364D"/>
              </a:buClr>
              <a:buFont typeface="Wingdings" panose="05000000000000000000" pitchFamily="2" charset="2"/>
              <a:buChar char="Ø"/>
            </a:pPr>
            <a:endParaRPr lang="ru-RU" sz="1600" dirty="0">
              <a:ln>
                <a:solidFill>
                  <a:schemeClr val="accent1">
                    <a:lumMod val="50000"/>
                  </a:schemeClr>
                </a:solidFill>
              </a:ln>
              <a:solidFill>
                <a:srgbClr val="07364D"/>
              </a:solidFill>
            </a:endParaRPr>
          </a:p>
          <a:p>
            <a:pPr marL="285750" indent="-285750">
              <a:buClr>
                <a:srgbClr val="07364D"/>
              </a:buClr>
              <a:buFont typeface="Wingdings" panose="05000000000000000000" pitchFamily="2" charset="2"/>
              <a:buChar char="Ø"/>
            </a:pPr>
            <a:r>
              <a:rPr lang="ru-RU" sz="1600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7364D"/>
                </a:solidFill>
              </a:rPr>
              <a:t>не </a:t>
            </a:r>
            <a:r>
              <a:rPr lang="ru-RU" sz="1600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7364D"/>
                </a:solidFill>
              </a:rPr>
              <a:t>следует </a:t>
            </a:r>
            <a:r>
              <a:rPr lang="ru-RU" sz="1600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7364D"/>
                </a:solidFill>
              </a:rPr>
              <a:t>злоупотреблять </a:t>
            </a:r>
            <a:r>
              <a:rPr lang="ru-RU" sz="1600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7364D"/>
                </a:solidFill>
              </a:rPr>
              <a:t>прямой речью при цитировании высказываний </a:t>
            </a:r>
            <a:r>
              <a:rPr lang="ru-RU" sz="1600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7364D"/>
                </a:solidFill>
              </a:rPr>
              <a:t>собеседника (исключением </a:t>
            </a:r>
            <a:r>
              <a:rPr lang="ru-RU" sz="1600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7364D"/>
                </a:solidFill>
              </a:rPr>
              <a:t>могут быть случаи, когда он употребил необычную, точную и емкую фразу, нестандартный оборот, ярко передающий главную мысль его </a:t>
            </a:r>
            <a:r>
              <a:rPr lang="ru-RU" sz="1600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7364D"/>
                </a:solidFill>
              </a:rPr>
              <a:t>высказывания)</a:t>
            </a:r>
            <a:endParaRPr lang="ru-RU" sz="1600" dirty="0">
              <a:ln>
                <a:solidFill>
                  <a:schemeClr val="accent1">
                    <a:lumMod val="50000"/>
                  </a:schemeClr>
                </a:solidFill>
              </a:ln>
              <a:solidFill>
                <a:srgbClr val="07364D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29079" y="613023"/>
            <a:ext cx="43575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/>
              <a:t>При этом надо понимать, что если беседа состоялась с иностранным дипломатом, то он тоже по ее итогам оформит свою запись беседы, поскольку аналогичные правила действуют во всех дипломатических службах мира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36565" y="200055"/>
            <a:ext cx="3601476" cy="646330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ru-RU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7364D"/>
                </a:solidFill>
              </a:rPr>
              <a:t>При составлении записи беседы важное значение имеет</a:t>
            </a:r>
            <a:r>
              <a:rPr lang="ru-RU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7364D"/>
                </a:solidFill>
              </a:rPr>
              <a:t>:</a:t>
            </a:r>
          </a:p>
          <a:p>
            <a:endParaRPr lang="ru-RU" dirty="0">
              <a:ln>
                <a:solidFill>
                  <a:schemeClr val="accent1">
                    <a:lumMod val="50000"/>
                  </a:schemeClr>
                </a:solidFill>
              </a:ln>
              <a:solidFill>
                <a:srgbClr val="07364D"/>
              </a:solidFill>
            </a:endParaRPr>
          </a:p>
          <a:p>
            <a:pPr marL="285750" indent="-285750">
              <a:buClr>
                <a:srgbClr val="07364D"/>
              </a:buClr>
              <a:buFont typeface="Wingdings" panose="05000000000000000000" pitchFamily="2" charset="2"/>
              <a:buChar char="Ø"/>
            </a:pPr>
            <a:r>
              <a:rPr lang="ru-RU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7364D"/>
                </a:solidFill>
              </a:rPr>
              <a:t>точное и емкое изложить основное содержание состоявшегося разговора (а не запись стенограммы), </a:t>
            </a:r>
          </a:p>
          <a:p>
            <a:pPr marL="285750" indent="-285750">
              <a:buClr>
                <a:srgbClr val="07364D"/>
              </a:buClr>
              <a:buFont typeface="Wingdings" panose="05000000000000000000" pitchFamily="2" charset="2"/>
              <a:buChar char="Ø"/>
            </a:pPr>
            <a:r>
              <a:rPr lang="ru-RU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7364D"/>
                </a:solidFill>
              </a:rPr>
              <a:t>ценная информация, полученная в беседе, </a:t>
            </a:r>
          </a:p>
          <a:p>
            <a:pPr marL="285750" indent="-285750">
              <a:buClr>
                <a:srgbClr val="07364D"/>
              </a:buClr>
              <a:buFont typeface="Wingdings" panose="05000000000000000000" pitchFamily="2" charset="2"/>
              <a:buChar char="Ø"/>
            </a:pPr>
            <a:r>
              <a:rPr lang="ru-RU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7364D"/>
                </a:solidFill>
              </a:rPr>
              <a:t>суть интересных и оригинальных высказываний собеседника,</a:t>
            </a:r>
          </a:p>
          <a:p>
            <a:pPr marL="285750" indent="-285750">
              <a:buClr>
                <a:srgbClr val="07364D"/>
              </a:buClr>
              <a:buFont typeface="Wingdings" panose="05000000000000000000" pitchFamily="2" charset="2"/>
              <a:buChar char="Ø"/>
            </a:pPr>
            <a:r>
              <a:rPr lang="ru-RU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7364D"/>
                </a:solidFill>
              </a:rPr>
              <a:t>его аргументация и логика рассуждений. </a:t>
            </a:r>
            <a:endParaRPr lang="ru-RU" dirty="0" smtClean="0">
              <a:ln>
                <a:solidFill>
                  <a:schemeClr val="accent1">
                    <a:lumMod val="50000"/>
                  </a:schemeClr>
                </a:solidFill>
              </a:ln>
              <a:solidFill>
                <a:srgbClr val="07364D"/>
              </a:solidFill>
            </a:endParaRPr>
          </a:p>
          <a:p>
            <a:pPr marL="285750" indent="-285750">
              <a:buClr>
                <a:srgbClr val="07364D"/>
              </a:buClr>
              <a:buFont typeface="Wingdings" panose="05000000000000000000" pitchFamily="2" charset="2"/>
              <a:buChar char="Ø"/>
            </a:pPr>
            <a:endParaRPr lang="ru-RU" dirty="0">
              <a:ln>
                <a:solidFill>
                  <a:schemeClr val="accent1">
                    <a:lumMod val="50000"/>
                  </a:schemeClr>
                </a:solidFill>
              </a:ln>
              <a:solidFill>
                <a:srgbClr val="07364D"/>
              </a:solidFill>
            </a:endParaRPr>
          </a:p>
          <a:p>
            <a:r>
              <a:rPr lang="ru-RU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7364D"/>
                </a:solidFill>
              </a:rPr>
              <a:t>Для улучшения восприятия в некоторых случаях не возбраняется указать на эмоциональное состояние партнера, его реакцию на высказанные замечания и возражения, другие нестандартные момен</a:t>
            </a:r>
            <a:r>
              <a:rPr lang="ru-RU" dirty="0">
                <a:ln>
                  <a:solidFill>
                    <a:schemeClr val="accent1">
                      <a:lumMod val="50000"/>
                    </a:schemeClr>
                  </a:solidFill>
                </a:ln>
              </a:rPr>
              <a:t>ты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9676" y="613023"/>
            <a:ext cx="532852" cy="41879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9511" y="640126"/>
            <a:ext cx="474134" cy="394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4953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15912" y="350643"/>
            <a:ext cx="960684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Работая за рубежом, дипломат встречается с десятками разных людей, обсуждает с ними политические события, экономическую ситуацию, культурную жизнь и множество разных вопросов. Практика показывает, что практически при каждом контакте с иностранцем можно почерпнуть что-нибудь новое, интересное. Вместе с тем далеко не все беседы имеют обстоятельный характер и заслуживают того, чтобы их оформлять отдельной записью беседы. Но как сделать так, чтобы </a:t>
            </a:r>
            <a:r>
              <a:rPr lang="ru-RU" i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даже самая короткая, но полезная информация не была потеряна и оказалась зафиксированной в письменном документе</a:t>
            </a:r>
            <a:r>
              <a:rPr lang="ru-RU" dirty="0" smtClean="0"/>
              <a:t>? 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2036" y="2945362"/>
            <a:ext cx="5580720" cy="326325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15912" y="2591829"/>
            <a:ext cx="359833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Наилучшим вариантом является составление </a:t>
            </a:r>
            <a:r>
              <a:rPr lang="ru-RU" b="1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отчета о состоявшихся беседах</a:t>
            </a:r>
            <a:r>
              <a:rPr lang="ru-RU" dirty="0"/>
              <a:t>, например, за неделю или месяц. Такого рода документ позволяет </a:t>
            </a:r>
            <a:r>
              <a:rPr lang="ru-RU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объединить сразу несколько записей бесед</a:t>
            </a:r>
            <a:r>
              <a:rPr lang="ru-RU" dirty="0"/>
              <a:t>, уделив каждому собеседнику пол страницы, а то и всего несколько строк. В них следует записать наиболее важную информацию, высказывание, оценку, факт — главное, чтобы ценные сведения не были утрачены.</a:t>
            </a:r>
          </a:p>
        </p:txBody>
      </p:sp>
    </p:spTree>
    <p:extLst>
      <p:ext uri="{BB962C8B-B14F-4D97-AF65-F5344CB8AC3E}">
        <p14:creationId xmlns:p14="http://schemas.microsoft.com/office/powerpoint/2010/main" val="15598980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13820" y="169333"/>
            <a:ext cx="9905647" cy="2031325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dirty="0" smtClean="0"/>
              <a:t>Полученные из дипломатических представительств и консульских учреждений информационные материалы обрабатываются и анализируются в МИД России, затем используются для подготовки докладов высшему руководству страны и постановки проблем перед другими федеральными ведомствами. Кроме того, такая документированная информация полезна при подготовке в МИД России </a:t>
            </a:r>
            <a:r>
              <a:rPr lang="ru-RU" b="1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материалов к переговорам и тезисов для беседы </a:t>
            </a:r>
            <a:r>
              <a:rPr lang="ru-RU" dirty="0" smtClean="0"/>
              <a:t>— </a:t>
            </a:r>
            <a:r>
              <a:rPr lang="ru-RU" i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двух типов документов, которые используются для подготовки и проведения переговоров и бесед на высшем и высоком уровне.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13820" y="2369115"/>
            <a:ext cx="9905647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Материалы к </a:t>
            </a:r>
            <a:r>
              <a:rPr lang="ru-RU" dirty="0" smtClean="0"/>
              <a:t>переговорам -  </a:t>
            </a:r>
            <a:r>
              <a:rPr lang="ru-RU" dirty="0"/>
              <a:t>развернутый документ с изложением того, что следует сказать по той или иной конкретной проблеме. </a:t>
            </a:r>
            <a:r>
              <a:rPr lang="ru-RU" dirty="0" smtClean="0"/>
              <a:t>Готовятся </a:t>
            </a:r>
            <a:r>
              <a:rPr lang="ru-RU" dirty="0"/>
              <a:t>для Президента РФ, Председателя Правительства РФ или министра иностранных дел </a:t>
            </a:r>
            <a:r>
              <a:rPr lang="ru-RU" dirty="0" smtClean="0"/>
              <a:t>РФ - </a:t>
            </a:r>
            <a:r>
              <a:rPr lang="ru-RU" dirty="0"/>
              <a:t>именно они лежат перед этими руководителями на столе во время переговоров с иностранными партнерами. </a:t>
            </a:r>
            <a:endParaRPr lang="ru-RU" dirty="0" smtClean="0"/>
          </a:p>
          <a:p>
            <a:endParaRPr lang="ru-RU" sz="1600" dirty="0"/>
          </a:p>
          <a:p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материалах к переговорам может содержаться не </a:t>
            </a:r>
            <a:endParaRPr lang="ru-RU" sz="1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только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развернутая официальная позиция, с которой </a:t>
            </a:r>
            <a:endParaRPr lang="ru-RU" sz="1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выступает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наша страна, но и запасные позиции, на </a:t>
            </a:r>
            <a:endParaRPr lang="ru-RU" sz="1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которые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можно было бы отойти в случае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убедительной</a:t>
            </a:r>
          </a:p>
          <a:p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аргументации со стороны партнеров или прямой </a:t>
            </a:r>
            <a:endParaRPr lang="ru-RU" sz="1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опасности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срыва переговоров. </a:t>
            </a:r>
            <a:endParaRPr lang="ru-RU" sz="1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ru-RU" sz="1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Кроме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того, к материалам к переговорам, как правило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</a:t>
            </a:r>
          </a:p>
          <a:p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прилагаются в отдельной папке справочные материалы, </a:t>
            </a:r>
            <a:endParaRPr lang="ru-RU" sz="1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более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подробно освещающие происхождение и историю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вопроса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основные противоречия и конфликты, объясняющие </a:t>
            </a:r>
            <a:r>
              <a:rPr lang="ru-RU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позицию </a:t>
            </a:r>
            <a:r>
              <a:rPr lang="ru-RU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 мотивировку собеседника, а также подходы других заинтересованных сторон.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2622" y="3472388"/>
            <a:ext cx="4222045" cy="2430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4630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67467" y="327378"/>
            <a:ext cx="8760177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Справочные материалы 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(как часть материалов к переговорам) </a:t>
            </a:r>
            <a:r>
              <a:rPr lang="ru-RU" dirty="0" smtClean="0"/>
              <a:t>также </a:t>
            </a:r>
            <a:r>
              <a:rPr lang="ru-RU" dirty="0"/>
              <a:t>включают общую справку по соответствующей стране (она называется «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справкой по схеме</a:t>
            </a:r>
            <a:r>
              <a:rPr lang="ru-RU" dirty="0"/>
              <a:t>») и деловые характеристики тех лиц, с которыми предстоят переговоры. </a:t>
            </a:r>
            <a:endParaRPr lang="ru-RU" dirty="0" smtClean="0"/>
          </a:p>
          <a:p>
            <a:endParaRPr lang="ru-RU" dirty="0"/>
          </a:p>
          <a:p>
            <a:r>
              <a:rPr lang="ru-RU" dirty="0"/>
              <a:t>Общая справка имеет в основном страноведческий характер и состоит из следующих разделов: </a:t>
            </a:r>
          </a:p>
          <a:p>
            <a:pPr marL="285750" indent="-285750">
              <a:buClr>
                <a:srgbClr val="07364D"/>
              </a:buClr>
              <a:buFont typeface="Wingdings" panose="05000000000000000000" pitchFamily="2" charset="2"/>
              <a:buChar char="Ø"/>
            </a:pPr>
            <a:r>
              <a:rPr lang="ru-RU" dirty="0" smtClean="0"/>
              <a:t>- общие </a:t>
            </a:r>
            <a:r>
              <a:rPr lang="ru-RU" dirty="0"/>
              <a:t>сведения о соответствующей стране, </a:t>
            </a:r>
          </a:p>
          <a:p>
            <a:pPr marL="285750" indent="-285750">
              <a:buClr>
                <a:srgbClr val="07364D"/>
              </a:buClr>
              <a:buFont typeface="Wingdings" panose="05000000000000000000" pitchFamily="2" charset="2"/>
              <a:buChar char="Ø"/>
            </a:pPr>
            <a:r>
              <a:rPr lang="ru-RU" dirty="0" smtClean="0"/>
              <a:t>- о </a:t>
            </a:r>
            <a:r>
              <a:rPr lang="ru-RU" dirty="0"/>
              <a:t>ее государственном и конституционном устройстве, </a:t>
            </a:r>
          </a:p>
          <a:p>
            <a:pPr marL="285750" indent="-285750">
              <a:buClr>
                <a:srgbClr val="07364D"/>
              </a:buClr>
              <a:buFont typeface="Wingdings" panose="05000000000000000000" pitchFamily="2" charset="2"/>
              <a:buChar char="Ø"/>
            </a:pPr>
            <a:r>
              <a:rPr lang="ru-RU" dirty="0" smtClean="0"/>
              <a:t>- о </a:t>
            </a:r>
            <a:r>
              <a:rPr lang="ru-RU" dirty="0"/>
              <a:t>высших должностных лицах </a:t>
            </a:r>
          </a:p>
          <a:p>
            <a:pPr marL="285750" indent="-285750">
              <a:buClr>
                <a:srgbClr val="07364D"/>
              </a:buClr>
              <a:buFont typeface="Wingdings" panose="05000000000000000000" pitchFamily="2" charset="2"/>
              <a:buChar char="Ø"/>
            </a:pPr>
            <a:r>
              <a:rPr lang="ru-RU" dirty="0" smtClean="0"/>
              <a:t>- об </a:t>
            </a:r>
            <a:r>
              <a:rPr lang="ru-RU" dirty="0"/>
              <a:t>основных политических партиях, профсоюзных и общественных объединениях. </a:t>
            </a:r>
            <a:endParaRPr lang="ru-RU" dirty="0" smtClean="0"/>
          </a:p>
          <a:p>
            <a:pPr marL="285750" indent="-285750">
              <a:buClr>
                <a:srgbClr val="07364D"/>
              </a:buClr>
              <a:buFont typeface="Wingdings" panose="05000000000000000000" pitchFamily="2" charset="2"/>
              <a:buChar char="Ø"/>
            </a:pPr>
            <a:endParaRPr lang="ru-RU" dirty="0"/>
          </a:p>
          <a:p>
            <a:r>
              <a:rPr lang="ru-RU" dirty="0"/>
              <a:t>В справке также сообщается </a:t>
            </a:r>
            <a:r>
              <a:rPr lang="ru-RU" dirty="0" smtClean="0"/>
              <a:t>об:</a:t>
            </a:r>
          </a:p>
          <a:p>
            <a:pPr marL="285750" indent="-285750">
              <a:buClr>
                <a:srgbClr val="07364D"/>
              </a:buClr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tx2"/>
                </a:solidFill>
              </a:rPr>
              <a:t>экономическом </a:t>
            </a:r>
            <a:r>
              <a:rPr lang="ru-RU" dirty="0">
                <a:solidFill>
                  <a:schemeClr val="tx2"/>
                </a:solidFill>
              </a:rPr>
              <a:t>положении, </a:t>
            </a:r>
            <a:endParaRPr lang="ru-RU" dirty="0" smtClean="0">
              <a:solidFill>
                <a:schemeClr val="tx2"/>
              </a:solidFill>
            </a:endParaRPr>
          </a:p>
          <a:p>
            <a:pPr marL="285750" indent="-285750">
              <a:buClr>
                <a:srgbClr val="07364D"/>
              </a:buClr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tx2"/>
                </a:solidFill>
              </a:rPr>
              <a:t>состоянии </a:t>
            </a:r>
            <a:r>
              <a:rPr lang="ru-RU" dirty="0">
                <a:solidFill>
                  <a:schemeClr val="tx2"/>
                </a:solidFill>
              </a:rPr>
              <a:t>внешней торговли, </a:t>
            </a:r>
            <a:endParaRPr lang="ru-RU" dirty="0" smtClean="0">
              <a:solidFill>
                <a:schemeClr val="tx2"/>
              </a:solidFill>
            </a:endParaRPr>
          </a:p>
          <a:p>
            <a:pPr marL="285750" indent="-285750">
              <a:buClr>
                <a:srgbClr val="07364D"/>
              </a:buClr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tx2"/>
                </a:solidFill>
              </a:rPr>
              <a:t>внешней </a:t>
            </a:r>
            <a:r>
              <a:rPr lang="ru-RU" dirty="0">
                <a:solidFill>
                  <a:schemeClr val="tx2"/>
                </a:solidFill>
              </a:rPr>
              <a:t>политике </a:t>
            </a:r>
            <a:endParaRPr lang="ru-RU" dirty="0" smtClean="0">
              <a:solidFill>
                <a:schemeClr val="tx2"/>
              </a:solidFill>
            </a:endParaRPr>
          </a:p>
          <a:p>
            <a:pPr marL="285750" indent="-285750">
              <a:buClr>
                <a:srgbClr val="07364D"/>
              </a:buClr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tx2"/>
                </a:solidFill>
              </a:rPr>
              <a:t>подходах </a:t>
            </a:r>
            <a:r>
              <a:rPr lang="ru-RU" dirty="0">
                <a:solidFill>
                  <a:schemeClr val="tx2"/>
                </a:solidFill>
              </a:rPr>
              <a:t>к основным международным проблемам. </a:t>
            </a:r>
            <a:endParaRPr lang="ru-RU" dirty="0" smtClean="0">
              <a:solidFill>
                <a:schemeClr val="tx2"/>
              </a:solidFill>
            </a:endParaRPr>
          </a:p>
          <a:p>
            <a:pPr marL="285750" indent="-285750">
              <a:buClr>
                <a:srgbClr val="07364D"/>
              </a:buClr>
              <a:buFont typeface="Wingdings" panose="05000000000000000000" pitchFamily="2" charset="2"/>
              <a:buChar char="Ø"/>
            </a:pPr>
            <a:endParaRPr lang="ru-RU" dirty="0" smtClean="0">
              <a:solidFill>
                <a:schemeClr val="tx2"/>
              </a:solidFill>
            </a:endParaRPr>
          </a:p>
          <a:p>
            <a:r>
              <a:rPr lang="ru-RU" dirty="0" smtClean="0"/>
              <a:t>Особое </a:t>
            </a:r>
            <a:r>
              <a:rPr lang="ru-RU" dirty="0"/>
              <a:t>место занимают разделы о политических и торгово-экономических связях с Россией. В то же время в комплекте справочных материалов могут быть и отдельные справки по двусторонним отношениям и определенным специфическим проблемам, существующим между двумя государствами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7065" y="3420532"/>
            <a:ext cx="1560579" cy="1560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7112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4933" y="259643"/>
            <a:ext cx="6050845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Тезисы для беседы </a:t>
            </a:r>
            <a:r>
              <a:rPr lang="ru-RU" dirty="0"/>
              <a:t>гораздо короче материалов к переговорам, касаются меньшего количества проблем, более сжаты по структуре и содержанию. </a:t>
            </a:r>
            <a:endParaRPr lang="ru-RU" dirty="0" smtClean="0"/>
          </a:p>
          <a:p>
            <a:r>
              <a:rPr lang="ru-RU" dirty="0" smtClean="0"/>
              <a:t>По </a:t>
            </a:r>
            <a:r>
              <a:rPr lang="ru-RU" dirty="0"/>
              <a:t>сути, они представляют собой относительно небольшой справочный материал, помогающий выделить для обсуждения наиболее актуальные и неотложные </a:t>
            </a:r>
            <a:r>
              <a:rPr lang="ru-RU" dirty="0" smtClean="0"/>
              <a:t>проблемы. </a:t>
            </a:r>
          </a:p>
          <a:p>
            <a:r>
              <a:rPr lang="ru-RU" dirty="0" smtClean="0"/>
              <a:t>В </a:t>
            </a:r>
            <a:r>
              <a:rPr lang="ru-RU" dirty="0"/>
              <a:t>тезисах для беседы могут также содержаться наиболее вероятные аргументы или предложения другой стороны и возможные варианты ответов на них. В случае если партнер по переговорам в ходе встречи или беседы поставит новый или неожиданный вопрос, то, как правило, дается обещание рассмотреть его и после должного изучения дать ответ по дипломатическим каналам.</a:t>
            </a:r>
          </a:p>
          <a:p>
            <a:endParaRPr lang="ru-RU" dirty="0"/>
          </a:p>
          <a:p>
            <a:r>
              <a:rPr lang="ru-RU" dirty="0" smtClean="0"/>
              <a:t>Материалы </a:t>
            </a:r>
            <a:r>
              <a:rPr lang="ru-RU" dirty="0"/>
              <a:t>к переговорам и тезисы к беседе составляют лишь часть документов, которые Министерство иностранных дел РФ готовит к визиту в Россию высокопоставленных иностранных делегаций. </a:t>
            </a:r>
            <a:r>
              <a:rPr lang="ru-RU" dirty="0" smtClean="0"/>
              <a:t>Любому </a:t>
            </a:r>
            <a:r>
              <a:rPr lang="ru-RU" dirty="0"/>
              <a:t>международному визиту предшествует весьма серьезная подготовительная работа.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12103" y="259642"/>
            <a:ext cx="3194756" cy="61863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7364D"/>
                </a:solidFill>
              </a:rPr>
              <a:t>Важно </a:t>
            </a:r>
            <a:r>
              <a:rPr lang="ru-RU" b="1" dirty="0" smtClean="0">
                <a:solidFill>
                  <a:srgbClr val="07364D"/>
                </a:solidFill>
              </a:rPr>
              <a:t>понимать!</a:t>
            </a:r>
            <a:r>
              <a:rPr lang="ru-RU" dirty="0" smtClean="0"/>
              <a:t> </a:t>
            </a:r>
          </a:p>
          <a:p>
            <a:endParaRPr lang="ru-RU" dirty="0" smtClean="0"/>
          </a:p>
          <a:p>
            <a:r>
              <a:rPr lang="ru-RU" dirty="0" smtClean="0">
                <a:solidFill>
                  <a:srgbClr val="07364D"/>
                </a:solidFill>
              </a:rPr>
              <a:t>Материалы </a:t>
            </a:r>
            <a:r>
              <a:rPr lang="ru-RU" dirty="0">
                <a:solidFill>
                  <a:srgbClr val="07364D"/>
                </a:solidFill>
              </a:rPr>
              <a:t>к переговорам и тезисы для беседы — это лишь </a:t>
            </a:r>
            <a:r>
              <a:rPr lang="ru-RU" sz="1600" i="1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7364D"/>
                </a:solidFill>
              </a:rPr>
              <a:t>вспомогательные, рабочие материалы</a:t>
            </a:r>
            <a:r>
              <a:rPr lang="ru-RU" sz="1600" dirty="0">
                <a:solidFill>
                  <a:srgbClr val="07364D"/>
                </a:solidFill>
              </a:rPr>
              <a:t>, </a:t>
            </a:r>
            <a:r>
              <a:rPr lang="ru-RU" dirty="0">
                <a:solidFill>
                  <a:srgbClr val="07364D"/>
                </a:solidFill>
              </a:rPr>
              <a:t>подготовленные МИД России по наиболее актуальным вопросам. Президент РФ, Председатель Правительства РФ или министр иностранных дел РФ, проработав представленные экспертами документы, нередко добавляют в них свое видение ситуации, высказывают </a:t>
            </a:r>
            <a:endParaRPr lang="ru-RU" dirty="0" smtClean="0">
              <a:solidFill>
                <a:srgbClr val="07364D"/>
              </a:solidFill>
            </a:endParaRPr>
          </a:p>
          <a:p>
            <a:r>
              <a:rPr lang="ru-RU" dirty="0" smtClean="0">
                <a:solidFill>
                  <a:srgbClr val="07364D"/>
                </a:solidFill>
              </a:rPr>
              <a:t>мысли</a:t>
            </a:r>
            <a:r>
              <a:rPr lang="ru-RU" dirty="0">
                <a:solidFill>
                  <a:srgbClr val="07364D"/>
                </a:solidFill>
              </a:rPr>
              <a:t>, </a:t>
            </a:r>
            <a:endParaRPr lang="ru-RU" dirty="0" smtClean="0">
              <a:solidFill>
                <a:srgbClr val="07364D"/>
              </a:solidFill>
            </a:endParaRPr>
          </a:p>
          <a:p>
            <a:r>
              <a:rPr lang="ru-RU" dirty="0" smtClean="0">
                <a:solidFill>
                  <a:srgbClr val="07364D"/>
                </a:solidFill>
              </a:rPr>
              <a:t>аргументы и</a:t>
            </a:r>
          </a:p>
          <a:p>
            <a:r>
              <a:rPr lang="ru-RU" dirty="0" smtClean="0">
                <a:solidFill>
                  <a:srgbClr val="07364D"/>
                </a:solidFill>
              </a:rPr>
              <a:t>Предложения</a:t>
            </a:r>
            <a:endParaRPr lang="ru-RU" dirty="0">
              <a:solidFill>
                <a:srgbClr val="07364D"/>
              </a:solidFill>
            </a:endParaRPr>
          </a:p>
          <a:p>
            <a:r>
              <a:rPr lang="ru-RU" dirty="0" smtClean="0">
                <a:solidFill>
                  <a:srgbClr val="07364D"/>
                </a:solidFill>
              </a:rPr>
              <a:t>исходя </a:t>
            </a:r>
            <a:r>
              <a:rPr lang="ru-RU" dirty="0">
                <a:solidFill>
                  <a:srgbClr val="07364D"/>
                </a:solidFill>
              </a:rPr>
              <a:t>из </a:t>
            </a:r>
            <a:endParaRPr lang="ru-RU" dirty="0" smtClean="0">
              <a:solidFill>
                <a:srgbClr val="07364D"/>
              </a:solidFill>
            </a:endParaRPr>
          </a:p>
          <a:p>
            <a:r>
              <a:rPr lang="ru-RU" dirty="0" smtClean="0">
                <a:solidFill>
                  <a:srgbClr val="07364D"/>
                </a:solidFill>
              </a:rPr>
              <a:t>своего </a:t>
            </a:r>
            <a:r>
              <a:rPr lang="ru-RU" dirty="0">
                <a:solidFill>
                  <a:srgbClr val="07364D"/>
                </a:solidFill>
              </a:rPr>
              <a:t>положения и уровня </a:t>
            </a:r>
            <a:r>
              <a:rPr lang="ru-RU" dirty="0" smtClean="0">
                <a:solidFill>
                  <a:srgbClr val="07364D"/>
                </a:solidFill>
              </a:rPr>
              <a:t>информированности</a:t>
            </a:r>
            <a:endParaRPr lang="ru-RU" dirty="0">
              <a:solidFill>
                <a:srgbClr val="07364D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0667" y="4526844"/>
            <a:ext cx="1616192" cy="1212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5275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91733" y="225777"/>
            <a:ext cx="10498667" cy="2308324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dirty="0"/>
              <a:t>В пакет материалов к переговорам, как правило, входит </a:t>
            </a:r>
            <a:r>
              <a:rPr lang="ru-RU" b="1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7364D"/>
                </a:solidFill>
              </a:rPr>
              <a:t>проект итогового документа</a:t>
            </a:r>
            <a:r>
              <a:rPr lang="ru-RU" dirty="0"/>
              <a:t>, например совместной декларации, коммюнике или совместного заявления. В него могут входить также соглашения, договоры или протоколы, если таковые предполагается подписать в ходе или по итогам визита. Как правило, проекты таких совместных документов готовятся заранее, и обычно они бывают заблаговременно полностью согласованы и одобрены обеими сторонами на рабочем уровне. Часто проекты таких совместных документов заранее парафируются высокопоставленными дипломатами двух стран, т. е. на каждой их странице проставляются инициалы уполномоченных на то официальных лиц.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6286" y="2534100"/>
            <a:ext cx="6611803" cy="4324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8884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75557" y="117693"/>
            <a:ext cx="10216444" cy="6740307"/>
          </a:xfrm>
          <a:prstGeom prst="rect">
            <a:avLst/>
          </a:prstGeom>
          <a:solidFill>
            <a:schemeClr val="bg1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dirty="0" smtClean="0"/>
              <a:t>Большое значение имеет эффективная </a:t>
            </a:r>
            <a:r>
              <a:rPr lang="ru-RU" b="1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7364D"/>
                </a:solidFill>
              </a:rPr>
              <a:t>организация документооборота и делопроизводства </a:t>
            </a:r>
            <a:r>
              <a:rPr lang="ru-RU" dirty="0" smtClean="0"/>
              <a:t>в Министерстве, которые являются неотъемлемыми элементами системы дипломатической службы. Кроме того, в системе МИД России разработаны </a:t>
            </a:r>
            <a:r>
              <a:rPr lang="ru-RU" i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жесткие требования к оформлению и внешнему виду внутренних дипломатических документов.</a:t>
            </a:r>
            <a:endParaRPr lang="ru-RU" i="1" dirty="0" smtClean="0"/>
          </a:p>
          <a:p>
            <a:endParaRPr lang="ru-RU" dirty="0" smtClean="0"/>
          </a:p>
          <a:p>
            <a:r>
              <a:rPr lang="ru-RU" dirty="0" smtClean="0"/>
              <a:t>Все описанные внутриведомственные документы Министерства печатаются на белой бумаге формата А4 через два машинописных (полтора компьютерных) интервала шрифтом 13 размера. </a:t>
            </a:r>
          </a:p>
          <a:p>
            <a:endParaRPr lang="ru-RU" sz="1600" dirty="0"/>
          </a:p>
          <a:p>
            <a:r>
              <a:rPr lang="ru-RU" sz="1600" dirty="0" smtClean="0"/>
              <a:t>Справа вверху проставляются номер экземпляра, регистрационный номер по журналу канцелярского учета и дата регистрации. В конце каждого внутреннего документа МИД России в нижнем левом углу указываются общее количество отпечатанных экземпляров и инициалы дипломата (прописными буквами), подготовившего документ. Рядом через косую линию строчными буквами указываются инициалы лица, отпечатавшего документ. Далее следует разметка — список фамилий лиц или сокращенных названий департаментов, которым направлен документ. Порядковый номер в разметке соответствует номеру экземпляра документа. Последний экземпляр подшивается в дело, имеющее специальный архивный номер и соответствующее утвержденной номенклатуре. </a:t>
            </a:r>
          </a:p>
          <a:p>
            <a:endParaRPr lang="ru-RU" sz="1600" dirty="0"/>
          </a:p>
          <a:p>
            <a:r>
              <a:rPr lang="ru-RU" sz="1600" dirty="0" smtClean="0"/>
              <a:t>Все эти документы независимо оттого, указан на них какой-либо гриф или нет, подлежат обращению и хранению в том же порядке, что и документы с грифом «Для служебного пользования». Снятие копий с этих документов без прямого указания руководства запрещается. </a:t>
            </a:r>
          </a:p>
          <a:p>
            <a:endParaRPr lang="ru-RU" sz="1600" dirty="0"/>
          </a:p>
          <a:p>
            <a:r>
              <a:rPr lang="ru-RU" sz="1600" dirty="0" smtClean="0"/>
              <a:t>Приведенные виды документов могут направляться в загранучреждения МИД России или доставляться из загранучреждений в Министерство дипломатическими курьерами.</a:t>
            </a:r>
          </a:p>
          <a:p>
            <a:endParaRPr lang="ru-RU" dirty="0" smtClean="0"/>
          </a:p>
          <a:p>
            <a:r>
              <a:rPr lang="ru-RU" sz="1600" dirty="0" smtClean="0"/>
              <a:t>Исполнитель любого документа, прежде чем передать его своему руководителю, должен завизировать документ, т. е. поставить в конце последней страницы свою подпись и дату</a:t>
            </a:r>
          </a:p>
        </p:txBody>
      </p:sp>
    </p:spTree>
    <p:extLst>
      <p:ext uri="{BB962C8B-B14F-4D97-AF65-F5344CB8AC3E}">
        <p14:creationId xmlns:p14="http://schemas.microsoft.com/office/powerpoint/2010/main" val="8329538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20709" y="145075"/>
            <a:ext cx="5610579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В дипломатической переписке традиционно использовались специальные шифры и коды, чтобы исключить возможность прочтения текста дипломатического донесения в случае его попадания в чужие руки. С развитием техники вместо гонцов и курьеров для доставки зашифрованных сообщений стали использовать телеграф и радиосвязь. Сегодня наиболее важные и срочные сообщения, которыми обмениваются между собой дипломатические представительства и Министерство иностранных дел РФ, пересылаются с помощью </a:t>
            </a:r>
            <a:r>
              <a:rPr lang="ru-RU" sz="1600" dirty="0" err="1" smtClean="0"/>
              <a:t>шифротелеграмм</a:t>
            </a:r>
            <a:r>
              <a:rPr lang="ru-RU" sz="1600" dirty="0" smtClean="0"/>
              <a:t>. По своей сути это краткий документ размером не более трех страниц машинописного текста, который затем шифруется и в виде колонок цифр направляется адресату.</a:t>
            </a:r>
          </a:p>
          <a:p>
            <a:endParaRPr lang="ru-RU" sz="1600" dirty="0" smtClean="0"/>
          </a:p>
          <a:p>
            <a:r>
              <a:rPr lang="ru-RU" sz="1600" dirty="0" smtClean="0"/>
              <a:t>Существует несколько способов передачи </a:t>
            </a:r>
            <a:r>
              <a:rPr lang="ru-RU" sz="1600" dirty="0" err="1" smtClean="0"/>
              <a:t>шифротелеграммы</a:t>
            </a:r>
            <a:r>
              <a:rPr lang="ru-RU" sz="1600" dirty="0" smtClean="0"/>
              <a:t>. В прошлом это главным образом телекс, радиопередатчик, хотя в практике бывали случаи, когда приходилось отправлять </a:t>
            </a:r>
            <a:r>
              <a:rPr lang="ru-RU" sz="1600" dirty="0" err="1" smtClean="0"/>
              <a:t>шифротелеграммы</a:t>
            </a:r>
            <a:r>
              <a:rPr lang="ru-RU" sz="1600" dirty="0" smtClean="0"/>
              <a:t> через центральный телеграф страны пребывания. Сейчас используются современные компьютерные и спутниковые каналы связи. Получив </a:t>
            </a:r>
            <a:r>
              <a:rPr lang="ru-RU" sz="1600" dirty="0" err="1" smtClean="0"/>
              <a:t>шифротелеграмму</a:t>
            </a:r>
            <a:r>
              <a:rPr lang="ru-RU" sz="1600" dirty="0" smtClean="0"/>
              <a:t>, ее расшифровывают и дают руководителю, который решает, что необходимо сделать с полученным документом. Руководитель пишет на </a:t>
            </a:r>
            <a:r>
              <a:rPr lang="ru-RU" sz="1600" dirty="0" err="1" smtClean="0"/>
              <a:t>шифротелеграмме</a:t>
            </a:r>
            <a:r>
              <a:rPr lang="ru-RU" sz="1600" dirty="0" smtClean="0"/>
              <a:t> резолюцию, в которой указывается, кого с ее содержанием следует ознакомить, кто конкретно и что должен сделать в связи с поставленными в ней вопросами.</a:t>
            </a:r>
            <a:endParaRPr lang="ru-RU" sz="1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355" y="2406482"/>
            <a:ext cx="3673507" cy="429347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527726" y="580536"/>
            <a:ext cx="33707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Еще одним видом внутренних документов в системе МИД России является </a:t>
            </a:r>
            <a:r>
              <a:rPr lang="ru-RU" b="1" dirty="0" err="1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шифротелеграмма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09180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55282" y="117693"/>
            <a:ext cx="9636718" cy="6740307"/>
          </a:xfrm>
          <a:prstGeom prst="rect">
            <a:avLst/>
          </a:prstGeom>
          <a:solidFill>
            <a:schemeClr val="bg1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dirty="0" err="1" smtClean="0"/>
              <a:t>Шифропереписка</a:t>
            </a:r>
            <a:r>
              <a:rPr lang="ru-RU" dirty="0" smtClean="0"/>
              <a:t> — это наиболее надежный и быстрый способ передачи секретной информации, гарантирующий ее сохранность. Он позволяет в кратчайшие сроки довести важную информацию до сведения высшего руководства страны и руководителей Министерства иностранных дел РФ, других заинтересованных ведомств, а также дать необходимые указания Посольству. Вместе с </a:t>
            </a: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тем </a:t>
            </a:r>
            <a:r>
              <a:rPr lang="ru-RU" i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шифропереписка</a:t>
            </a:r>
            <a:r>
              <a:rPr lang="ru-RU" i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достаточно дорогостоящий вид связи, и поэтому его использование допускается только в действительно необходимых и срочных случаях</a:t>
            </a: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  <a:p>
            <a:endParaRPr lang="ru-RU" dirty="0" smtClean="0"/>
          </a:p>
          <a:p>
            <a:r>
              <a:rPr lang="ru-RU" dirty="0" smtClean="0"/>
              <a:t>Работа с </a:t>
            </a:r>
            <a:r>
              <a:rPr lang="ru-RU" dirty="0" err="1" smtClean="0"/>
              <a:t>шифроперепиской</a:t>
            </a:r>
            <a:r>
              <a:rPr lang="ru-RU" dirty="0" smtClean="0"/>
              <a:t> — это совершенно особый вид дипломатической деятельности, требует от дипломата умения лаконично и емко, без каких-либо лишних деталей, но в то же время доступно и понятно даже для неспециалиста изложить суть самого сложного вопроса. </a:t>
            </a:r>
          </a:p>
          <a:p>
            <a:r>
              <a:rPr lang="ru-RU" dirty="0" smtClean="0"/>
              <a:t>Пишется </a:t>
            </a:r>
            <a:r>
              <a:rPr lang="ru-RU" dirty="0" err="1" smtClean="0"/>
              <a:t>шифротелеграмма</a:t>
            </a:r>
            <a:r>
              <a:rPr lang="ru-RU" dirty="0" smtClean="0"/>
              <a:t> в специальном блокноте на особой бумаге с пронумерованными отрывными листами, как правило, от руки и в единственном экземпляре, хотя в последние годы в этом виде работы все шире используются технические средства. </a:t>
            </a:r>
          </a:p>
          <a:p>
            <a:r>
              <a:rPr lang="ru-RU" dirty="0" smtClean="0"/>
              <a:t>Готовят проекты </a:t>
            </a:r>
            <a:r>
              <a:rPr lang="ru-RU" dirty="0" err="1" smtClean="0"/>
              <a:t>шифротелеграмм</a:t>
            </a:r>
            <a:r>
              <a:rPr lang="ru-RU" dirty="0" smtClean="0"/>
              <a:t> все допущенные к этому виду работы дипломатические сотрудники (каждый по закрепленным за ним темам), но подписывает все </a:t>
            </a:r>
            <a:r>
              <a:rPr lang="ru-RU" dirty="0" err="1" smtClean="0"/>
              <a:t>шифротелеграммы</a:t>
            </a:r>
            <a:r>
              <a:rPr lang="ru-RU" dirty="0" smtClean="0"/>
              <a:t> только посол или лицо, его замещающее. </a:t>
            </a:r>
          </a:p>
          <a:p>
            <a:r>
              <a:rPr lang="ru-RU" dirty="0" smtClean="0"/>
              <a:t>В интересах безопасности и сохранения конфиденциальности вся работа с </a:t>
            </a:r>
            <a:r>
              <a:rPr lang="ru-RU" dirty="0" err="1" smtClean="0"/>
              <a:t>шифротелеграммами</a:t>
            </a:r>
            <a:r>
              <a:rPr lang="ru-RU" dirty="0" smtClean="0"/>
              <a:t> (написание и ознакомление) допускается только в специально предназначенных для этих целей помещениях. </a:t>
            </a:r>
          </a:p>
          <a:p>
            <a:r>
              <a:rPr lang="ru-RU" dirty="0" smtClean="0"/>
              <a:t>Существуют четкие инструкции, регламентирующие работу и обращение с </a:t>
            </a:r>
            <a:r>
              <a:rPr lang="ru-RU" dirty="0" err="1" smtClean="0"/>
              <a:t>шифротелеграммами</a:t>
            </a:r>
            <a:r>
              <a:rPr lang="ru-RU" dirty="0" smtClean="0"/>
              <a:t>, нарушение которых является серьезным должностным проступком. Обсуждать содержание </a:t>
            </a:r>
            <a:r>
              <a:rPr lang="ru-RU" dirty="0" err="1" smtClean="0"/>
              <a:t>шифротелеграммы</a:t>
            </a:r>
            <a:r>
              <a:rPr lang="ru-RU" dirty="0" smtClean="0"/>
              <a:t> с не имеющими к ней допуска коллегами категорически запрещается.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93589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84607" y="497123"/>
            <a:ext cx="9583304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Поступающие из посольств </a:t>
            </a:r>
            <a:r>
              <a:rPr lang="ru-RU" dirty="0" err="1" smtClean="0"/>
              <a:t>шифротелеграммы</a:t>
            </a:r>
            <a:r>
              <a:rPr lang="ru-RU" dirty="0" smtClean="0"/>
              <a:t> докладываются руководству МИД России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 smtClean="0"/>
              <a:t>По </a:t>
            </a:r>
            <a:r>
              <a:rPr lang="ru-RU" dirty="0" smtClean="0"/>
              <a:t>решению руководства текст </a:t>
            </a:r>
            <a:r>
              <a:rPr lang="ru-RU" dirty="0" err="1" smtClean="0"/>
              <a:t>шифротелеграммы</a:t>
            </a:r>
            <a:r>
              <a:rPr lang="ru-RU" dirty="0" smtClean="0"/>
              <a:t> может быть размножен и разослан (согласно утвержденным спискам) возглавляющим правительственные структуры лицам, которых она касается. Поэтому к содержанию </a:t>
            </a:r>
            <a:r>
              <a:rPr lang="ru-RU" dirty="0" err="1" smtClean="0"/>
              <a:t>шифротелеграмм</a:t>
            </a:r>
            <a:r>
              <a:rPr lang="ru-RU" dirty="0" smtClean="0"/>
              <a:t> предъявляются повышенные требования, главным из которых </a:t>
            </a:r>
            <a:r>
              <a:rPr lang="ru-RU" i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является важность и значимость затрагиваемой проблемы. </a:t>
            </a:r>
            <a:r>
              <a:rPr lang="ru-RU" dirty="0" smtClean="0"/>
              <a:t>Все мелкие детали подвергаются так называемой калибровке и отсеиваются. Лишние ссылки и разъяснения только загромождают текст, делают его сложным для восприятия. Тщательно выверяются все даты, цифры, имена, названия. Допускаются только общепринятые сокращения, в противном случае дается необходимая расшифровка сокращения. Текст должен быть написан хорошим четким почерком, быть легко читаемым.</a:t>
            </a:r>
          </a:p>
          <a:p>
            <a:endParaRPr lang="ru-RU" dirty="0" smtClean="0"/>
          </a:p>
          <a:p>
            <a:r>
              <a:rPr lang="ru-RU" dirty="0" smtClean="0"/>
              <a:t>Особый вопрос — это темы, достойные </a:t>
            </a:r>
            <a:r>
              <a:rPr lang="ru-RU" dirty="0" err="1" smtClean="0"/>
              <a:t>шифротелеграмм</a:t>
            </a:r>
            <a:r>
              <a:rPr lang="ru-RU" dirty="0" smtClean="0"/>
              <a:t>. </a:t>
            </a:r>
            <a:endParaRPr lang="ru-RU" dirty="0" smtClean="0"/>
          </a:p>
          <a:p>
            <a:r>
              <a:rPr lang="ru-RU" dirty="0" smtClean="0"/>
              <a:t>К </a:t>
            </a:r>
            <a:r>
              <a:rPr lang="ru-RU" dirty="0" smtClean="0"/>
              <a:t>их выбору надо подходить очень тщательно и писать </a:t>
            </a:r>
            <a:endParaRPr lang="ru-RU" dirty="0" smtClean="0"/>
          </a:p>
          <a:p>
            <a:r>
              <a:rPr lang="ru-RU" dirty="0" smtClean="0"/>
              <a:t>телеграммы </a:t>
            </a:r>
            <a:r>
              <a:rPr lang="ru-RU" dirty="0" smtClean="0"/>
              <a:t>только по наиболее важным с точки зрения </a:t>
            </a:r>
            <a:endParaRPr lang="ru-RU" dirty="0" smtClean="0"/>
          </a:p>
          <a:p>
            <a:r>
              <a:rPr lang="ru-RU" dirty="0" smtClean="0"/>
              <a:t>интересов </a:t>
            </a:r>
            <a:r>
              <a:rPr lang="ru-RU" dirty="0" smtClean="0"/>
              <a:t>России проблемам. Шифром может </a:t>
            </a:r>
            <a:endParaRPr lang="ru-RU" dirty="0" smtClean="0"/>
          </a:p>
          <a:p>
            <a:r>
              <a:rPr lang="ru-RU" dirty="0" smtClean="0"/>
              <a:t>передаваться </a:t>
            </a:r>
            <a:r>
              <a:rPr lang="ru-RU" dirty="0" smtClean="0"/>
              <a:t>как секретная, так и несекретная </a:t>
            </a:r>
            <a:endParaRPr lang="ru-RU" dirty="0" smtClean="0"/>
          </a:p>
          <a:p>
            <a:r>
              <a:rPr lang="ru-RU" dirty="0" smtClean="0"/>
              <a:t>информация</a:t>
            </a:r>
            <a:r>
              <a:rPr lang="ru-RU" dirty="0" smtClean="0"/>
              <a:t>. Последняя передается шифром в </a:t>
            </a:r>
            <a:endParaRPr lang="ru-RU" dirty="0" smtClean="0"/>
          </a:p>
          <a:p>
            <a:r>
              <a:rPr lang="ru-RU" dirty="0" smtClean="0"/>
              <a:t>случае </a:t>
            </a:r>
            <a:r>
              <a:rPr lang="ru-RU" dirty="0" smtClean="0"/>
              <a:t>ее срочности. Категорически запрещается </a:t>
            </a:r>
            <a:endParaRPr lang="ru-RU" dirty="0" smtClean="0"/>
          </a:p>
          <a:p>
            <a:r>
              <a:rPr lang="ru-RU" dirty="0" smtClean="0"/>
              <a:t>передавать </a:t>
            </a:r>
            <a:r>
              <a:rPr lang="ru-RU" dirty="0" smtClean="0"/>
              <a:t>один и тот же текст шифром и по обычным </a:t>
            </a:r>
            <a:endParaRPr lang="ru-RU" dirty="0" smtClean="0"/>
          </a:p>
          <a:p>
            <a:r>
              <a:rPr lang="ru-RU" dirty="0" smtClean="0"/>
              <a:t>каналам </a:t>
            </a:r>
            <a:r>
              <a:rPr lang="ru-RU" dirty="0" smtClean="0"/>
              <a:t>связи.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14" t="7244" r="4919" b="11128"/>
          <a:stretch/>
        </p:blipFill>
        <p:spPr>
          <a:xfrm>
            <a:off x="8180977" y="3793067"/>
            <a:ext cx="2996262" cy="2336799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22066701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56178" y="490654"/>
            <a:ext cx="9675265" cy="59093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ru-RU" dirty="0" smtClean="0"/>
              <a:t>Вся подготовленная дипломатическим представительством информация предназначается для отправки в центральный аппарат Министерства иностранных дел РФ. Причем для передачи дипломатической информации используются разные каналы. Некоторые страны используют несопровождаемую дипломатическую почту, которая доставляется по каналам почты или службы экспресс-доставки, но </a:t>
            </a:r>
            <a:r>
              <a:rPr lang="ru-RU" i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 практике МИД России принято использовать дипломатических курьеров</a:t>
            </a:r>
            <a:r>
              <a:rPr lang="ru-RU" dirty="0" smtClean="0"/>
              <a:t>. Только обеспечивая круглосуточную физическую охрану дипломатической почты в пути, можно гарантировать ее сохранность.</a:t>
            </a:r>
          </a:p>
          <a:p>
            <a:endParaRPr lang="ru-RU" dirty="0" smtClean="0"/>
          </a:p>
          <a:p>
            <a:r>
              <a:rPr lang="ru-RU" dirty="0" smtClean="0"/>
              <a:t>Вместе с тем современная дипломатическая служба в подходящих случаях широко использует и другие каналы передачи информации. Так, в ряде посольств РФ в крупных государствах установлены узлы прямой зашифрованной телефонной</a:t>
            </a:r>
          </a:p>
          <a:p>
            <a:r>
              <a:rPr lang="ru-RU" dirty="0" smtClean="0"/>
              <a:t>связи с МИД РФ. Этот канал используется для экстренного</a:t>
            </a:r>
          </a:p>
          <a:p>
            <a:r>
              <a:rPr lang="ru-RU" dirty="0" smtClean="0"/>
              <a:t>сообщения в Центр срочной информации, проведения</a:t>
            </a:r>
          </a:p>
          <a:p>
            <a:r>
              <a:rPr lang="ru-RU" dirty="0" smtClean="0"/>
              <a:t>консультаций по вопросам, не терпящим отлагательства,</a:t>
            </a:r>
          </a:p>
          <a:p>
            <a:r>
              <a:rPr lang="ru-RU" dirty="0" smtClean="0"/>
              <a:t>получения соответствующих указаний. При отсутствии </a:t>
            </a:r>
          </a:p>
          <a:p>
            <a:r>
              <a:rPr lang="ru-RU" dirty="0" smtClean="0"/>
              <a:t>такой зашифрованной связи в Посольстве РФ в экстренных</a:t>
            </a:r>
          </a:p>
          <a:p>
            <a:r>
              <a:rPr lang="ru-RU" dirty="0" smtClean="0"/>
              <a:t>случаях допускается разговор по телефону с коллегами из </a:t>
            </a:r>
          </a:p>
          <a:p>
            <a:r>
              <a:rPr lang="ru-RU" dirty="0" smtClean="0"/>
              <a:t>центрального аппарата по вопросам, не являющимся конфиденциальными. Тем не менее при разговоре по телефону необходимо всегда проявлять осторожность. </a:t>
            </a:r>
            <a:r>
              <a:rPr lang="ru-RU" i="1" dirty="0" smtClean="0"/>
              <a:t>Для передачи несекретной информации, касающейся срочных вопросов, достаточно широко используется факсимильная связь, а также электронная почта.</a:t>
            </a:r>
            <a:endParaRPr lang="ru-RU" i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3844" y="3445309"/>
            <a:ext cx="2832451" cy="1592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0240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88446" y="381759"/>
            <a:ext cx="923431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 работе дипломатических представительств за рубежом важное место наряду со сбором и обработкой текущей информации занимает аналитическая работа. </a:t>
            </a:r>
          </a:p>
          <a:p>
            <a:r>
              <a:rPr lang="ru-RU" dirty="0" smtClean="0"/>
              <a:t>Помимо внутриведомственных документов, о которых рассказано выше, дипломатические представительства готовят и направляют в Москву </a:t>
            </a:r>
            <a:r>
              <a:rPr lang="ru-RU" i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много других служебных документов, касающихся работы с кадрами, консульской деятельности, обеспечения безопасности загранучреждения, финансово-хозяйственной документации и </a:t>
            </a:r>
            <a:r>
              <a:rPr lang="ru-RU" dirty="0" smtClean="0"/>
              <a:t>др.</a:t>
            </a:r>
          </a:p>
          <a:p>
            <a:endParaRPr lang="ru-RU" dirty="0" smtClean="0"/>
          </a:p>
          <a:p>
            <a:r>
              <a:rPr lang="ru-RU" dirty="0" smtClean="0"/>
              <a:t>Для многих из них установлены точные сроки подготовки и направления в Центр, определены предельные размеры.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0843" y="3246398"/>
            <a:ext cx="6412089" cy="348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2312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04621" y="264325"/>
            <a:ext cx="9889895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Помимо внутренних дипломатических документов, которые готовят дипломатические представительства и консульские учреждения России за рубежом, </a:t>
            </a:r>
            <a:endParaRPr lang="ru-RU" dirty="0" smtClean="0"/>
          </a:p>
          <a:p>
            <a:r>
              <a:rPr lang="ru-RU" i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дипломаты</a:t>
            </a:r>
            <a:r>
              <a:rPr lang="ru-RU" i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работающие в центральном аппарате Министерства </a:t>
            </a:r>
            <a:endParaRPr lang="ru-RU" i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i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иностранных </a:t>
            </a:r>
            <a:r>
              <a:rPr lang="ru-RU" i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дел РФ, также активно вовлечены в подготовку </a:t>
            </a:r>
            <a:endParaRPr lang="ru-RU" i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i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внутренних </a:t>
            </a:r>
            <a:r>
              <a:rPr lang="ru-RU" i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дипломатических документов. </a:t>
            </a:r>
          </a:p>
          <a:p>
            <a:endParaRPr lang="ru-RU" dirty="0"/>
          </a:p>
          <a:p>
            <a:r>
              <a:rPr lang="ru-RU" dirty="0" smtClean="0"/>
              <a:t>С одной стороны, всю получаемую из посольств и консульств </a:t>
            </a:r>
            <a:endParaRPr lang="ru-RU" dirty="0" smtClean="0"/>
          </a:p>
          <a:p>
            <a:r>
              <a:rPr lang="ru-RU" dirty="0" smtClean="0"/>
              <a:t>информацию </a:t>
            </a:r>
            <a:r>
              <a:rPr lang="ru-RU" dirty="0" smtClean="0"/>
              <a:t>они анализируют, классифицируют и используют </a:t>
            </a:r>
            <a:endParaRPr lang="ru-RU" dirty="0" smtClean="0"/>
          </a:p>
          <a:p>
            <a:r>
              <a:rPr lang="ru-RU" dirty="0" smtClean="0"/>
              <a:t>для </a:t>
            </a:r>
            <a:r>
              <a:rPr lang="ru-RU" dirty="0" smtClean="0"/>
              <a:t>подготовки материалов к переговорам, для доклада руководству </a:t>
            </a:r>
            <a:endParaRPr lang="ru-RU" dirty="0" smtClean="0"/>
          </a:p>
          <a:p>
            <a:r>
              <a:rPr lang="ru-RU" dirty="0" smtClean="0"/>
              <a:t>Министерства</a:t>
            </a:r>
            <a:r>
              <a:rPr lang="ru-RU" dirty="0" smtClean="0"/>
              <a:t>, а также составления важнейших концептуальных документов внешней политики. </a:t>
            </a:r>
          </a:p>
          <a:p>
            <a:r>
              <a:rPr lang="ru-RU" dirty="0" smtClean="0"/>
              <a:t>С другой стороны, они, как и их коллеги в посольствах и консульствах, встречаются с иностранными представителями в Москве, оформляют соответствующие записи бесед, записи основного содержания переговоров, пишут справки и информации, готовят другие важные внутренние дипломатические документы. По существу, </a:t>
            </a:r>
            <a:r>
              <a:rPr lang="ru-RU" i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дипломатическая служба в Центре и за рубежом — это своего рода «сообщающиеся сосуды», поддерживающие постоянный рабочий контакт и обменивающиеся между собой информацией. </a:t>
            </a:r>
            <a:r>
              <a:rPr lang="ru-RU" dirty="0" smtClean="0"/>
              <a:t>Кроме того, сотрудники центрального аппарата МИД России и загранучреждений время от времени меняются местами в соответствии с кадровым принципом ротации.</a:t>
            </a:r>
          </a:p>
          <a:p>
            <a:endParaRPr lang="ru-RU" dirty="0" smtClean="0"/>
          </a:p>
          <a:p>
            <a:r>
              <a:rPr lang="ru-RU" dirty="0" smtClean="0"/>
              <a:t>В условиях заграницы работа дипломатических представительств в информационном плане имеет основополагающее значение. Причем эта работа не ограничивается сбором и анализом всех доступных сведений. Дипломатические представительства и работающие в них сотрудники занимаются также информационно-разъяснительной работой. О ней в следующей лекции.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78" t="11358" r="12172" b="8148"/>
          <a:stretch/>
        </p:blipFill>
        <p:spPr>
          <a:xfrm>
            <a:off x="9166578" y="632178"/>
            <a:ext cx="2108321" cy="2099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1502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араллакс">
  <a:themeElements>
    <a:clrScheme name="Параллакс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Параллакс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араллакс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Параллакс</Template>
  <TotalTime>1667</TotalTime>
  <Words>4999</Words>
  <Application>Microsoft Office PowerPoint</Application>
  <PresentationFormat>Широкоэкранный</PresentationFormat>
  <Paragraphs>304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2" baseType="lpstr">
      <vt:lpstr>Arial</vt:lpstr>
      <vt:lpstr>Corbel</vt:lpstr>
      <vt:lpstr>Wingdings</vt:lpstr>
      <vt:lpstr>Параллакс</vt:lpstr>
      <vt:lpstr>Институт права ВГУЭС  Кафедра международных отношений и права  Презентация лекции по курсу «Дипломатическая и консульская служба»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Elena Abasheva</dc:creator>
  <cp:lastModifiedBy>Elena Abasheva</cp:lastModifiedBy>
  <cp:revision>62</cp:revision>
  <dcterms:created xsi:type="dcterms:W3CDTF">2020-05-18T04:45:42Z</dcterms:created>
  <dcterms:modified xsi:type="dcterms:W3CDTF">2020-05-20T02:59:06Z</dcterms:modified>
</cp:coreProperties>
</file>