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8403" y="945913"/>
            <a:ext cx="8637073" cy="2618554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8404" y="3564467"/>
            <a:ext cx="8637072" cy="1071095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F59DD-DDAC-418F-8DE9-F7C60C3309EE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7124" y="329307"/>
            <a:ext cx="5943668" cy="30920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24392" y="134930"/>
            <a:ext cx="811019" cy="503578"/>
          </a:xfrm>
        </p:spPr>
        <p:txBody>
          <a:bodyPr/>
          <a:lstStyle/>
          <a:p>
            <a:fld id="{C4FEC428-FA31-41B5-B7E4-DC50E4CF8BB3}" type="slidenum">
              <a:rPr lang="ru-RU" smtClean="0"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8350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CCDF59DD-DDAC-418F-8DE9-F7C60C3309EE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EC428-FA31-41B5-B7E4-DC50E4CF8BB3}" type="slidenum">
              <a:rPr lang="ru-RU" smtClean="0"/>
              <a:t>‹#›</a:t>
            </a:fld>
            <a:endParaRPr lang="ru-RU"/>
          </a:p>
        </p:txBody>
      </p:sp>
      <p:pic>
        <p:nvPicPr>
          <p:cNvPr id="24" name="Picture 2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3223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7" y="1756129"/>
            <a:ext cx="8619060" cy="2050065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29166" y="3806195"/>
            <a:ext cx="861906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F59DD-DDAC-418F-8DE9-F7C60C3309EE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EC428-FA31-41B5-B7E4-DC50E4CF8BB3}" type="slidenum">
              <a:rPr lang="ru-RU" smtClean="0"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560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1052" y="958037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9166" y="2165621"/>
            <a:ext cx="4645152" cy="32938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606" y="2171769"/>
            <a:ext cx="4645152" cy="32870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F59DD-DDAC-418F-8DE9-F7C60C3309EE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EC428-FA31-41B5-B7E4-DC50E4CF8BB3}" type="slidenum">
              <a:rPr lang="ru-RU" smtClean="0"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8245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6" y="953336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2169727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9166" y="2974448"/>
            <a:ext cx="4645152" cy="24938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4337" y="2173181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337" y="2971669"/>
            <a:ext cx="4645152" cy="24871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F59DD-DDAC-418F-8DE9-F7C60C3309EE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EC428-FA31-41B5-B7E4-DC50E4CF8BB3}" type="slidenum">
              <a:rPr lang="ru-RU" smtClean="0"/>
              <a:t>‹#›</a:t>
            </a:fld>
            <a:endParaRPr lang="ru-RU"/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2270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F59DD-DDAC-418F-8DE9-F7C60C3309EE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EC428-FA31-41B5-B7E4-DC50E4CF8BB3}" type="slidenum">
              <a:rPr lang="ru-RU" smtClean="0"/>
              <a:t>‹#›</a:t>
            </a:fld>
            <a:endParaRPr lang="ru-RU"/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9869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F59DD-DDAC-418F-8DE9-F7C60C3309EE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EC428-FA31-41B5-B7E4-DC50E4CF8B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0379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291" y="952578"/>
            <a:ext cx="3275013" cy="2322176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3334" y="952578"/>
            <a:ext cx="6012470" cy="4505221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4291" y="3274754"/>
            <a:ext cx="3275013" cy="2178918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F59DD-DDAC-418F-8DE9-F7C60C3309EE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EC428-FA31-41B5-B7E4-DC50E4CF8BB3}" type="slidenum">
              <a:rPr lang="ru-RU" smtClean="0"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0581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24" y="1129513"/>
            <a:ext cx="5854872" cy="192420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8247" y="3053721"/>
            <a:ext cx="5846486" cy="209601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25300" y="5469856"/>
            <a:ext cx="5849605" cy="320123"/>
          </a:xfrm>
        </p:spPr>
        <p:txBody>
          <a:bodyPr/>
          <a:lstStyle>
            <a:lvl1pPr algn="l">
              <a:defRPr/>
            </a:lvl1pPr>
          </a:lstStyle>
          <a:p>
            <a:fld id="{CCDF59DD-DDAC-418F-8DE9-F7C60C3309EE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5300" y="318640"/>
            <a:ext cx="4877818" cy="320931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76794" y="137408"/>
            <a:ext cx="811019" cy="503578"/>
          </a:xfrm>
        </p:spPr>
        <p:txBody>
          <a:bodyPr/>
          <a:lstStyle/>
          <a:p>
            <a:fld id="{C4FEC428-FA31-41B5-B7E4-DC50E4CF8BB3}" type="slidenum">
              <a:rPr lang="ru-RU" smtClean="0"/>
              <a:t>‹#›</a:t>
            </a:fld>
            <a:endParaRPr lang="ru-RU"/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48549" b="36564"/>
          <a:stretch/>
        </p:blipFill>
        <p:spPr>
          <a:xfrm>
            <a:off x="1125460" y="643464"/>
            <a:ext cx="5879592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9511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F59DD-DDAC-418F-8DE9-F7C60C3309EE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EC428-FA31-41B5-B7E4-DC50E4CF8BB3}" type="slidenum">
              <a:rPr lang="ru-RU" smtClean="0"/>
              <a:t>‹#›</a:t>
            </a:fld>
            <a:endParaRPr lang="ru-RU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8030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4709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0270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F59DD-DDAC-418F-8DE9-F7C60C3309EE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EC428-FA31-41B5-B7E4-DC50E4CF8BB3}" type="slidenum">
              <a:rPr lang="ru-RU" smtClean="0"/>
              <a:t>‹#›</a:t>
            </a:fld>
            <a:endParaRPr lang="ru-RU"/>
          </a:p>
        </p:txBody>
      </p:sp>
      <p:pic>
        <p:nvPicPr>
          <p:cNvPr id="17" name="Picture 16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59215" b="36435"/>
          <a:stretch/>
        </p:blipFill>
        <p:spPr>
          <a:xfrm rot="5400000">
            <a:off x="8642279" y="3046916"/>
            <a:ext cx="4663440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4511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0270" y="2171769"/>
            <a:ext cx="9603275" cy="329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32830" y="330370"/>
            <a:ext cx="251539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DF59DD-DDAC-418F-8DE9-F7C60C3309EE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0270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18076" y="137408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4FEC428-FA31-41B5-B7E4-DC50E4CF8B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621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9318" y="958037"/>
            <a:ext cx="10047370" cy="1059305"/>
          </a:xfrm>
        </p:spPr>
        <p:txBody>
          <a:bodyPr>
            <a:normAutofit/>
          </a:bodyPr>
          <a:lstStyle/>
          <a:p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9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sz="half" idx="1"/>
          </p:nvPr>
        </p:nvSpPr>
        <p:spPr>
          <a:xfrm>
            <a:off x="393895" y="2165621"/>
            <a:ext cx="6302327" cy="3742810"/>
          </a:xfrm>
        </p:spPr>
        <p:txBody>
          <a:bodyPr/>
          <a:lstStyle/>
          <a:p>
            <a:pPr marL="0" indent="0">
              <a:buNone/>
            </a:pP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Градостроительный кодекс РФ 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8060788" y="3235569"/>
            <a:ext cx="2679970" cy="222329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9058" y="958038"/>
            <a:ext cx="4072044" cy="5724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894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10137952" cy="650393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Градостроительный кодекс РФ (ГрК РФ) 2016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1015" y="1716258"/>
            <a:ext cx="11746523" cy="4248444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регулирует отношения в области градостроительной деятельности. 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ГрК РФ пришёл на смену кодексу 1998 года. 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 принят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 декабря 2004 года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Государственной Думой.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Градостроительным кодексом Российской Федерации назван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29 декабря 2004 года № 190-ФЗ, он устанавливает правила в системе градостроения и регулировать отношения, которые связаны с данным понятием.</a:t>
            </a:r>
          </a:p>
        </p:txBody>
      </p:sp>
    </p:spTree>
    <p:extLst>
      <p:ext uri="{BB962C8B-B14F-4D97-AF65-F5344CB8AC3E}">
        <p14:creationId xmlns:p14="http://schemas.microsoft.com/office/powerpoint/2010/main" val="1562545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084" y="953324"/>
            <a:ext cx="11704320" cy="104923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перед прошлым нормативным актом стали пункты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обязательном наличии благоприятных природных условий для проживания и сохранения объектов культурного наследия.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270" y="2560321"/>
            <a:ext cx="10897607" cy="29060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Градостроительный Кодекс отвечает:</a:t>
            </a:r>
          </a:p>
          <a:p>
            <a:pPr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все главные понятия в градостроительной деятельности,</a:t>
            </a:r>
          </a:p>
          <a:p>
            <a:pPr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расписывает принципы законодательных процессов, </a:t>
            </a:r>
          </a:p>
          <a:p>
            <a:pPr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перечисляет полномочия органов, отвечающих за застройки.</a:t>
            </a:r>
          </a:p>
        </p:txBody>
      </p:sp>
    </p:spTree>
    <p:extLst>
      <p:ext uri="{BB962C8B-B14F-4D97-AF65-F5344CB8AC3E}">
        <p14:creationId xmlns:p14="http://schemas.microsoft.com/office/powerpoint/2010/main" val="2228982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0270" y="953325"/>
            <a:ext cx="9603275" cy="60819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Градостроительный кодекс регулирует: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57" y="1814732"/>
            <a:ext cx="11690251" cy="4093699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операции по планировке территорий,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проектирование строительное и архитектурное,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зонирование. 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 же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отвечает за вопросы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постройки новых объектов, проведения капитального ремонта на уже существующих и охватывает все сферы капитального строительства.</a:t>
            </a:r>
          </a:p>
        </p:txBody>
      </p:sp>
    </p:spTree>
    <p:extLst>
      <p:ext uri="{BB962C8B-B14F-4D97-AF65-F5344CB8AC3E}">
        <p14:creationId xmlns:p14="http://schemas.microsoft.com/office/powerpoint/2010/main" val="2484821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1" y="126610"/>
            <a:ext cx="12009120" cy="576776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Градостроительном Кодексе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глав: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9489" y="815926"/>
            <a:ext cx="11718387" cy="543012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Главные принципы и положения градостроения (Глава 1);</a:t>
            </a:r>
          </a:p>
          <a:p>
            <a:pPr marL="0" indent="0">
              <a:buNone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Какими полномочиями обладают органы власти РФ и её субъектов, что могут органы местного самоуправления, как они влияют на градостроительную деятельность (Глава 2);</a:t>
            </a:r>
          </a:p>
          <a:p>
            <a:pPr marL="0" indent="0">
              <a:buNone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Что такое зонирование, планирование территориальное, планировка территории, как осуществляются данные процессы (Главы 3, 4, 5);</a:t>
            </a:r>
          </a:p>
          <a:p>
            <a:pPr marL="0" indent="0">
              <a:buNone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Как происходит проектирование, процесс реконструкции объектов и строительства новых, что такое капитальное строительство, как проходит процесс их саморегулирования и эксплуатация (Главы 6, 6.1, 6.2);</a:t>
            </a:r>
          </a:p>
          <a:p>
            <a:pPr marL="0" indent="0">
              <a:buNone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Как градостроительная деятельность обеспечивается информацией (Глава 7);</a:t>
            </a:r>
          </a:p>
          <a:p>
            <a:pPr marL="0" indent="0">
              <a:buNone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Нарушение законов кодекса и ответственность за них (Глава 8);</a:t>
            </a:r>
          </a:p>
          <a:p>
            <a:pPr marL="0" indent="0">
              <a:buNone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Градостроительная деятельность в Москве и Санкт-Петербурге, являющимися городами федерального значения (Глава 9).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9467998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Галерея">
      <a:dk1>
        <a:sysClr val="windowText" lastClr="000000"/>
      </a:dk1>
      <a:lt1>
        <a:sysClr val="window" lastClr="FFFFFF"/>
      </a:lt1>
      <a:dk2>
        <a:srgbClr val="454545"/>
      </a:dk2>
      <a:lt2>
        <a:srgbClr val="DCDCE0"/>
      </a:lt2>
      <a:accent1>
        <a:srgbClr val="415588"/>
      </a:accent1>
      <a:accent2>
        <a:srgbClr val="4294B6"/>
      </a:accent2>
      <a:accent3>
        <a:srgbClr val="087D7C"/>
      </a:accent3>
      <a:accent4>
        <a:srgbClr val="2CB663"/>
      </a:accent4>
      <a:accent5>
        <a:srgbClr val="DF8822"/>
      </a:accent5>
      <a:accent6>
        <a:srgbClr val="BC410A"/>
      </a:accent6>
      <a:hlink>
        <a:srgbClr val="5977C4"/>
      </a:hlink>
      <a:folHlink>
        <a:srgbClr val="A1A9BF"/>
      </a:folHlink>
    </a:clrScheme>
    <a:fontScheme name="Галерея">
      <a:majorFont>
        <a:latin typeface="Century Gothic" panose="020B0502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E050AC27-895F-4B90-991D-A6818FC89AB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34</TotalTime>
  <Words>290</Words>
  <Application>Microsoft Office PowerPoint</Application>
  <PresentationFormat>Широкоэкранный</PresentationFormat>
  <Paragraphs>25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Times New Roman</vt:lpstr>
      <vt:lpstr>Галерея</vt:lpstr>
      <vt:lpstr>Лекция 9</vt:lpstr>
      <vt:lpstr>Градостроительный кодекс РФ (ГрК РФ) 2016 </vt:lpstr>
      <vt:lpstr>Преимуществом перед прошлым нормативным актом стали пункты об обязательном наличии благоприятных природных условий для проживания и сохранения объектов культурного наследия.  </vt:lpstr>
      <vt:lpstr>Градостроительный кодекс регулирует:</vt:lpstr>
      <vt:lpstr>В Градостроительном Кодексе 9 глав: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9</dc:title>
  <dc:creator>Волынчук Андрей Борисович</dc:creator>
  <cp:lastModifiedBy>Волынчук Андрей Борисович</cp:lastModifiedBy>
  <cp:revision>12</cp:revision>
  <dcterms:created xsi:type="dcterms:W3CDTF">2017-01-21T05:15:47Z</dcterms:created>
  <dcterms:modified xsi:type="dcterms:W3CDTF">2017-01-22T12:57:36Z</dcterms:modified>
</cp:coreProperties>
</file>