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373" r:id="rId3"/>
    <p:sldId id="471" r:id="rId4"/>
    <p:sldId id="427" r:id="rId5"/>
    <p:sldId id="475" r:id="rId6"/>
    <p:sldId id="474" r:id="rId7"/>
    <p:sldId id="476" r:id="rId8"/>
    <p:sldId id="477" r:id="rId9"/>
    <p:sldId id="415" r:id="rId10"/>
    <p:sldId id="473" r:id="rId11"/>
    <p:sldId id="420" r:id="rId12"/>
    <p:sldId id="421" r:id="rId13"/>
    <p:sldId id="482" r:id="rId14"/>
    <p:sldId id="483" r:id="rId15"/>
    <p:sldId id="484" r:id="rId16"/>
    <p:sldId id="481" r:id="rId17"/>
    <p:sldId id="478" r:id="rId18"/>
    <p:sldId id="480" r:id="rId19"/>
    <p:sldId id="416" r:id="rId20"/>
    <p:sldId id="479" r:id="rId21"/>
    <p:sldId id="469" r:id="rId22"/>
    <p:sldId id="408" r:id="rId23"/>
    <p:sldId id="360" r:id="rId24"/>
  </p:sldIdLst>
  <p:sldSz cx="9144000" cy="6858000" type="screen4x3"/>
  <p:notesSz cx="9947275" cy="6858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33" autoAdjust="0"/>
    <p:restoredTop sz="94660"/>
  </p:normalViewPr>
  <p:slideViewPr>
    <p:cSldViewPr>
      <p:cViewPr varScale="1">
        <p:scale>
          <a:sx n="113" d="100"/>
          <a:sy n="113" d="100"/>
        </p:scale>
        <p:origin x="108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10.03.2023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10.03.2023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3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695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08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3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45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62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ru-RU" baseline="0" dirty="0" smtClean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49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ru-RU" baseline="0" dirty="0" smtClean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880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ru-RU" baseline="0" dirty="0" smtClean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606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ru-RU" baseline="0" dirty="0" smtClean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67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r>
              <a:rPr lang="ru-RU" baseline="0" dirty="0" smtClean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679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34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15 мин (75)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847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 (120)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71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10.03.2023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10.03.2023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10.03.2023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10.03.2023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10.03.2023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10.03.2023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аспиранты и магистранты всех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курсов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обучения, научные руководители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 smtClean="0"/>
              <a:t>Часть </a:t>
            </a:r>
            <a:r>
              <a:rPr lang="en-US" sz="3600" dirty="0" smtClean="0"/>
              <a:t>6</a:t>
            </a:r>
            <a:r>
              <a:rPr lang="ru-RU" sz="3600" dirty="0" smtClean="0"/>
              <a:t>. Методология научных исследований</a:t>
            </a:r>
            <a:r>
              <a:rPr lang="en-US" sz="3600" dirty="0" smtClean="0"/>
              <a:t> </a:t>
            </a:r>
            <a:r>
              <a:rPr lang="ru-RU" sz="3600" dirty="0" smtClean="0"/>
              <a:t>и академическое письмо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6592" y="1"/>
            <a:ext cx="1004938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199" y="332656"/>
            <a:ext cx="4258817" cy="120032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rgbClr val="002060"/>
                </a:solidFill>
              </a:rPr>
              <a:t>Р</a:t>
            </a:r>
            <a:r>
              <a:rPr lang="ru-RU" sz="7200" dirty="0" smtClean="0">
                <a:solidFill>
                  <a:srgbClr val="002060"/>
                </a:solidFill>
              </a:rPr>
              <a:t>азминка</a:t>
            </a:r>
            <a:endParaRPr lang="ru-RU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900" b="0" dirty="0" smtClean="0"/>
              <a:t>Встаём в круг. Поочерёдно стучим руками по груди, друг друга по спине, по голове</a:t>
            </a:r>
            <a:endParaRPr lang="ru-RU" sz="9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69275" y="731838"/>
            <a:ext cx="6351985" cy="428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1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15445"/>
            <a:ext cx="10480082" cy="67745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11494"/>
            <a:ext cx="8136904" cy="3743268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97935" y="1206360"/>
            <a:ext cx="6624736" cy="2800767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АКАДЕМИЧЕСКОЕ ПИСЬМО </a:t>
            </a:r>
          </a:p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И </a:t>
            </a:r>
          </a:p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НАУЧНАЯ СТАТЬЯ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2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15445"/>
            <a:ext cx="10480082" cy="6774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568" y="435350"/>
            <a:ext cx="3600400" cy="1415772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Стилистика научного текста</a:t>
            </a:r>
          </a:p>
          <a:p>
            <a:r>
              <a:rPr lang="ru-RU" sz="1400" i="1" dirty="0" smtClean="0">
                <a:solidFill>
                  <a:schemeClr val="bg2">
                    <a:lumMod val="50000"/>
                  </a:schemeClr>
                </a:solidFill>
              </a:rPr>
              <a:t>Работаем в командах</a:t>
            </a:r>
            <a:endParaRPr lang="ru-RU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11494"/>
            <a:ext cx="8136904" cy="37432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922" y="3172647"/>
            <a:ext cx="2438400" cy="2438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5383107"/>
            <a:ext cx="2521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https://clck.ru/33idgr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63729" y="3191518"/>
            <a:ext cx="4572000" cy="1200329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Задание: необходимо найти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стилистические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ошибки с точки зрения правильности изложения текста научно-исследовательской работы. </a:t>
            </a:r>
          </a:p>
        </p:txBody>
      </p:sp>
    </p:spTree>
    <p:extLst>
      <p:ext uri="{BB962C8B-B14F-4D97-AF65-F5344CB8AC3E}">
        <p14:creationId xmlns:p14="http://schemas.microsoft.com/office/powerpoint/2010/main" val="199727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</a:rPr>
              <a:t>Академическое письмо</a:t>
            </a:r>
            <a:endParaRPr lang="ru-RU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26090"/>
          <a:stretch/>
        </p:blipFill>
        <p:spPr>
          <a:xfrm>
            <a:off x="4521211" y="2420888"/>
            <a:ext cx="4483281" cy="34120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1632774"/>
            <a:ext cx="5760640" cy="1200329"/>
          </a:xfrm>
          <a:prstGeom prst="rect">
            <a:avLst/>
          </a:prstGeom>
          <a:solidFill>
            <a:srgbClr val="FCFCFE">
              <a:alpha val="84706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Академическое письмо – это стиль изложения научных работ. Он представляет собой умение излагать мысли в научных работах в сжатой и доступной форме. Этот стиль отличает: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672" y="3338916"/>
            <a:ext cx="5760640" cy="2031325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наличие определенных требований к структуре текста и его оформлению;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применение научного или публицистического стиля изложения;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умение аргументировать и перефразировать;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способность правильно вставлять ссылки и оформлять список литературы.</a:t>
            </a:r>
          </a:p>
        </p:txBody>
      </p:sp>
    </p:spTree>
    <p:extLst>
      <p:ext uri="{BB962C8B-B14F-4D97-AF65-F5344CB8AC3E}">
        <p14:creationId xmlns:p14="http://schemas.microsoft.com/office/powerpoint/2010/main" val="9342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4010" y="6353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Признаки академического письма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26090"/>
          <a:stretch/>
        </p:blipFill>
        <p:spPr>
          <a:xfrm>
            <a:off x="4521211" y="2420888"/>
            <a:ext cx="4483281" cy="34120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552" y="2018190"/>
            <a:ext cx="3528392" cy="4031873"/>
          </a:xfrm>
          <a:prstGeom prst="rect">
            <a:avLst/>
          </a:prstGeom>
          <a:solidFill>
            <a:srgbClr val="FCFCFE">
              <a:alpha val="84706"/>
            </a:srgbClr>
          </a:solidFill>
        </p:spPr>
        <p:txBody>
          <a:bodyPr wrap="square" rtlCol="0">
            <a:spAutoFit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Концентрация на научной проблеме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Изложение от 3-го лица ед. число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Мысль чётко сформулирована и завершена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Подтверждение фактами и аргументами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Соблюдаются требования к шрифтам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Соблюдаются правила грамматики, орфографии, пунктуации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Текст уникален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Сопровожден ссылками на работы других авторов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8127" y="2161914"/>
            <a:ext cx="2749448" cy="3693319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НЕ допускается выражение личного мнения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НЕ допускаются разговорная лексика, выражения, фразеологизмы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НЕ допускаются пространственные размышления далёкие от темы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ПЛАГИАТ - НЕТ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10" y="1303596"/>
            <a:ext cx="653525" cy="65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4010" y="6353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Жанры академического письма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26090"/>
          <a:stretch/>
        </p:blipFill>
        <p:spPr>
          <a:xfrm>
            <a:off x="4521211" y="2420888"/>
            <a:ext cx="4483281" cy="34120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4180" y="1739509"/>
            <a:ext cx="3804523" cy="4093428"/>
          </a:xfrm>
          <a:prstGeom prst="rect">
            <a:avLst/>
          </a:prstGeom>
          <a:solidFill>
            <a:srgbClr val="FCFCFE">
              <a:alpha val="84706"/>
            </a:srgbClr>
          </a:solidFill>
        </p:spPr>
        <p:txBody>
          <a:bodyPr wrap="square" rtlCol="0">
            <a:spAutoFit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Научная статья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– основной источник передачи научно-технической информации, в тексте содержатся результаты исследований ученого, логичные рассуждения, обоснования полученных данных.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Рецензия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 – критическая оценка научного труда другим авторитетным ученым.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Монография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 – работа, посвященная конкретной теме, которую пишет исследователь на основании большого количества найденных источников по научной тематике.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Диссертация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– объемный научный труд, необходимый соискателю для получения ученой степени кандидата/доктора наук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4048" y="2848213"/>
            <a:ext cx="3552231" cy="3323987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Реферат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 – текст, схожий по смыслу с первоначальным источником и передающий правдивую информацию, но с возможностью дополнения новыми сведениями.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Аннотация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 – краткое изложение научной работы, отражающее суть. Может иметь вид списка тезисов по теме или описания структуры статьи, диссертации.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Научные дискуссии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– поиск решения конкретной проблемы через обсуждения, озвучивание противоречий, критическое рассмотрение разных точек зрений.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04048" y="1885578"/>
            <a:ext cx="2354478" cy="849599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Вторичные жанры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2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632"/>
            <a:ext cx="9540552" cy="636036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22189" y="4365104"/>
            <a:ext cx="4536504" cy="196556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Как написать статью?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Кому АБСОЛЮТНО понятны все этапы?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78252" y="188640"/>
            <a:ext cx="2336422" cy="595231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804278" y="333252"/>
            <a:ext cx="2084431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Индивидуальное задание: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ru-RU" sz="1600" i="1" dirty="0" smtClean="0">
                <a:solidFill>
                  <a:schemeClr val="bg2">
                    <a:lumMod val="25000"/>
                  </a:schemeClr>
                </a:solidFill>
              </a:rPr>
              <a:t>Прошу написать три детализированных действия на одном из этапов подготовки статьи.</a:t>
            </a:r>
          </a:p>
          <a:p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000" i="1" dirty="0" smtClean="0">
                <a:solidFill>
                  <a:schemeClr val="bg2">
                    <a:lumMod val="25000"/>
                  </a:schemeClr>
                </a:solidFill>
              </a:rPr>
              <a:t>Н-р: этап – подготовка списка источников</a:t>
            </a:r>
          </a:p>
          <a:p>
            <a:r>
              <a:rPr lang="ru-RU" sz="1000" i="1" dirty="0" smtClean="0">
                <a:solidFill>
                  <a:schemeClr val="bg2">
                    <a:lumMod val="25000"/>
                  </a:schemeClr>
                </a:solidFill>
              </a:rPr>
              <a:t>1. На этапе написания текста делать заметки об источниках в формате (ФИО Автора, номер источника, страницы, ссылка на источник)</a:t>
            </a:r>
          </a:p>
          <a:p>
            <a:r>
              <a:rPr lang="ru-RU" sz="1000" i="1" dirty="0" smtClean="0">
                <a:solidFill>
                  <a:schemeClr val="bg2">
                    <a:lumMod val="25000"/>
                  </a:schemeClr>
                </a:solidFill>
              </a:rPr>
              <a:t>2. Уточнить в требованиях журнала, в какой последовательности указываются источники.</a:t>
            </a:r>
          </a:p>
          <a:p>
            <a:r>
              <a:rPr lang="ru-RU" sz="1000" i="1" dirty="0" smtClean="0">
                <a:solidFill>
                  <a:schemeClr val="bg2">
                    <a:lumMod val="25000"/>
                  </a:schemeClr>
                </a:solidFill>
              </a:rPr>
              <a:t>3. Сформировать список с полным описанием выходных данных по ГОСТу.</a:t>
            </a:r>
          </a:p>
          <a:p>
            <a:r>
              <a:rPr lang="ru-RU" sz="1000" i="1" dirty="0" smtClean="0">
                <a:solidFill>
                  <a:schemeClr val="bg2">
                    <a:lumMod val="25000"/>
                  </a:schemeClr>
                </a:solidFill>
              </a:rPr>
              <a:t>4. Согласовать (проверить) правильность ссылок (чтоб не съехал список)по тексту.</a:t>
            </a:r>
            <a:endParaRPr lang="ru-RU" sz="1000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22189" y="4365104"/>
            <a:ext cx="4536504" cy="196556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Как написать статью?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Кому АБСОЛЮТНО понятны все этапы?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97784" y="548680"/>
            <a:ext cx="2633109" cy="578198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021" y="3429248"/>
            <a:ext cx="2175437" cy="217543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72199" y="5654464"/>
            <a:ext cx="2619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https://clck.ru/33iemr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91963" y="764704"/>
            <a:ext cx="22967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Задание: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i="1" dirty="0" smtClean="0">
                <a:solidFill>
                  <a:schemeClr val="bg2">
                    <a:lumMod val="25000"/>
                  </a:schemeClr>
                </a:solidFill>
              </a:rPr>
              <a:t>на основе предварительно продуманной детализации этапов подготовить чек лист по ссылке. У каждого слайда должен быть свой автор. Дед-</a:t>
            </a:r>
            <a:r>
              <a:rPr lang="ru-RU" sz="1600" i="1" dirty="0" err="1" smtClean="0">
                <a:solidFill>
                  <a:schemeClr val="bg2">
                    <a:lumMod val="25000"/>
                  </a:schemeClr>
                </a:solidFill>
              </a:rPr>
              <a:t>лайн</a:t>
            </a:r>
            <a:r>
              <a:rPr lang="ru-RU" sz="1600" i="1" dirty="0" smtClean="0">
                <a:solidFill>
                  <a:schemeClr val="bg2">
                    <a:lumMod val="25000"/>
                  </a:schemeClr>
                </a:solidFill>
              </a:rPr>
              <a:t> – 23 марта 2023 г.</a:t>
            </a: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5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10786" y="260648"/>
            <a:ext cx="6624736" cy="120967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Познакомимся с примерами 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описательной и 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аналитических статей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0" dirty="0" smtClean="0"/>
              <a:t>В чём разница между эмпирической и аналитической статьёй?</a:t>
            </a:r>
            <a:endParaRPr lang="ru-RU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6345" y="1950934"/>
            <a:ext cx="2289006" cy="62990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ОПИСАТЕЛЬНАЯ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45" y="2526543"/>
            <a:ext cx="2284707" cy="22847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0787" y="2573118"/>
            <a:ext cx="2155304" cy="21553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93915" y="2030424"/>
            <a:ext cx="2289006" cy="62990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ЭМПИРИЧЕСКАЯ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218" y="2613199"/>
            <a:ext cx="2223203" cy="222320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794218" y="2030424"/>
            <a:ext cx="2289006" cy="62990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АНАЛИТИЧЕСКАЯ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81537" y="4728422"/>
            <a:ext cx="20485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https://clck.ru/33ifiW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82169" y="4602116"/>
            <a:ext cx="20072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https://clck.ru/33ifiW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54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Обратите внимание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Структура статьи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Оформление ссылок на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источники в тексте и в списке источников</a:t>
            </a:r>
            <a:endParaRPr lang="ru-RU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Описание методики исследования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Глубина проработки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исследования</a:t>
            </a:r>
            <a:endParaRPr lang="en-US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Формулировка и оформление гипотез</a:t>
            </a:r>
            <a:endParaRPr lang="ru-RU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По Вашим оценкам, сколько времени необходимо, что бы подготовить такие статьи?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10 мин на подготовку</a:t>
            </a:r>
          </a:p>
          <a:p>
            <a:endParaRPr lang="ru-RU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Обсуждаем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0816" y="260648"/>
            <a:ext cx="7641464" cy="1446550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В каких журналах публиковаться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750" t="3879"/>
          <a:stretch/>
        </p:blipFill>
        <p:spPr>
          <a:xfrm>
            <a:off x="12741" y="1717425"/>
            <a:ext cx="8892480" cy="4943954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4355976" y="2348880"/>
            <a:ext cx="4248472" cy="3312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484" y="2790967"/>
            <a:ext cx="4124852" cy="323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9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761" t="3800" r="1581" b="3800"/>
          <a:stretch/>
        </p:blipFill>
        <p:spPr>
          <a:xfrm>
            <a:off x="205829" y="1797125"/>
            <a:ext cx="8712968" cy="4752528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0816" y="260648"/>
            <a:ext cx="7641464" cy="1446550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В каких журналах публиковаться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6804248" y="3212976"/>
            <a:ext cx="2084431" cy="2594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68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0816" y="260648"/>
            <a:ext cx="7641464" cy="1446550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В каких журналах публиковаться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244" y="260648"/>
            <a:ext cx="1944216" cy="19442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573006" y="2229685"/>
            <a:ext cx="2536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https://clck.ru/33ifiW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750" t="3800" r="1176" b="3800"/>
          <a:stretch/>
        </p:blipFill>
        <p:spPr>
          <a:xfrm>
            <a:off x="103703" y="2587458"/>
            <a:ext cx="7636649" cy="4131302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4499992" y="4653136"/>
            <a:ext cx="3888432" cy="2016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3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Сообщения аспирантов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10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мин.</a:t>
            </a:r>
            <a:endParaRPr lang="ru-RU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Обсуждаем: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Вам понятна идея статьи?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Какой объём?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Как Вы искали журнал?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Как сохраняли источники?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Roboto"/>
              </a:rPr>
              <a:t>….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2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7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15445"/>
            <a:ext cx="10480082" cy="6774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928" y="978746"/>
            <a:ext cx="3600400" cy="769441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РАЗМИНКА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520099"/>
            <a:ext cx="7612071" cy="35018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3343" y="3555105"/>
            <a:ext cx="63434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Образуйте две команды.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Возьмитесь двумя руками за верёвочку. Закройте глаза. 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 закрытыми глазами образуйте квадрат/ треугольник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6505" y="2852936"/>
            <a:ext cx="4572000" cy="369332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Верёвочка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42" y="4628709"/>
            <a:ext cx="7479057" cy="15481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3649" y="4779611"/>
            <a:ext cx="68499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Поделитесь впечатлениями. Что Вы чувствовали?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Есть ассоциация с моментом, когда надо подготовить статью,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 перед Вами белый лист?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35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60849"/>
            <a:ext cx="8496944" cy="411135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580" y="0"/>
            <a:ext cx="6352028" cy="35730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9536" y="2237613"/>
            <a:ext cx="770937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Что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вы заметили? 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Кто взял на себя инициативу?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Как вы ощущали себя в этой игре?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Есть ассоциации с подготовкой исследования?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Сто с лишним лет назад социолог Макс Вебер взялся разгадать одну из самых притягательных на свете тем – это секрет успеха влиятельных людей. Оказалось, что при всем многообразии их судеб есть повторяющиеся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сценарии.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Они были единственные кто в трудную минуту не подавались пессимизму, они знали, что делать и куда идти, великий энтузиазм, взять за это ответственность, даже если путь был выбран неправильно. Ответственность за себя и за других.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28896" y="2025329"/>
            <a:ext cx="1979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Макс Вебер </a:t>
            </a:r>
            <a:r>
              <a:rPr lang="ru-RU" sz="1400" dirty="0">
                <a:solidFill>
                  <a:schemeClr val="bg1"/>
                </a:solidFill>
              </a:rPr>
              <a:t>(нем. </a:t>
            </a:r>
            <a:r>
              <a:rPr lang="ru-RU" sz="1400" dirty="0" err="1">
                <a:solidFill>
                  <a:schemeClr val="bg1"/>
                </a:solidFill>
              </a:rPr>
              <a:t>Max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Weber</a:t>
            </a:r>
            <a:r>
              <a:rPr lang="ru-RU" sz="1400" dirty="0">
                <a:solidFill>
                  <a:schemeClr val="bg1"/>
                </a:solidFill>
              </a:rPr>
              <a:t>) — немецкий социолог, философ, историк, политический экономист.</a:t>
            </a:r>
          </a:p>
        </p:txBody>
      </p:sp>
    </p:spTree>
    <p:extLst>
      <p:ext uri="{BB962C8B-B14F-4D97-AF65-F5344CB8AC3E}">
        <p14:creationId xmlns:p14="http://schemas.microsoft.com/office/powerpoint/2010/main" val="160384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7951"/>
          <a:stretch/>
        </p:blipFill>
        <p:spPr>
          <a:xfrm>
            <a:off x="2555776" y="715191"/>
            <a:ext cx="6588224" cy="542761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/>
              <a:t>-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7198" y="404664"/>
            <a:ext cx="5554961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Оформление научных результатов и элементов научной новизны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197" y="2888497"/>
            <a:ext cx="5534237" cy="366417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Что такое научная новизна?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98" y="1607843"/>
            <a:ext cx="5534237" cy="646331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Что такое научный результат?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568869" y="5934263"/>
            <a:ext cx="217959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https://clck.ru/33ijHm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197" y="3729896"/>
            <a:ext cx="5542704" cy="646331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 чём разница между научным результатом и научной новизной?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476" y="4509120"/>
            <a:ext cx="1435224" cy="14352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1090" y="4730635"/>
            <a:ext cx="5542704" cy="36933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Пройдите по ссылке. Ознакомьтесь с файлом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72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54171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616" y="200620"/>
            <a:ext cx="8599872" cy="6612756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3567" y="490760"/>
            <a:ext cx="47910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50800" dir="2700000" sx="102000" sy="102000" algn="tl" rotWithShape="0">
              <a:schemeClr val="bg1">
                <a:lumMod val="95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Экономика</a:t>
            </a:r>
            <a:endParaRPr lang="ru-RU" sz="2400" dirty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052" name="Picture 4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6705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83568" y="1042177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83768" y="1011731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2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52677" y="3429000"/>
            <a:ext cx="1543259" cy="677108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5- </a:t>
            </a:r>
            <a:r>
              <a:rPr lang="ru-RU" sz="1400" dirty="0" smtClean="0">
                <a:cs typeface="Times New Roman" pitchFamily="18" charset="0"/>
              </a:rPr>
              <a:t>юриспруденция </a:t>
            </a:r>
            <a:endParaRPr lang="ru-RU" sz="1400" dirty="0"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7300" y="3452555"/>
            <a:ext cx="1190625" cy="677108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4- </a:t>
            </a:r>
            <a:r>
              <a:rPr lang="ru-RU" sz="1400" dirty="0" smtClean="0">
                <a:cs typeface="Times New Roman" pitchFamily="18" charset="0"/>
              </a:rPr>
              <a:t>математика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3968" y="1054676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Times New Roman" pitchFamily="18" charset="0"/>
              </a:rPr>
              <a:t>3</a:t>
            </a:r>
          </a:p>
        </p:txBody>
      </p:sp>
      <p:pic>
        <p:nvPicPr>
          <p:cNvPr id="2054" name="Picture 6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14797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99" y="4285952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94" y="4306729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361712" y="2994267"/>
            <a:ext cx="4040832" cy="2677656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Задание: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Ознакомьтесь с научной новизной в авторефератах;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Обсудите фразы, которые позволяют сформулировать элемент научной новизны, фразы, которые убеждают экспертов в том, что работа даёт приращение научного знания;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М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огут быть эти фразы   универсальными?</a:t>
            </a:r>
            <a:endParaRPr lang="ru-RU" sz="1600" dirty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638800" y="1063994"/>
            <a:ext cx="2775577" cy="1815882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5 мин –      знакомство с 	положениями 	научной новизны и 	результатами </a:t>
            </a: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2 мин -      обсуждение фраз</a:t>
            </a: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5 мин -      команды 	озвучивают 	наблюдения</a:t>
            </a:r>
            <a:endParaRPr lang="ru-RU" sz="1400" dirty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6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84"/>
            <a:ext cx="9144000" cy="68519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1905" y="470750"/>
            <a:ext cx="5645009" cy="646331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Рефлексия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77653"/>
            <a:ext cx="8417489" cy="482453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852" y="2422609"/>
            <a:ext cx="5154149" cy="38656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4917" y="1639125"/>
            <a:ext cx="5645009" cy="1200329"/>
          </a:xfrm>
          <a:prstGeom prst="rect">
            <a:avLst/>
          </a:prstGeom>
          <a:solidFill>
            <a:schemeClr val="bg1">
              <a:alpha val="66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Вспомним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, о чём говорили сегодня?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1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3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8612" y="4833617"/>
            <a:ext cx="4248472" cy="16259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Что это </a:t>
            </a:r>
          </a:p>
          <a:p>
            <a:r>
              <a:rPr lang="ru-RU" sz="1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за блок?</a:t>
            </a:r>
            <a:endParaRPr lang="ru-RU" sz="1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369332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Дизайн исследования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9974" y="1063010"/>
            <a:ext cx="2635561" cy="92333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Программа исследования по кейсу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082521"/>
            <a:ext cx="2635561" cy="646331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Методологическая часть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903339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Формулировка проблемы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5818" y="3273332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Цель и задачи исследования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3643325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Объект и предмет исследования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31640" y="4238471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Основные понятия исследования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4829950"/>
            <a:ext cx="2635561" cy="95410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Предварительный системный анализ (моделирование исследовательской проблемы)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5826126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Разработанная система гипотез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28184" y="3254177"/>
            <a:ext cx="2635561" cy="52322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Обоснование методов сбора информации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16054" y="3891990"/>
            <a:ext cx="2635561" cy="52322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Проект выборки и её обоснование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92363" y="4529803"/>
            <a:ext cx="2635561" cy="523220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Выбор методов анализа информации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76056" y="2385167"/>
            <a:ext cx="2635561" cy="64633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Процедурная часть программы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5696" y="5128330"/>
            <a:ext cx="2635561" cy="5232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Инструментарий, план, бюджет проекта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6875</TotalTime>
  <Words>989</Words>
  <Application>Microsoft Office PowerPoint</Application>
  <PresentationFormat>Экран (4:3)</PresentationFormat>
  <Paragraphs>191</Paragraphs>
  <Slides>23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Georgia</vt:lpstr>
      <vt:lpstr>Roboto</vt:lpstr>
      <vt:lpstr>Times New Roman</vt:lpstr>
      <vt:lpstr>Trebuchet MS</vt:lpstr>
      <vt:lpstr>Воздушный поток</vt:lpstr>
      <vt:lpstr>Часть 6. Методология научных исследований и академическое письмо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Разумова Юлия</cp:lastModifiedBy>
  <cp:revision>326</cp:revision>
  <cp:lastPrinted>2017-02-20T05:52:11Z</cp:lastPrinted>
  <dcterms:created xsi:type="dcterms:W3CDTF">2016-10-09T02:40:13Z</dcterms:created>
  <dcterms:modified xsi:type="dcterms:W3CDTF">2023-03-10T04:59:35Z</dcterms:modified>
</cp:coreProperties>
</file>