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0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6120" y="1562324"/>
            <a:ext cx="9995122" cy="1646302"/>
          </a:xfrm>
        </p:spPr>
        <p:txBody>
          <a:bodyPr/>
          <a:lstStyle/>
          <a:p>
            <a:pPr algn="l"/>
            <a:r>
              <a:rPr lang="ru-RU" dirty="0"/>
              <a:t>Коммерческая тайна.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7467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343592" cy="1320800"/>
          </a:xfrm>
        </p:spPr>
        <p:txBody>
          <a:bodyPr>
            <a:normAutofit/>
          </a:bodyPr>
          <a:lstStyle/>
          <a:p>
            <a:r>
              <a:rPr lang="ru-RU" dirty="0"/>
              <a:t>Понятие коммерческой информации.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Коммерческая информация представляет собой сведения о сложившейся ситуации на рынке различных товаров и услуг, т.е. это информация по компаниям, фирмам, корпорациям, направлениям их работ и выпускаемой продукции, финансовом состоянии, деловых связях, сделках, руководителях, а также деловые новости в области экономики и бизнеса, предоставляемые информационными службами. </a:t>
            </a:r>
          </a:p>
        </p:txBody>
      </p:sp>
    </p:spTree>
    <p:extLst>
      <p:ext uri="{BB962C8B-B14F-4D97-AF65-F5344CB8AC3E}">
        <p14:creationId xmlns="" xmlns:p14="http://schemas.microsoft.com/office/powerpoint/2010/main" val="77318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Назначение коммерческой </a:t>
            </a:r>
            <a:r>
              <a:rPr lang="ru-RU" dirty="0" smtClean="0"/>
              <a:t>информации.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Назначение коммерческой информации состоит </a:t>
            </a:r>
            <a:r>
              <a:rPr lang="ru-RU" dirty="0"/>
              <a:t>в том, что она позволяет торговым фирмам проводить анализ своей коммерческой деятельности, планировать ее и осуществлять контроль за результатами этой деятельности (т. е. за получением прибыли). </a:t>
            </a:r>
          </a:p>
        </p:txBody>
      </p:sp>
    </p:spTree>
    <p:extLst>
      <p:ext uri="{BB962C8B-B14F-4D97-AF65-F5344CB8AC3E}">
        <p14:creationId xmlns="" xmlns:p14="http://schemas.microsoft.com/office/powerpoint/2010/main" val="357534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Источниками коммерческой </a:t>
            </a:r>
            <a:r>
              <a:rPr lang="ru-RU" dirty="0" smtClean="0"/>
              <a:t>информации.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10463908" cy="3999579"/>
          </a:xfrm>
        </p:spPr>
        <p:txBody>
          <a:bodyPr>
            <a:normAutofit/>
          </a:bodyPr>
          <a:lstStyle/>
          <a:p>
            <a:r>
              <a:rPr lang="ru-RU" dirty="0" smtClean="0"/>
              <a:t>Источниками </a:t>
            </a:r>
            <a:r>
              <a:rPr lang="ru-RU" dirty="0"/>
              <a:t>коммерческой информации могут служить маркетинговые исследования по конкретным товарам. Однако перед тем, как вкладывать денежные средства в проведение исследований, сбор и анализ информации, необходимо провести сравнительную оценку затрат и значимости (ценности) возможных результатов. Если прирост прибыли от использования коммерческой информации превысит прирост затрат на ее получение, то проведение маркетинговых исследований является целесообразным. </a:t>
            </a:r>
            <a:endParaRPr lang="ru-RU" dirty="0" smtClean="0"/>
          </a:p>
          <a:p>
            <a:r>
              <a:rPr lang="ru-RU" dirty="0" smtClean="0"/>
              <a:t>Важным </a:t>
            </a:r>
            <a:r>
              <a:rPr lang="ru-RU" dirty="0"/>
              <a:t>источником коммерческой информации являются также внутренние материалы и документы торговой фирмы, в частности, сведения об объемах товарооборота, затратах на продажу, товарных запасах, прибыли предприятия, расходах на рекламу и др. </a:t>
            </a:r>
          </a:p>
          <a:p>
            <a:r>
              <a:rPr lang="ru-RU" dirty="0" smtClean="0"/>
              <a:t>Еще </a:t>
            </a:r>
            <a:r>
              <a:rPr lang="ru-RU" dirty="0"/>
              <a:t>одним из источников коммерческой информации являются данные внешней статистики и публикуемые в средствах массовой информации сведения о состоянии рынка. </a:t>
            </a:r>
          </a:p>
        </p:txBody>
      </p:sp>
    </p:spTree>
    <p:extLst>
      <p:ext uri="{BB962C8B-B14F-4D97-AF65-F5344CB8AC3E}">
        <p14:creationId xmlns="" xmlns:p14="http://schemas.microsoft.com/office/powerpoint/2010/main" val="394717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коммерческой </a:t>
            </a:r>
            <a:r>
              <a:rPr lang="ru-RU" dirty="0" smtClean="0"/>
              <a:t>информации.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Научно-техническая информация.</a:t>
            </a:r>
          </a:p>
          <a:p>
            <a:r>
              <a:rPr lang="ru-RU" dirty="0"/>
              <a:t>Производственная </a:t>
            </a:r>
            <a:r>
              <a:rPr lang="ru-RU" dirty="0" smtClean="0"/>
              <a:t>информация.</a:t>
            </a:r>
          </a:p>
          <a:p>
            <a:r>
              <a:rPr lang="ru-RU" dirty="0"/>
              <a:t>Финансово-экономическая </a:t>
            </a:r>
            <a:r>
              <a:rPr lang="ru-RU" dirty="0" smtClean="0"/>
              <a:t>информация.</a:t>
            </a:r>
          </a:p>
          <a:p>
            <a:r>
              <a:rPr lang="ru-RU" dirty="0"/>
              <a:t>Иная </a:t>
            </a:r>
            <a:r>
              <a:rPr lang="ru-RU" dirty="0" smtClean="0"/>
              <a:t>информация.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0042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Научно-техническая информация.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К сведениям, составляющим научно-техническую информацию, можно отнести следующие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1) Сведения </a:t>
            </a:r>
            <a:r>
              <a:rPr lang="ru-RU" dirty="0"/>
              <a:t>о новых технических решениях, созданных в организации или по ее заданию сторонними организациями, которые могут быть признаны изобретениями, полезными моделями или промышленными образцами, на которые могут быть получены патенты на имя организации и (или) других лиц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2) Сведения </a:t>
            </a:r>
            <a:r>
              <a:rPr lang="ru-RU" dirty="0"/>
              <a:t>о новых технических решениях, созданных в организации или по ее заданию сторонними организациями, которые могут быть отнесены к категории «ноу-хау».</a:t>
            </a:r>
          </a:p>
        </p:txBody>
      </p:sp>
    </p:spTree>
    <p:extLst>
      <p:ext uri="{BB962C8B-B14F-4D97-AF65-F5344CB8AC3E}">
        <p14:creationId xmlns="" xmlns:p14="http://schemas.microsoft.com/office/powerpoint/2010/main" val="3742242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Научно-техническая информация.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3) Сведения </a:t>
            </a:r>
            <a:r>
              <a:rPr lang="ru-RU" dirty="0"/>
              <a:t>о заимствованных у третьих лиц (по взаимной договоренности) оригинальных технических решениях, при использовании которых могут быть нарушены исключительные права этих лиц (их права собственности и т.п.).</a:t>
            </a:r>
          </a:p>
          <a:p>
            <a:pPr marL="0" indent="0">
              <a:buNone/>
            </a:pPr>
            <a:r>
              <a:rPr lang="ru-RU" dirty="0" smtClean="0"/>
              <a:t>4) Сведения </a:t>
            </a:r>
            <a:r>
              <a:rPr lang="ru-RU" dirty="0"/>
              <a:t>об организациях, как исполнителях НИОКР по заданию организации, и о выполняемых ими работах.</a:t>
            </a:r>
          </a:p>
          <a:p>
            <a:pPr marL="0" indent="0">
              <a:buNone/>
            </a:pPr>
            <a:r>
              <a:rPr lang="ru-RU" dirty="0" smtClean="0"/>
              <a:t>5) Сведения </a:t>
            </a:r>
            <a:r>
              <a:rPr lang="ru-RU" dirty="0"/>
              <a:t>по научно-техническим вопросам, касающиеся деятельности любых фирм, которыми конфиденциально располагает </a:t>
            </a:r>
            <a:r>
              <a:rPr lang="ru-RU" dirty="0" smtClean="0"/>
              <a:t>организация.</a:t>
            </a:r>
          </a:p>
          <a:p>
            <a:pPr marL="0" indent="0">
              <a:buNone/>
            </a:pPr>
            <a:r>
              <a:rPr lang="ru-RU" dirty="0" smtClean="0"/>
              <a:t>6) Информация </a:t>
            </a:r>
            <a:r>
              <a:rPr lang="ru-RU" dirty="0"/>
              <a:t>о потенциальных заказчиках НИОКР.</a:t>
            </a:r>
          </a:p>
          <a:p>
            <a:pPr marL="0" indent="0">
              <a:buNone/>
            </a:pPr>
            <a:r>
              <a:rPr lang="ru-RU" dirty="0" smtClean="0"/>
              <a:t>7) Сведения </a:t>
            </a:r>
            <a:r>
              <a:rPr lang="ru-RU" dirty="0"/>
              <a:t>о целях, задачах, программах перспективных научных исследований.</a:t>
            </a:r>
          </a:p>
        </p:txBody>
      </p:sp>
    </p:spTree>
    <p:extLst>
      <p:ext uri="{BB962C8B-B14F-4D97-AF65-F5344CB8AC3E}">
        <p14:creationId xmlns="" xmlns:p14="http://schemas.microsoft.com/office/powerpoint/2010/main" val="140015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Научно-техническая информация.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8) </a:t>
            </a:r>
            <a:r>
              <a:rPr lang="ru-RU" dirty="0"/>
              <a:t>Основные идеи научно-исследовательских и опытно-конструкторских разработок (НИОКР).</a:t>
            </a:r>
          </a:p>
          <a:p>
            <a:r>
              <a:rPr lang="ru-RU" dirty="0" smtClean="0"/>
              <a:t>9) </a:t>
            </a:r>
            <a:r>
              <a:rPr lang="ru-RU" dirty="0"/>
              <a:t>Характеристики разрабатываемых изделий.</a:t>
            </a:r>
          </a:p>
          <a:p>
            <a:r>
              <a:rPr lang="ru-RU" dirty="0" smtClean="0"/>
              <a:t>10) </a:t>
            </a:r>
            <a:r>
              <a:rPr lang="ru-RU" dirty="0"/>
              <a:t>Сведения об используемых и разрабатываемых ("ноу-хау") технологических процессах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Приведенный перечень, естественно, не является исчерпывающим. В зависимости от интересов и сферы деятельности компании он может быть изменен в ту или иную сторону.</a:t>
            </a:r>
          </a:p>
        </p:txBody>
      </p:sp>
    </p:spTree>
    <p:extLst>
      <p:ext uri="{BB962C8B-B14F-4D97-AF65-F5344CB8AC3E}">
        <p14:creationId xmlns="" xmlns:p14="http://schemas.microsoft.com/office/powerpoint/2010/main" val="3773261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Производственная информация.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Производственная информация тесно связана с научно-технической, но все же выделяется законодателем отдельной строкой. Компания же по собственному усмотрению может как выделить такие сведения в отдельный перечень так и прописать их в массиве научно-технической информации. Вот несколько примеров производственной информации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1) </a:t>
            </a:r>
            <a:r>
              <a:rPr lang="ru-RU" dirty="0"/>
              <a:t>Сведения о сути модернизации ранее известных технологий, процессов и оборудования, позволяющих повысить их конкурентоспособность.</a:t>
            </a:r>
          </a:p>
          <a:p>
            <a:pPr marL="0" indent="0">
              <a:buNone/>
            </a:pPr>
            <a:r>
              <a:rPr lang="ru-RU" dirty="0" smtClean="0"/>
              <a:t>2) </a:t>
            </a:r>
            <a:r>
              <a:rPr lang="ru-RU" dirty="0"/>
              <a:t>Сведения о состоянии программного и компьютерного обеспечения организации (в том числе названия программ, их описание и назначение, тексты программ, их фирмы-поставщики, реализующие новые и оригинальные научно-технические решения).</a:t>
            </a:r>
          </a:p>
        </p:txBody>
      </p:sp>
    </p:spTree>
    <p:extLst>
      <p:ext uri="{BB962C8B-B14F-4D97-AF65-F5344CB8AC3E}">
        <p14:creationId xmlns="" xmlns:p14="http://schemas.microsoft.com/office/powerpoint/2010/main" val="1274204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Производственная информация.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3) Сведения </a:t>
            </a:r>
            <a:r>
              <a:rPr lang="ru-RU" dirty="0"/>
              <a:t>о специальных комплектующих изделиях, придающих </a:t>
            </a:r>
            <a:r>
              <a:rPr lang="ru-RU" dirty="0" smtClean="0"/>
              <a:t>изготавливаемой </a:t>
            </a:r>
            <a:r>
              <a:rPr lang="ru-RU" dirty="0"/>
              <a:t>продукции новые потребительские </a:t>
            </a:r>
            <a:r>
              <a:rPr lang="ru-RU" dirty="0" smtClean="0"/>
              <a:t>качества.</a:t>
            </a:r>
          </a:p>
          <a:p>
            <a:r>
              <a:rPr lang="ru-RU" dirty="0" smtClean="0"/>
              <a:t>4) Сведения </a:t>
            </a:r>
            <a:r>
              <a:rPr lang="ru-RU" dirty="0"/>
              <a:t>о новых материалах, применяемых в организации, и технология их применения.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3302026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Финансово-экономическая информация.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Роль </a:t>
            </a:r>
            <a:r>
              <a:rPr lang="ru-RU" dirty="0"/>
              <a:t>финансово-экономической информации трудно переоценить по степени своей важности для компании. Каждая компания включит в этот перечень сведения, наиболее важные для нее. Но среди них будут основные нижеприведенные:</a:t>
            </a:r>
          </a:p>
          <a:p>
            <a:r>
              <a:rPr lang="ru-RU" dirty="0"/>
              <a:t>1) Плановые экономические показатели, в том числе планируемая прибыль.</a:t>
            </a:r>
          </a:p>
          <a:p>
            <a:r>
              <a:rPr lang="ru-RU" dirty="0"/>
              <a:t>2) Сведения о выгодных перспективных поставщиках материалов и комплектующих изделий и состоянии деловых отношений </a:t>
            </a:r>
          </a:p>
        </p:txBody>
      </p:sp>
    </p:spTree>
    <p:extLst>
      <p:ext uri="{BB962C8B-B14F-4D97-AF65-F5344CB8AC3E}">
        <p14:creationId xmlns="" xmlns:p14="http://schemas.microsoft.com/office/powerpoint/2010/main" val="2387485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Производственная информация.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3) </a:t>
            </a:r>
            <a:r>
              <a:rPr lang="ru-RU" dirty="0"/>
              <a:t>Сведения о предприятиях - торговых партнерах организации.</a:t>
            </a:r>
          </a:p>
          <a:p>
            <a:r>
              <a:rPr lang="ru-RU" dirty="0" smtClean="0"/>
              <a:t>4) </a:t>
            </a:r>
            <a:r>
              <a:rPr lang="ru-RU" dirty="0"/>
              <a:t>Плановые объемы финансирования капитальных вложений, НИОКР и затрат на внедрение новой техники по организации.</a:t>
            </a:r>
          </a:p>
          <a:p>
            <a:r>
              <a:rPr lang="ru-RU" dirty="0" smtClean="0"/>
              <a:t>5) </a:t>
            </a:r>
            <a:r>
              <a:rPr lang="ru-RU" dirty="0"/>
              <a:t>Сведения, раскрывающие директивы по проведению переговоров, сами переговоры, в том числе границы полномочий должностных лиц по ценам, скидкам и другим условиям.</a:t>
            </a:r>
          </a:p>
          <a:p>
            <a:r>
              <a:rPr lang="ru-RU" dirty="0" smtClean="0"/>
              <a:t>6) </a:t>
            </a:r>
            <a:r>
              <a:rPr lang="ru-RU" dirty="0"/>
              <a:t>Сведения, раскрывающие генеральную линию и тактику в валютных и кредитных вопросах.</a:t>
            </a:r>
          </a:p>
          <a:p>
            <a:r>
              <a:rPr lang="ru-RU" dirty="0" smtClean="0"/>
              <a:t>7) </a:t>
            </a:r>
            <a:r>
              <a:rPr lang="ru-RU" dirty="0"/>
              <a:t>Сведения по технико-экономическим показателям по объектам, строящимся при техническом содействии иностранных фирм.</a:t>
            </a:r>
          </a:p>
        </p:txBody>
      </p:sp>
    </p:spTree>
    <p:extLst>
      <p:ext uri="{BB962C8B-B14F-4D97-AF65-F5344CB8AC3E}">
        <p14:creationId xmlns="" xmlns:p14="http://schemas.microsoft.com/office/powerpoint/2010/main" val="4143844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Производственная информация.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8) </a:t>
            </a:r>
            <a:r>
              <a:rPr lang="ru-RU" dirty="0"/>
              <a:t>Данные, раскрывающие уровни и лимиты цен на товар, реализуемую продукцию.</a:t>
            </a:r>
          </a:p>
          <a:p>
            <a:r>
              <a:rPr lang="ru-RU" dirty="0" smtClean="0"/>
              <a:t>9) </a:t>
            </a:r>
            <a:r>
              <a:rPr lang="ru-RU" dirty="0"/>
              <a:t>Расчеты экспортной и импортной стоимости оборудования и услуг.</a:t>
            </a:r>
          </a:p>
          <a:p>
            <a:r>
              <a:rPr lang="ru-RU" dirty="0" smtClean="0"/>
              <a:t>10) </a:t>
            </a:r>
            <a:r>
              <a:rPr lang="ru-RU" dirty="0"/>
              <a:t>Сведения о плановых показателях финансово-хозяйственной деятельности собственных и смешанных обществ с участием капитала организации, а также сведения о капиталах и доходах по этим обществам.</a:t>
            </a:r>
          </a:p>
          <a:p>
            <a:r>
              <a:rPr lang="ru-RU" dirty="0" smtClean="0"/>
              <a:t>11) </a:t>
            </a:r>
            <a:r>
              <a:rPr lang="ru-RU" dirty="0"/>
              <a:t>Сведения по механизму образования цены на изделие (формирование цены, накладные расходы в составе договорной цены, составляющие накладных расходов).</a:t>
            </a:r>
          </a:p>
          <a:p>
            <a:r>
              <a:rPr lang="ru-RU" dirty="0" smtClean="0"/>
              <a:t>12) </a:t>
            </a:r>
            <a:r>
              <a:rPr lang="ru-RU" dirty="0"/>
              <a:t>Сведения по предполагаемым договорным ценам на разработку или поставку изделий или научно-технической продукции.</a:t>
            </a:r>
          </a:p>
        </p:txBody>
      </p:sp>
    </p:spTree>
    <p:extLst>
      <p:ext uri="{BB962C8B-B14F-4D97-AF65-F5344CB8AC3E}">
        <p14:creationId xmlns="" xmlns:p14="http://schemas.microsoft.com/office/powerpoint/2010/main" val="2182845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Иная </a:t>
            </a:r>
            <a:r>
              <a:rPr lang="ru-RU" dirty="0" smtClean="0"/>
              <a:t>информация.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данный перечень включается информация, по своему содержанию не входящая ни в один из вышерассмотренных перечней. Так, сюда могут быть отнесены следующее сведения:</a:t>
            </a:r>
          </a:p>
          <a:p>
            <a:r>
              <a:rPr lang="ru-RU" dirty="0" smtClean="0"/>
              <a:t>1) </a:t>
            </a:r>
            <a:r>
              <a:rPr lang="ru-RU" dirty="0"/>
              <a:t>Позиция представителей организации при проведении торговых переговоров, разглашение которой может нанести ущерб Компании.</a:t>
            </a:r>
          </a:p>
          <a:p>
            <a:r>
              <a:rPr lang="ru-RU" dirty="0" smtClean="0"/>
              <a:t>2) </a:t>
            </a:r>
            <a:r>
              <a:rPr lang="ru-RU" dirty="0"/>
              <a:t>Сведения о сроках, установленных для проработки и заключения сделок.</a:t>
            </a:r>
          </a:p>
          <a:p>
            <a:r>
              <a:rPr lang="ru-RU" dirty="0" smtClean="0"/>
              <a:t>3) </a:t>
            </a:r>
            <a:r>
              <a:rPr lang="ru-RU" dirty="0"/>
              <a:t>Сведения о получаемых и прорабатываемых заказах и предложениях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4) </a:t>
            </a:r>
            <a:r>
              <a:rPr lang="ru-RU" dirty="0"/>
              <a:t>Сведения об объемах взаимных поставок по долгосрочным соглашениям с одной или несколькими фирмами.</a:t>
            </a:r>
          </a:p>
        </p:txBody>
      </p:sp>
    </p:spTree>
    <p:extLst>
      <p:ext uri="{BB962C8B-B14F-4D97-AF65-F5344CB8AC3E}">
        <p14:creationId xmlns="" xmlns:p14="http://schemas.microsoft.com/office/powerpoint/2010/main" val="2164849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Иная информация.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319529" cy="388077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5) </a:t>
            </a:r>
            <a:r>
              <a:rPr lang="ru-RU" dirty="0"/>
              <a:t>Сведения, характеризующие иностранцев, иностранные фирмы или организации, технологию производства или конструкторские решения, применяемые ими, составленные на основании конфиденциально полученных данных.</a:t>
            </a:r>
          </a:p>
          <a:p>
            <a:r>
              <a:rPr lang="ru-RU" dirty="0" smtClean="0"/>
              <a:t>6) </a:t>
            </a:r>
            <a:r>
              <a:rPr lang="ru-RU" dirty="0"/>
              <a:t>Сведения, раскрывающие факт конфиденциальной договоренности сторон или ее содержание.</a:t>
            </a:r>
          </a:p>
          <a:p>
            <a:r>
              <a:rPr lang="ru-RU" dirty="0" smtClean="0"/>
              <a:t>7) </a:t>
            </a:r>
            <a:r>
              <a:rPr lang="ru-RU" dirty="0"/>
              <a:t>Сведения, на конфиденциальности которых настаивает партнер.</a:t>
            </a:r>
          </a:p>
          <a:p>
            <a:r>
              <a:rPr lang="ru-RU" dirty="0" smtClean="0"/>
              <a:t>8) </a:t>
            </a:r>
            <a:r>
              <a:rPr lang="ru-RU" dirty="0"/>
              <a:t>Сведения, раскрывающие существо позиции организации при ведении судебных и арбитражных дел, разглашение которых может нанести ущерб организации.</a:t>
            </a:r>
          </a:p>
          <a:p>
            <a:r>
              <a:rPr lang="ru-RU" dirty="0" smtClean="0"/>
              <a:t>9) Сведения </a:t>
            </a:r>
            <a:r>
              <a:rPr lang="ru-RU" dirty="0"/>
              <a:t>о предполагаемых закупках отдельных патентов, лицензий и образцов техники.</a:t>
            </a:r>
          </a:p>
          <a:p>
            <a:r>
              <a:rPr lang="ru-RU" dirty="0" smtClean="0"/>
              <a:t>10) </a:t>
            </a:r>
            <a:r>
              <a:rPr lang="ru-RU" dirty="0"/>
              <a:t>Сведения о предполагаемых закупках (продажах), раскрывающие степень заинтересованности Компании в приобретении и реализации отдельных видов товаров.</a:t>
            </a:r>
          </a:p>
        </p:txBody>
      </p:sp>
    </p:spTree>
    <p:extLst>
      <p:ext uri="{BB962C8B-B14F-4D97-AF65-F5344CB8AC3E}">
        <p14:creationId xmlns="" xmlns:p14="http://schemas.microsoft.com/office/powerpoint/2010/main" val="2891846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Иная информация.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11) </a:t>
            </a:r>
            <a:r>
              <a:rPr lang="ru-RU" dirty="0"/>
              <a:t>Содержание торговых соглашений, договоров или контрактов, которые по договоренности сторон следует считать конфиденциальными.</a:t>
            </a:r>
          </a:p>
          <a:p>
            <a:r>
              <a:rPr lang="ru-RU" dirty="0" smtClean="0"/>
              <a:t>12) </a:t>
            </a:r>
            <a:r>
              <a:rPr lang="ru-RU" dirty="0"/>
              <a:t>Сведения о порядке и состоянии организации защиты коммерческой тайны в Компании.</a:t>
            </a:r>
          </a:p>
          <a:p>
            <a:r>
              <a:rPr lang="ru-RU" dirty="0" smtClean="0"/>
              <a:t>13) </a:t>
            </a:r>
            <a:r>
              <a:rPr lang="ru-RU" dirty="0"/>
              <a:t>Сведения о порядке и состоянии организации охраны, пропускном режиме, системе сигнализации, связи и др.</a:t>
            </a:r>
          </a:p>
        </p:txBody>
      </p:sp>
    </p:spTree>
    <p:extLst>
      <p:ext uri="{BB962C8B-B14F-4D97-AF65-F5344CB8AC3E}">
        <p14:creationId xmlns="" xmlns:p14="http://schemas.microsoft.com/office/powerpoint/2010/main" val="886390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Коммерческая </a:t>
            </a:r>
            <a:r>
              <a:rPr lang="ru-RU" dirty="0" smtClean="0"/>
              <a:t>тайна.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Коммерческая тайна — режим конфиденциальности информации, позволяющий её обладателю при существующих или возможных обстоятельствах увеличить доходы, избежать неоправданных расходов, сохранить положение на рынке товаров, работ, услуг или получить иную коммерческую </a:t>
            </a:r>
            <a:r>
              <a:rPr lang="ru-RU" dirty="0" smtClean="0"/>
              <a:t>выгоду. </a:t>
            </a:r>
            <a:r>
              <a:rPr lang="ru-RU" dirty="0"/>
              <a:t>Под режимом конфиденциальности информации понимается введение и поддержание особых мер по защите информации.</a:t>
            </a:r>
          </a:p>
        </p:txBody>
      </p:sp>
    </p:spTree>
    <p:extLst>
      <p:ext uri="{BB962C8B-B14F-4D97-AF65-F5344CB8AC3E}">
        <p14:creationId xmlns="" xmlns:p14="http://schemas.microsoft.com/office/powerpoint/2010/main" val="2728462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Инсайдерская </a:t>
            </a:r>
            <a:r>
              <a:rPr lang="ru-RU" dirty="0" smtClean="0"/>
              <a:t>информация.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10006708" cy="3880773"/>
          </a:xfrm>
        </p:spPr>
        <p:txBody>
          <a:bodyPr>
            <a:normAutofit/>
          </a:bodyPr>
          <a:lstStyle/>
          <a:p>
            <a:r>
              <a:rPr lang="ru-RU" dirty="0"/>
              <a:t>Инсайдерская информация — (англ. </a:t>
            </a:r>
            <a:r>
              <a:rPr lang="ru-RU" dirty="0" err="1"/>
              <a:t>Insider</a:t>
            </a:r>
            <a:r>
              <a:rPr lang="ru-RU" dirty="0"/>
              <a:t> </a:t>
            </a:r>
            <a:r>
              <a:rPr lang="ru-RU" dirty="0" err="1"/>
              <a:t>information</a:t>
            </a:r>
            <a:r>
              <a:rPr lang="ru-RU" dirty="0"/>
              <a:t>) — существенная публично не раскрытая служебная информация компании, которая в случае её раскрытия способна повлиять на рыночную стоимость ценных бумаг компании. Сюда можно отнести: информацию о готовящейся смене руководства и новой стратегии, о подготовке к выпуску нового продукта и к внедрению новой технологии, об успешных переговорах о слиянии компаний или идущей скупке контрольного пакета акций; материалы финансовой отчётности, прогнозы, свидетельствующие о трудностях компании; информация о тендерном предложении (на торгах) до его раскрытия публике список </a:t>
            </a:r>
            <a:r>
              <a:rPr lang="ru-RU" dirty="0" err="1"/>
              <a:t>аффилированых</a:t>
            </a:r>
            <a:r>
              <a:rPr lang="ru-RU" dirty="0"/>
              <a:t> лиц и т. д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более широком смысле — любая информация, известная неопределенному кругу лиц, близких к её источнику.</a:t>
            </a:r>
          </a:p>
        </p:txBody>
      </p:sp>
    </p:spTree>
    <p:extLst>
      <p:ext uri="{BB962C8B-B14F-4D97-AF65-F5344CB8AC3E}">
        <p14:creationId xmlns="" xmlns:p14="http://schemas.microsoft.com/office/powerpoint/2010/main" val="3247640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Персональные </a:t>
            </a:r>
            <a:r>
              <a:rPr lang="ru-RU" dirty="0" smtClean="0"/>
              <a:t>данные.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Персональные данные </a:t>
            </a:r>
            <a:r>
              <a:rPr lang="ru-RU" dirty="0"/>
              <a:t>(</a:t>
            </a:r>
            <a:r>
              <a:rPr lang="ru-RU" dirty="0" err="1"/>
              <a:t>ПДн</a:t>
            </a:r>
            <a:r>
              <a:rPr lang="ru-RU" dirty="0"/>
              <a:t>) — любая информация, относящаяся к прямо или косвенно определенному или определяемому физическому лицу (субъекту персональных данных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2087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Ответственность за раскрытие коммерческой </a:t>
            </a:r>
            <a:r>
              <a:rPr lang="ru-RU" dirty="0" smtClean="0"/>
              <a:t>тайны.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Федеральный закон от 29.07.04. №98-ФЗ «О коммерческой тайне» в статье 3 дает следующее определение: коммерческая тайна - это любая не ставшая общедоступной информация, которая сохраняется ее законным обладателем в установленном законом режиме и позволяет при существующих или возможных обстоятельствах получить какую-либо коммерческую выгоду. </a:t>
            </a:r>
          </a:p>
          <a:p>
            <a:r>
              <a:rPr lang="ru-RU" dirty="0"/>
              <a:t>В целях защиты коммерческой тайны предприятия работодатель может заключить с работником особое соглашение. Условия о неразглашении коммерческой тайны также могут быть прописаны в трудовом договоре, но это не является обязательным.</a:t>
            </a:r>
          </a:p>
        </p:txBody>
      </p:sp>
    </p:spTree>
    <p:extLst>
      <p:ext uri="{BB962C8B-B14F-4D97-AF65-F5344CB8AC3E}">
        <p14:creationId xmlns="" xmlns:p14="http://schemas.microsoft.com/office/powerpoint/2010/main" val="1906891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Ответственность за раскрытие коммерческой тайны.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Таким образом, обязанность работника не разглашать служебную коммерческую тайну вытекает уже из самого факта заключения трудового договора (даже если в нем нет условия о неразглашении коммерческой тайны).</a:t>
            </a:r>
          </a:p>
          <a:p>
            <a:endParaRPr lang="ru-RU" dirty="0"/>
          </a:p>
          <a:p>
            <a:r>
              <a:rPr lang="ru-RU" dirty="0"/>
              <a:t>Однако чтобы работник соблюдал коммерческую тайну, работодатель обязан поставить его в известность, что именно составляет коммерческую тайну. Работника ознакомляют письменно  с перечнем всех секретных сведений и режимом коммерческой тайны (п. 1, 2 ч. 1 ст. 11 Закона). Ознакомившись, работник ставит свою подпись.</a:t>
            </a:r>
          </a:p>
        </p:txBody>
      </p:sp>
    </p:spTree>
    <p:extLst>
      <p:ext uri="{BB962C8B-B14F-4D97-AF65-F5344CB8AC3E}">
        <p14:creationId xmlns="" xmlns:p14="http://schemas.microsoft.com/office/powerpoint/2010/main" val="220662211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</TotalTime>
  <Words>1506</Words>
  <Application>Microsoft Office PowerPoint</Application>
  <PresentationFormat>Произвольный</PresentationFormat>
  <Paragraphs>83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Грань</vt:lpstr>
      <vt:lpstr>Коммерческая тайна.</vt:lpstr>
      <vt:lpstr>Понятие коммерческой информации.</vt:lpstr>
      <vt:lpstr>Назначение коммерческой информации.</vt:lpstr>
      <vt:lpstr>Источниками коммерческой информации.</vt:lpstr>
      <vt:lpstr>Виды коммерческой информации.</vt:lpstr>
      <vt:lpstr>Научно-техническая информация. </vt:lpstr>
      <vt:lpstr>Научно-техническая информация. </vt:lpstr>
      <vt:lpstr>Научно-техническая информация. </vt:lpstr>
      <vt:lpstr>Производственная информация. </vt:lpstr>
      <vt:lpstr>Производственная информация. </vt:lpstr>
      <vt:lpstr>Финансово-экономическая информация. </vt:lpstr>
      <vt:lpstr>Производственная информация. </vt:lpstr>
      <vt:lpstr>Производственная информация. </vt:lpstr>
      <vt:lpstr> Иная информация.</vt:lpstr>
      <vt:lpstr> Иная информация.</vt:lpstr>
      <vt:lpstr>Иная информация.</vt:lpstr>
      <vt:lpstr>Коммерческая тайна.</vt:lpstr>
      <vt:lpstr>Инсайдерская информация.</vt:lpstr>
      <vt:lpstr>Персональные данные.</vt:lpstr>
      <vt:lpstr>Ответственность за раскрытие коммерческой тайны.</vt:lpstr>
      <vt:lpstr>Ответственность за раскрытие коммерческой тайны.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прав субъектов коммерческой деятельности.</dc:title>
  <dc:creator>Пользователь Windows</dc:creator>
  <cp:lastModifiedBy>Алекс</cp:lastModifiedBy>
  <cp:revision>7</cp:revision>
  <dcterms:created xsi:type="dcterms:W3CDTF">2014-05-12T06:23:38Z</dcterms:created>
  <dcterms:modified xsi:type="dcterms:W3CDTF">2014-05-20T13:52:00Z</dcterms:modified>
</cp:coreProperties>
</file>