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42055-276D-4A41-A547-3B3C41012E2A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9195-FF1F-4BB8-A464-E0E648349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78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89195-FF1F-4BB8-A464-E0E648349C1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129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64420E2-0347-47D0-BF69-A528F65A5E88}" type="datetimeFigureOut">
              <a:rPr lang="ru-RU" smtClean="0"/>
              <a:t>16.09.2015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011978-1DBE-4F5C-9598-5299BC76162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1294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1. Измерительные информационные системы: Основные понятия.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789040"/>
            <a:ext cx="7854696" cy="1752600"/>
          </a:xfrm>
        </p:spPr>
        <p:txBody>
          <a:bodyPr/>
          <a:lstStyle/>
          <a:p>
            <a:r>
              <a:rPr lang="ru-RU" sz="2400" b="1" dirty="0"/>
              <a:t>Место ИИС в современной измерительной технике и в информационных технологиях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32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374441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Новые научные и технические задачи приводят и к новым измерительным задачам, для решения которых нужны новые средства измерений (СИ), а новые научные и технические результаты влияют на уровень измерительной техники:</a:t>
            </a:r>
          </a:p>
          <a:p>
            <a:pPr lvl="0"/>
            <a:r>
              <a:rPr lang="ru-RU" dirty="0"/>
              <a:t> повышается точность измерений, и расширяются диа­пазоны измерения;</a:t>
            </a:r>
          </a:p>
          <a:p>
            <a:pPr lvl="0"/>
            <a:r>
              <a:rPr lang="ru-RU" dirty="0"/>
              <a:t> растет номенклатура измеряемых величин;</a:t>
            </a:r>
          </a:p>
          <a:p>
            <a:pPr lvl="0"/>
            <a:r>
              <a:rPr lang="ru-RU" dirty="0"/>
              <a:t> увеличивается производительность измерительных операций, и за счет их автоматизации уменьшается влияние человеческого фактора;</a:t>
            </a:r>
          </a:p>
          <a:p>
            <a:pPr lvl="0"/>
            <a:r>
              <a:rPr lang="ru-RU" dirty="0" smtClean="0"/>
              <a:t>возрастает </a:t>
            </a:r>
            <a:r>
              <a:rPr lang="ru-RU" dirty="0"/>
              <a:t>число выполняемых функций.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55776" y="260648"/>
            <a:ext cx="6141368" cy="86409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Введение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03384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352839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Измерительные информационные системы (ИИС) </a:t>
            </a:r>
            <a:r>
              <a:rPr lang="ru-RU" dirty="0"/>
              <a:t>являются одним из наиболее ярких примеров этой взаимосвязи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Появление </a:t>
            </a:r>
            <a:r>
              <a:rPr lang="ru-RU" dirty="0"/>
              <a:t>ИИС обусловлено в первую очередь конкретными задачами производства и научных исследова­ний, требующих получения, обработки, отображения и хра­нения больших объемов измерительной информации. </a:t>
            </a:r>
            <a:endParaRPr lang="ru-RU" dirty="0" smtClean="0"/>
          </a:p>
          <a:p>
            <a:r>
              <a:rPr lang="ru-RU" dirty="0" smtClean="0"/>
              <a:t>Прак­тическое </a:t>
            </a:r>
            <a:r>
              <a:rPr lang="ru-RU" dirty="0"/>
              <a:t>решение этих задач оказалось возможным благодаря бурному развитию вычислительной техники и измеритель­ной техники, в частности первичных измерительных преоб­разователей (датчиков).</a:t>
            </a:r>
          </a:p>
        </p:txBody>
      </p:sp>
    </p:spTree>
    <p:extLst>
      <p:ext uri="{BB962C8B-B14F-4D97-AF65-F5344CB8AC3E}">
        <p14:creationId xmlns:p14="http://schemas.microsoft.com/office/powerpoint/2010/main" val="20688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58175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ИИС являются симбиозом аппаратных средств и алго­ритмов обработки измерительной информации. Поэтому как проектирование ИИС, так и их применение невозможны без правильного теоретического обоснования и понимания этих алгоритмов. При этом, благодаря наличию в составе ИИС ЭВМ, возможна дальнейшая обработка результатов измере­ний, полученных путем обработки первичной измеритель­ной информации. Это позволяет решать с помощью ИИС широкий спектр других задач, не являющихся чисто изме­рительными, в частности контроль качества, распознавание образов и др.</a:t>
            </a:r>
          </a:p>
        </p:txBody>
      </p:sp>
    </p:spTree>
    <p:extLst>
      <p:ext uri="{BB962C8B-B14F-4D97-AF65-F5344CB8AC3E}">
        <p14:creationId xmlns:p14="http://schemas.microsoft.com/office/powerpoint/2010/main" val="401985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b="1" dirty="0" smtClean="0"/>
              <a:t>Место </a:t>
            </a:r>
            <a:r>
              <a:rPr lang="ru-RU" sz="2800" b="1" dirty="0"/>
              <a:t>ИИС в современной измерительной технике и в информационных </a:t>
            </a:r>
            <a:r>
              <a:rPr lang="ru-RU" sz="2800" b="1" dirty="0" smtClean="0"/>
              <a:t>технологиях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Измерения являются одним из основных источников коли­чественной информации об исследуемых объектах (ИО) са­мой различной природы</a:t>
            </a:r>
            <a:r>
              <a:rPr lang="ru-RU" dirty="0" smtClean="0"/>
              <a:t>.</a:t>
            </a:r>
          </a:p>
          <a:p>
            <a:r>
              <a:rPr lang="ru-RU" dirty="0"/>
              <a:t>Одновременно с рас­ширением номенклатуры измеряемых величин на порядки возрастали диапазоны измерений и уменьшались погреш­ности измерения. </a:t>
            </a:r>
            <a:endParaRPr lang="ru-RU" dirty="0" smtClean="0"/>
          </a:p>
          <a:p>
            <a:r>
              <a:rPr lang="ru-RU" dirty="0" smtClean="0"/>
              <a:t>Кроме </a:t>
            </a:r>
            <a:r>
              <a:rPr lang="ru-RU" dirty="0"/>
              <a:t>улучшения метрологических пока­зателей средств измерений (СИ), существенно расширяются их функциональные возможности и повышаются эргономи­ческие свойства. </a:t>
            </a:r>
            <a:endParaRPr lang="ru-RU" dirty="0" smtClean="0"/>
          </a:p>
          <a:p>
            <a:r>
              <a:rPr lang="ru-RU" dirty="0" smtClean="0"/>
              <a:t>Растет </a:t>
            </a:r>
            <a:r>
              <a:rPr lang="ru-RU" dirty="0"/>
              <a:t>удельный вес автоматизированных СИ, увеличивается объем получаемой и обрабатываемой из­мерительной информации.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6187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Автоматизированные СИ встра­иваются в системы автоматического управления различного уровня и становятся составными частями автоматизирован­ного производства наряду с обрабатывающим и другим тех­нологическим оборудованием</a:t>
            </a:r>
            <a:r>
              <a:rPr lang="ru-RU" dirty="0" smtClean="0"/>
              <a:t>.</a:t>
            </a:r>
          </a:p>
          <a:p>
            <a:r>
              <a:rPr lang="ru-RU" dirty="0"/>
              <a:t>ИИС являются наиболее важным видом автоматизирован­ных СИ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 средствам измерений (СИ) </a:t>
            </a:r>
            <a:r>
              <a:rPr lang="ru-RU" dirty="0"/>
              <a:t>относятся технические средства, предназначенные для измерений, имеющие нормированные метрологические характеристики, воспроизводящие и (или) хранящие единицу физической величины, размер которой</a:t>
            </a:r>
            <a:br>
              <a:rPr lang="ru-RU" dirty="0"/>
            </a:br>
            <a:r>
              <a:rPr lang="ru-RU" dirty="0"/>
              <a:t>принимается неизменным (в пределах установленной по­грешности) в течение известного интервала времени.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32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259228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Наряду с СИ при проведении измерений могут использоваться другие технические средства, называемые </a:t>
            </a:r>
            <a:r>
              <a:rPr lang="ru-RU" dirty="0">
                <a:solidFill>
                  <a:srgbClr val="C00000"/>
                </a:solidFill>
              </a:rPr>
              <a:t>вспомогательными</a:t>
            </a:r>
            <a:r>
              <a:rPr lang="ru-RU" dirty="0"/>
              <a:t>, не оказывающие существенного влияния на погрешность изме­рения. </a:t>
            </a:r>
            <a:endParaRPr lang="ru-RU" dirty="0" smtClean="0"/>
          </a:p>
          <a:p>
            <a:r>
              <a:rPr lang="ru-RU" dirty="0" smtClean="0"/>
              <a:t>Например</a:t>
            </a:r>
            <a:r>
              <a:rPr lang="ru-RU" dirty="0"/>
              <a:t>, при косвенном измерении сопротивления на основе закона Ома средствами измерения будут вольтметр и амперметр, а вспомогательными средствами — источник напряжения и соединительные провода.</a:t>
            </a:r>
          </a:p>
        </p:txBody>
      </p:sp>
    </p:spTree>
    <p:extLst>
      <p:ext uri="{BB962C8B-B14F-4D97-AF65-F5344CB8AC3E}">
        <p14:creationId xmlns:p14="http://schemas.microsoft.com/office/powerpoint/2010/main" val="366709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68863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соответствии со сложившейся классификацией СИ подразделяются на </a:t>
            </a:r>
            <a:r>
              <a:rPr lang="ru-RU" b="1" dirty="0"/>
              <a:t>следующие виды</a:t>
            </a:r>
            <a:r>
              <a:rPr lang="ru-RU" dirty="0"/>
              <a:t>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измерительные приборы, на вход которых поступает измеряемая величина, а на устройстве отображения выво­дится результат измерения, например стрелочные или циф­ровые весы, микрометры, вольтметры, термометры и др.;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меры, предназначенные для воспроизведения одного или нескольких значений некоторой физической величины (величин), например гири, линейки или рулетки, концевые меры длины, магазины сопротивления, генераторы сигналов и др</a:t>
            </a:r>
            <a:r>
              <a:rPr lang="ru-RU" dirty="0" smtClean="0"/>
              <a:t>.;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измерительные преобразователи, предназначенные для преобразования измеряемой физической величины в дру­гую физическую величину, более удобную для восприятия или обработки;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измерительные системы, представляющие собой сово­купность средств измерения и других технических средств, объединенных для решения конкретных измерительных задач</a:t>
            </a:r>
            <a:r>
              <a:rPr lang="ru-RU" dirty="0" smtClean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62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396044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Измерительные преобразователи, предназначенные для использования в неавтоматизированных СИ, обычно преобра­зуют измеряемую величину в угловое или линейное переме­щение, например электромеханические преобразователи в электроизмерительных </a:t>
            </a:r>
            <a:r>
              <a:rPr lang="ru-RU" dirty="0" smtClean="0"/>
              <a:t>приборах.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С </a:t>
            </a:r>
            <a:r>
              <a:rPr lang="ru-RU" dirty="0"/>
              <a:t>развитием электрических методов изме­рения неэлектрических величин стали активно использовать­ся измерительные преобразователи, преобразующие различ­ные физические величины в электрические величины, более удобные для дальнейшей автоматизированной обработки.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252070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Понятие измерительной системы также не является но­вым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Например</a:t>
            </a:r>
            <a:r>
              <a:rPr lang="ru-RU" dirty="0"/>
              <a:t>, измерительную систему образуют техниче­ские средства, используемые при косвенных измерениях. </a:t>
            </a:r>
            <a:endParaRPr lang="ru-RU" dirty="0" smtClean="0"/>
          </a:p>
          <a:p>
            <a:r>
              <a:rPr lang="ru-RU" dirty="0" smtClean="0"/>
              <a:t>Весы </a:t>
            </a:r>
            <a:r>
              <a:rPr lang="ru-RU" dirty="0"/>
              <a:t>и прибор для измерения объема, который в свою оче­редь может быть сведен к приборам для измерения линей­ных размеров, образуют измерительную систему для измере­ния плотности. </a:t>
            </a:r>
            <a:endParaRPr lang="ru-RU" dirty="0" smtClean="0"/>
          </a:p>
          <a:p>
            <a:r>
              <a:rPr lang="ru-RU" dirty="0" smtClean="0"/>
              <a:t>Измерительную </a:t>
            </a:r>
            <a:r>
              <a:rPr lang="ru-RU" dirty="0"/>
              <a:t>систему образуют упомяну­тые выше средства для измерения сопротивления на основе закона Ома. </a:t>
            </a:r>
            <a:endParaRPr lang="ru-RU" dirty="0" smtClean="0"/>
          </a:p>
          <a:p>
            <a:r>
              <a:rPr lang="ru-RU" dirty="0" smtClean="0"/>
              <a:t>Измерительной </a:t>
            </a:r>
            <a:r>
              <a:rPr lang="ru-RU" dirty="0"/>
              <a:t>системой являются компаратор и мера или набор мер, например рычажные весы и набор гирь. </a:t>
            </a:r>
            <a:endParaRPr lang="ru-RU" dirty="0" smtClean="0"/>
          </a:p>
          <a:p>
            <a:r>
              <a:rPr lang="ru-RU" dirty="0" smtClean="0"/>
              <a:t>Измерительная </a:t>
            </a:r>
            <a:r>
              <a:rPr lang="ru-RU" dirty="0"/>
              <a:t>стойка, набор концевых мер длины и стрелочный индикатор или измерительная головка также образуют измерительную систему.</a:t>
            </a:r>
          </a:p>
        </p:txBody>
      </p:sp>
    </p:spTree>
    <p:extLst>
      <p:ext uri="{BB962C8B-B14F-4D97-AF65-F5344CB8AC3E}">
        <p14:creationId xmlns:p14="http://schemas.microsoft.com/office/powerpoint/2010/main" val="316112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91182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Общим для всех перечисленных выше неавтоматизиро­ванных СИ является малый объем воспринимаемой, обраба­тываемой и отображаемой измерительной информации. Он не превышает нескольких байтов, максимум десяток байтов (несколько двух- или трехзначных десятичных чисел).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СИ практически не могут хранить измерительную информа­цию. </a:t>
            </a:r>
            <a:endParaRPr lang="ru-RU" dirty="0" smtClean="0"/>
          </a:p>
          <a:p>
            <a:r>
              <a:rPr lang="ru-RU" dirty="0" smtClean="0"/>
              <a:t>Максимум</a:t>
            </a:r>
            <a:r>
              <a:rPr lang="ru-RU" dirty="0"/>
              <a:t>, что было возможно, это хранение получен­ного результата измерения до проведения следующего изме­рения, например при измерении штангенциркулем или мик­рометром. </a:t>
            </a:r>
            <a:endParaRPr lang="ru-RU" dirty="0" smtClean="0"/>
          </a:p>
          <a:p>
            <a:r>
              <a:rPr lang="ru-RU" u="sng" dirty="0" smtClean="0"/>
              <a:t>С </a:t>
            </a:r>
            <a:r>
              <a:rPr lang="ru-RU" u="sng" dirty="0"/>
              <a:t>появлением электронных цифровых СИ эти возможности увеличились, и появилась возможность долго­временно сохранять в памяти результаты нескольких изме­рений.</a:t>
            </a:r>
          </a:p>
        </p:txBody>
      </p:sp>
    </p:spTree>
    <p:extLst>
      <p:ext uri="{BB962C8B-B14F-4D97-AF65-F5344CB8AC3E}">
        <p14:creationId xmlns:p14="http://schemas.microsoft.com/office/powerpoint/2010/main" val="64615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Параллельно с развитием измерительной техники шло интенсивное развитие других важнейших составляющих современного технического прогресса — </a:t>
            </a:r>
            <a:r>
              <a:rPr lang="ru-RU" b="1" dirty="0"/>
              <a:t>информационных </a:t>
            </a:r>
            <a:r>
              <a:rPr lang="ru-RU" b="1" dirty="0" smtClean="0"/>
              <a:t>технологий</a:t>
            </a:r>
            <a:r>
              <a:rPr lang="ru-RU" dirty="0" smtClean="0"/>
              <a:t>, </a:t>
            </a:r>
            <a:r>
              <a:rPr lang="ru-RU" dirty="0"/>
              <a:t>являющихся основой автоматиза­ции управления и производства. </a:t>
            </a: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Информационная </a:t>
            </a:r>
            <a:r>
              <a:rPr lang="ru-RU" dirty="0">
                <a:solidFill>
                  <a:srgbClr val="C00000"/>
                </a:solidFill>
              </a:rPr>
              <a:t>техноло­гия </a:t>
            </a:r>
            <a:r>
              <a:rPr lang="ru-RU" dirty="0"/>
              <a:t>— совокупность методов, производственных и программ­но-технологических средств, объединенных в технологиче­скую цепочку, обеспечивающую сбор, хранение, обработку, вывод и распространение информации</a:t>
            </a:r>
            <a:r>
              <a:rPr lang="ru-RU" dirty="0" smtClean="0"/>
              <a:t>.</a:t>
            </a:r>
          </a:p>
          <a:p>
            <a:r>
              <a:rPr lang="ru-RU" u="sng" dirty="0" smtClean="0"/>
              <a:t>Информационные </a:t>
            </a:r>
            <a:r>
              <a:rPr lang="ru-RU" u="sng" dirty="0"/>
              <a:t>технологии предназначены </a:t>
            </a:r>
            <a:r>
              <a:rPr lang="ru-RU" dirty="0"/>
              <a:t>для снижения трудоемкости процессов использования информационных ресурсов. Они включают в себя широкий класс дисциплин и областей де­ятельности, относящихся к технологиям управления и обра­ботки данных, в первую очередь числовых, с применением вычислительной техники.</a:t>
            </a:r>
          </a:p>
        </p:txBody>
      </p:sp>
    </p:spTree>
    <p:extLst>
      <p:ext uri="{BB962C8B-B14F-4D97-AF65-F5344CB8AC3E}">
        <p14:creationId xmlns:p14="http://schemas.microsoft.com/office/powerpoint/2010/main" val="245025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2048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</a:t>
            </a:r>
            <a:r>
              <a:rPr lang="ru-RU" dirty="0" smtClean="0"/>
              <a:t>н­формационные </a:t>
            </a:r>
            <a:r>
              <a:rPr lang="ru-RU" dirty="0"/>
              <a:t>технологии — это прежде всего </a:t>
            </a:r>
            <a:r>
              <a:rPr lang="ru-RU" b="1" dirty="0"/>
              <a:t>компьютер­ные технологии</a:t>
            </a:r>
            <a:r>
              <a:rPr lang="ru-RU" dirty="0"/>
              <a:t>, и их основной технической </a:t>
            </a:r>
            <a:r>
              <a:rPr lang="ru-RU" u="sng" dirty="0"/>
              <a:t>базой является вычислительная техника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Другим </a:t>
            </a:r>
            <a:r>
              <a:rPr lang="ru-RU" dirty="0"/>
              <a:t>техническим компонен­том информационных технологий являются </a:t>
            </a:r>
            <a:r>
              <a:rPr lang="ru-RU" b="1" dirty="0"/>
              <a:t>системы и кана­лы связи</a:t>
            </a:r>
            <a:r>
              <a:rPr lang="ru-RU" dirty="0"/>
              <a:t>, обеспечивающие быструю и достоверную передачу информации на большие расстояния.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достижения лю­бой из конкретных целей информационных технологий с ис­пользованием этих технических средств необходимо соответ­ствующее </a:t>
            </a:r>
            <a:r>
              <a:rPr lang="ru-RU" b="1" dirty="0"/>
              <a:t>программно-математическое обеспечение </a:t>
            </a:r>
            <a:r>
              <a:rPr lang="ru-RU" dirty="0"/>
              <a:t>(ПМО), включающее в себя алгоритмы преобразования информации и программы для реализации этих алгоритмов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7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Измерительные </a:t>
            </a:r>
            <a:r>
              <a:rPr lang="ru-RU" dirty="0"/>
              <a:t>технологии являются разновидностью ин­формационных технологий и выделяются из этого обширно­го множества тем, что имеют очевидный </a:t>
            </a:r>
            <a:r>
              <a:rPr lang="ru-RU" u="sng" dirty="0"/>
              <a:t>познавательный ха­рактер</a:t>
            </a:r>
            <a:r>
              <a:rPr lang="ru-RU" dirty="0"/>
              <a:t>, реализуемый посредством специфических </a:t>
            </a:r>
            <a:r>
              <a:rPr lang="ru-RU" u="sng" dirty="0"/>
              <a:t>процедур</a:t>
            </a:r>
            <a:r>
              <a:rPr lang="ru-RU" dirty="0"/>
              <a:t>, присущих только им. </a:t>
            </a:r>
            <a:endParaRPr lang="ru-RU" dirty="0" smtClean="0"/>
          </a:p>
          <a:p>
            <a:r>
              <a:rPr lang="ru-RU" b="1" dirty="0" smtClean="0"/>
              <a:t>К </a:t>
            </a:r>
            <a:r>
              <a:rPr lang="ru-RU" b="1" dirty="0"/>
              <a:t>этим процедурам относятся</a:t>
            </a:r>
            <a:r>
              <a:rPr lang="ru-RU" dirty="0"/>
              <a:t>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получение исходной измерительной информации в ре­зультате взаимодействия ПИП с объектом измерения;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преобразование измерительной информации с задан­ной и гарантированной точностью;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сопоставление сигналов измерительной информации с размерами общепринятых единиц измерения;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оценка и представление характеристик остаточной не­определенности значений измеряемых величин.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402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Технической базой измерительных информационных технологий являются </a:t>
            </a:r>
            <a:r>
              <a:rPr lang="ru-RU" b="1" dirty="0"/>
              <a:t>автоматизированные СИ</a:t>
            </a:r>
            <a:r>
              <a:rPr lang="ru-RU" dirty="0"/>
              <a:t>. Наиболее перспективными и интенсивно развивающимися автомати­зированными средствами измерения являются измеритель­ные информационные системы (ИИС), которые отличаются от традиционных средств измерения тремя принципиальны­ми моментами: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большие объемы измерительной информации, подле­жащие сбору, обработке и хранению;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обусловленная первым моментом необходимость авто­матизации процессов сбора и обработки измерительной ин­формации;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возможность изменения и наращивания решаемых измерительных задач, что придает ИИС существенную гиб­кость.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73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Другим важнейшим техническим компонентом ИИС яв­ляются </a:t>
            </a:r>
            <a:r>
              <a:rPr lang="ru-RU" dirty="0">
                <a:solidFill>
                  <a:srgbClr val="C00000"/>
                </a:solidFill>
              </a:rPr>
              <a:t>измерительные преобразователи</a:t>
            </a:r>
            <a:r>
              <a:rPr lang="ru-RU" dirty="0"/>
              <a:t>, которые, как и во всех автоматизированных СИ, </a:t>
            </a:r>
            <a:r>
              <a:rPr lang="ru-RU" u="sng" dirty="0"/>
              <a:t>должны обеспечивать преоб­разование исследуемой физической величины в электриче­скую величину. </a:t>
            </a:r>
            <a:endParaRPr lang="ru-RU" u="sng" dirty="0" smtClean="0"/>
          </a:p>
          <a:p>
            <a:r>
              <a:rPr lang="ru-RU" dirty="0" smtClean="0"/>
              <a:t>В </a:t>
            </a:r>
            <a:r>
              <a:rPr lang="ru-RU" dirty="0"/>
              <a:t>настоящее время измерительные преобра­зователи позволяют преобразовать в электрический сигнал любую физическую </a:t>
            </a:r>
            <a:r>
              <a:rPr lang="ru-RU" dirty="0" smtClean="0"/>
              <a:t>величину. </a:t>
            </a:r>
          </a:p>
          <a:p>
            <a:r>
              <a:rPr lang="ru-RU" dirty="0" smtClean="0"/>
              <a:t>В </a:t>
            </a:r>
            <a:r>
              <a:rPr lang="ru-RU" dirty="0"/>
              <a:t>предыдущие десяти­летия шло интенсивное развитие преобразователей «вширь» за счет увеличения номенклатуры преобразуемых физических величин.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то же время многие типы преобразователей кон­структивно практически не менялись.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благодаря возможностям вычислительной техники удалось в несколь­ко раз повысить точность измерения с использованием этих преобразователей.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09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47260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Эти </a:t>
            </a:r>
            <a:r>
              <a:rPr lang="ru-RU" dirty="0" smtClean="0"/>
              <a:t>определения ИИС </a:t>
            </a:r>
            <a:r>
              <a:rPr lang="ru-RU" dirty="0"/>
              <a:t>отражают основные свойства ИИС: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ИИС является средством измерений;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ИИС предназначена для автоматического сбора и обра­ботки больших массивов измерительной информации;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ИИС построена по системному принципу, при котором отдельные компоненты, образующие систему, обладают кон­структивной и функциональной автономностью.</a:t>
            </a:r>
          </a:p>
          <a:p>
            <a:r>
              <a:rPr lang="ru-RU" dirty="0"/>
              <a:t>Характерной особенностью ИИС является обязательное наличие в их составе вычислительных устройств, используе­мых для сбора, обработки, отображения и хранения боль­ших массивов измерительной информации, что недоступно для других видов средств измерений</a:t>
            </a:r>
            <a:r>
              <a:rPr lang="ru-RU" dirty="0" smtClean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ИИС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u="sng" dirty="0" smtClean="0"/>
              <a:t>разновидность </a:t>
            </a:r>
            <a:r>
              <a:rPr lang="ru-RU" u="sng" dirty="0"/>
              <a:t>средств измерений, по­строенных по системному принципу и предназначенных для автоматизированного сбора, обработки, отображения и хра­нения больших массивов измерительной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29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99f51d964b911e702c78f2ddf6832f95db8e2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</TotalTime>
  <Words>1303</Words>
  <Application>Microsoft Office PowerPoint</Application>
  <PresentationFormat>Экран (4:3)</PresentationFormat>
  <Paragraphs>67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Тема 1. Измерительные информационные системы: Основные понятия.</vt:lpstr>
      <vt:lpstr>Введение</vt:lpstr>
      <vt:lpstr>Презентация PowerPoint</vt:lpstr>
      <vt:lpstr>Презентация PowerPoint</vt:lpstr>
      <vt:lpstr>Место ИИС в современной измерительной технике и в информационных технологиях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22</cp:revision>
  <dcterms:created xsi:type="dcterms:W3CDTF">2015-09-14T07:24:53Z</dcterms:created>
  <dcterms:modified xsi:type="dcterms:W3CDTF">2015-09-16T02:28:24Z</dcterms:modified>
</cp:coreProperties>
</file>