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89" r:id="rId3"/>
    <p:sldId id="379" r:id="rId4"/>
    <p:sldId id="399" r:id="rId5"/>
    <p:sldId id="400" r:id="rId6"/>
    <p:sldId id="401" r:id="rId7"/>
    <p:sldId id="402" r:id="rId8"/>
    <p:sldId id="403" r:id="rId9"/>
    <p:sldId id="409" r:id="rId10"/>
    <p:sldId id="404" r:id="rId11"/>
    <p:sldId id="405" r:id="rId12"/>
    <p:sldId id="406" r:id="rId13"/>
    <p:sldId id="407" r:id="rId14"/>
    <p:sldId id="408" r:id="rId15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76814" autoAdjust="0"/>
  </p:normalViewPr>
  <p:slideViewPr>
    <p:cSldViewPr>
      <p:cViewPr>
        <p:scale>
          <a:sx n="127" d="100"/>
          <a:sy n="127" d="100"/>
        </p:scale>
        <p:origin x="918" y="11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6793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6794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6794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7E5561A-8081-4D7E-B9F4-CDF230781C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8336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1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2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3884613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5" name="Rectangle 6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74688"/>
            <a:ext cx="4567238" cy="344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 smtClean="0"/>
          </a:p>
        </p:txBody>
      </p:sp>
      <p:sp>
        <p:nvSpPr>
          <p:cNvPr id="2057" name="Text Box 8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034EA02-45C4-4828-8EAB-7718ED8DA1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746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31492FD7-4DFA-49CC-943F-DE4527DA6C8F}" type="slidenum">
              <a:rPr lang="ru-RU" altLang="ru-RU">
                <a:solidFill>
                  <a:srgbClr val="000000"/>
                </a:solidFill>
              </a:rPr>
              <a:pPr algn="r"/>
              <a:t>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12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4" name="Text Box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 smtClean="0"/>
              <a:t>Курс «Разработка КИС» предназначен для знакомства студентов с методами разработки, а также с особенностями процессов внедрения, сопровождения и эксплуатации корпоративных информационных систем. </a:t>
            </a:r>
          </a:p>
          <a:p>
            <a:r>
              <a:rPr lang="ru-RU" altLang="ru-RU" smtClean="0"/>
              <a:t>Курс рассчитан на 48 часов. 32 часа теоретический материал и 16 часов лабораторных работ </a:t>
            </a:r>
          </a:p>
        </p:txBody>
      </p:sp>
    </p:spTree>
    <p:extLst>
      <p:ext uri="{BB962C8B-B14F-4D97-AF65-F5344CB8AC3E}">
        <p14:creationId xmlns:p14="http://schemas.microsoft.com/office/powerpoint/2010/main" val="3009280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253A9BB2-0A2E-4D5D-AE8D-1E81D5A38272}" type="slidenum">
              <a:rPr lang="ru-RU" altLang="ru-RU">
                <a:solidFill>
                  <a:srgbClr val="000000"/>
                </a:solidFill>
              </a:rPr>
              <a:pPr algn="r"/>
              <a:t>2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16D469D-C88A-4A62-88B2-E23F49DF9C3D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2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3" name="Rectangle 4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06053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241FD10C-4257-49C1-BEAD-AE8EE910206B}" type="slidenum">
              <a:rPr lang="ru-RU" altLang="ru-RU">
                <a:solidFill>
                  <a:srgbClr val="000000"/>
                </a:solidFill>
              </a:rPr>
              <a:pPr algn="r"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2A7E9C0-8BD3-4009-AA22-1CD0FD9B0524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3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221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58362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200D2A68-B3FA-4D5F-9B36-01BBE26A8896}" type="slidenum">
              <a:rPr lang="ru-RU" altLang="ru-RU">
                <a:solidFill>
                  <a:srgbClr val="000000"/>
                </a:solidFill>
              </a:rPr>
              <a:pPr algn="r"/>
              <a:t>4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DE9D9017-612C-4D40-B233-16CC462F0231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4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9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63047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5BB53B55-2DF3-4669-90A2-CB18AD383714}" type="slidenum">
              <a:rPr lang="ru-RU" altLang="ru-RU">
                <a:solidFill>
                  <a:srgbClr val="000000"/>
                </a:solidFill>
              </a:rPr>
              <a:pPr algn="r"/>
              <a:t>5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1BD056D-03A3-4537-887A-7BAFBF7593C7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5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17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5389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1874D51D-15B0-42E9-9FF3-A25F70FE4779}" type="slidenum">
              <a:rPr lang="ru-RU" altLang="ru-RU">
                <a:solidFill>
                  <a:srgbClr val="000000"/>
                </a:solidFill>
              </a:rPr>
              <a:pPr algn="r"/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E75A1F3-E27C-4E83-8144-02A3DE842BA8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6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365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58158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3F41BD2F-3AA3-4A4A-8341-D6E733A56BCA}" type="slidenum">
              <a:rPr lang="ru-RU" altLang="ru-RU">
                <a:solidFill>
                  <a:srgbClr val="000000"/>
                </a:solidFill>
              </a:rPr>
              <a:pPr algn="r"/>
              <a:t>7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93C0761-106F-4337-BC06-A1620D2D9FA8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7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13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79279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9FCFCBE6-578A-4799-A973-5D69B6A0BD95}" type="slidenum">
              <a:rPr lang="ru-RU" altLang="ru-RU">
                <a:solidFill>
                  <a:srgbClr val="000000"/>
                </a:solidFill>
              </a:rPr>
              <a:pPr algn="r"/>
              <a:t>8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B5240D8-28DA-4818-A7EF-545ACF69D614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8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1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83913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5988A465-7B17-4A5F-8735-2EEEC27D063D}" type="slidenum">
              <a:rPr lang="ru-RU" altLang="ru-RU">
                <a:solidFill>
                  <a:srgbClr val="000000"/>
                </a:solidFill>
              </a:rPr>
              <a:pPr algn="r"/>
              <a:t>9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05AA496A-179A-43B6-AB6F-5DDDCB2BD59C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9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1509" name="Text Box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 smtClean="0"/>
              <a:t>Рассмотрим терминологию . </a:t>
            </a:r>
          </a:p>
          <a:p>
            <a:r>
              <a:rPr lang="ru-RU" altLang="ru-RU" smtClean="0"/>
              <a:t>Автоматическая система – система без участия человека. Автоматизированная система – система с участием человека. </a:t>
            </a:r>
          </a:p>
          <a:p>
            <a:r>
              <a:rPr lang="ru-RU" altLang="ru-RU" smtClean="0"/>
              <a:t>ИС =- это проекция. Определения дали американцы Уэнг и Уэнд и оно классическое. </a:t>
            </a:r>
          </a:p>
          <a:p>
            <a:r>
              <a:rPr lang="ru-RU" altLang="ru-RU" smtClean="0"/>
              <a:t>ГОСт34 дает определение для информационных систем</a:t>
            </a:r>
          </a:p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06975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7752C365-FB15-478B-929C-F0E898CB6C4E}" type="slidenum">
              <a:rPr lang="ru-RU" altLang="ru-RU">
                <a:solidFill>
                  <a:srgbClr val="000000"/>
                </a:solidFill>
              </a:rPr>
              <a:pPr algn="r"/>
              <a:t>10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37DAE70D-79BB-4F70-9110-6393BDB3B00F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10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3557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65290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8EF0FA86-DD7A-43A2-A22E-F5FFA13BD337}" type="slidenum">
              <a:rPr lang="ru-RU" altLang="ru-RU">
                <a:solidFill>
                  <a:srgbClr val="000000"/>
                </a:solidFill>
              </a:rPr>
              <a:pPr algn="r"/>
              <a:t>11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E1382B6-9C29-41ED-B3C5-C45A263C6075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11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05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86386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DFFC9B9D-CE23-4370-84AE-E28E18D2D5B6}" type="slidenum">
              <a:rPr lang="ru-RU" altLang="ru-RU">
                <a:solidFill>
                  <a:srgbClr val="000000"/>
                </a:solidFill>
              </a:rPr>
              <a:pPr algn="r"/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4C1DD17-8EDB-4A90-9C62-CC4B42C2FE97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12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7653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27658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C34BE546-0850-4162-B300-F91E6BB6D52E}" type="slidenum">
              <a:rPr lang="ru-RU" altLang="ru-RU">
                <a:solidFill>
                  <a:srgbClr val="000000"/>
                </a:solidFill>
              </a:rPr>
              <a:pPr algn="r"/>
              <a:t>13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FEC1529-CC3D-4B24-8899-6025D8A5B62A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13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9701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82284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D194D3FE-1216-41ED-BD02-328C0699515D}" type="slidenum">
              <a:rPr lang="ru-RU" altLang="ru-RU">
                <a:solidFill>
                  <a:srgbClr val="000000"/>
                </a:solidFill>
              </a:rPr>
              <a:pPr algn="r"/>
              <a:t>14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CD73CB6-E438-4F39-ACFC-DC2E544E7C37}" type="slidenum">
              <a:rPr lang="ru-RU" altLang="ru-RU" sz="1200">
                <a:solidFill>
                  <a:srgbClr val="000000"/>
                </a:solidFill>
              </a:rPr>
              <a:pPr algn="r" eaLnBrk="1" hangingPunct="1"/>
              <a:t>14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1749" name="Rectangle 4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37139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FD53A-3BB2-4EDF-A0B2-7FCCFD5E68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4090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3F675-2C58-49AB-ABEA-DA166CE1D0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490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129FB-8E9F-430E-8CD0-C5A99F7E4A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893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CB468-44E1-4DDE-8833-6C6602FF90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5123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33AA7-7702-4F99-B7EF-321720B913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774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B0754-539E-40F4-94D4-CB1FB21008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436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3BD33-AC2B-4E4A-91BA-20B0E235193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880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0CCC4-9B40-49AC-8603-8BD3030D36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067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13DBA-7863-4259-B92C-2140482B00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163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5BD84-215A-4FCE-84AE-2759B49C13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0047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28588"/>
            <a:ext cx="2055813" cy="59928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6625" cy="59928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A5B1B-6411-4F1A-B34B-26C3848631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287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4838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08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ru-RU" altLang="ru-RU"/>
              <a:t>Телематика'2007            ВГУЭС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88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7859255-5E94-4A51-8FE8-DCAC81C8F8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anose="020B0604020202020204" pitchFamily="34" charset="0"/>
        </a:defRPr>
      </a:lvl5pPr>
      <a:lvl6pPr marL="1536700" indent="-2159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6pPr>
      <a:lvl7pPr marL="1993900" indent="-2159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7pPr>
      <a:lvl8pPr marL="2451100" indent="-2159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8pPr>
      <a:lvl9pPr marL="2908300" indent="-2159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38138" indent="-338138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38188" indent="-280988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025"/>
          <p:cNvSpPr txBox="1">
            <a:spLocks noChangeArrowheads="1"/>
          </p:cNvSpPr>
          <p:nvPr/>
        </p:nvSpPr>
        <p:spPr bwMode="auto">
          <a:xfrm>
            <a:off x="0" y="333375"/>
            <a:ext cx="9144000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600" dirty="0">
                <a:solidFill>
                  <a:srgbClr val="000066"/>
                </a:solidFill>
              </a:rPr>
              <a:t>Информатизация предприятия</a:t>
            </a:r>
          </a:p>
          <a:p>
            <a:pPr eaLnBrk="1" hangingPunct="1"/>
            <a:endParaRPr lang="ru-RU" altLang="ru-RU" sz="3600" dirty="0">
              <a:solidFill>
                <a:srgbClr val="000066"/>
              </a:solidFill>
            </a:endParaRPr>
          </a:p>
          <a:p>
            <a:pPr eaLnBrk="1" hangingPunct="1"/>
            <a:r>
              <a:rPr lang="ru-RU" altLang="ru-RU" sz="3600" dirty="0">
                <a:solidFill>
                  <a:srgbClr val="000066"/>
                </a:solidFill>
              </a:rPr>
              <a:t>Лекция </a:t>
            </a:r>
            <a:r>
              <a:rPr lang="en-US" altLang="ru-RU" sz="3600" dirty="0" smtClean="0">
                <a:solidFill>
                  <a:srgbClr val="000066"/>
                </a:solidFill>
              </a:rPr>
              <a:t>4</a:t>
            </a:r>
            <a:endParaRPr lang="ru-RU" altLang="ru-RU" sz="3600" dirty="0">
              <a:solidFill>
                <a:srgbClr val="000066"/>
              </a:solidFill>
            </a:endParaRPr>
          </a:p>
        </p:txBody>
      </p:sp>
      <p:sp>
        <p:nvSpPr>
          <p:cNvPr id="4099" name="Text Box 1026"/>
          <p:cNvSpPr txBox="1">
            <a:spLocks noChangeArrowheads="1"/>
          </p:cNvSpPr>
          <p:nvPr/>
        </p:nvSpPr>
        <p:spPr bwMode="auto">
          <a:xfrm>
            <a:off x="250825" y="4365625"/>
            <a:ext cx="8893175" cy="230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800"/>
              </a:spcBef>
            </a:pPr>
            <a:r>
              <a:rPr lang="ru-RU" altLang="ru-RU" sz="3200">
                <a:solidFill>
                  <a:srgbClr val="800000"/>
                </a:solidFill>
              </a:rPr>
              <a:t>Шахгельдян Карина Иосифовна</a:t>
            </a:r>
          </a:p>
          <a:p>
            <a:pPr eaLnBrk="1" hangingPunct="1">
              <a:spcBef>
                <a:spcPts val="700"/>
              </a:spcBef>
            </a:pPr>
            <a:r>
              <a:rPr lang="ru-RU" altLang="ru-RU" sz="2800">
                <a:solidFill>
                  <a:srgbClr val="800000"/>
                </a:solidFill>
              </a:rPr>
              <a:t>Владивостокский государственный университет экономики и сервиса</a:t>
            </a:r>
          </a:p>
          <a:p>
            <a:pPr eaLnBrk="1" hangingPunct="1">
              <a:spcBef>
                <a:spcPts val="700"/>
              </a:spcBef>
            </a:pPr>
            <a:r>
              <a:rPr lang="en-US" altLang="ru-RU" sz="2800">
                <a:solidFill>
                  <a:srgbClr val="800000"/>
                </a:solidFill>
              </a:rPr>
              <a:t>carinash@vvsu.ru</a:t>
            </a:r>
            <a:endParaRPr lang="ru-RU" altLang="ru-RU" sz="280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027988" y="6381750"/>
            <a:ext cx="827087" cy="2873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65026F8-D74C-4146-99CD-94FBF734E351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2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dirty="0">
                <a:solidFill>
                  <a:srgbClr val="FFFFFF"/>
                </a:solidFill>
              </a:rPr>
              <a:t>Тема </a:t>
            </a:r>
            <a:r>
              <a:rPr lang="en-US" altLang="ru-RU" sz="3200" dirty="0" smtClean="0">
                <a:solidFill>
                  <a:srgbClr val="FFFFFF"/>
                </a:solidFill>
              </a:rPr>
              <a:t>4</a:t>
            </a:r>
            <a:r>
              <a:rPr lang="ru-RU" altLang="ru-RU" sz="3200" dirty="0" smtClean="0">
                <a:solidFill>
                  <a:srgbClr val="FFFFFF"/>
                </a:solidFill>
              </a:rPr>
              <a:t>.</a:t>
            </a:r>
            <a:endParaRPr lang="ru-RU" altLang="ru-RU" sz="3200" dirty="0">
              <a:solidFill>
                <a:srgbClr val="FFFFFF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539750" y="692150"/>
            <a:ext cx="8604250" cy="594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8001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1717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6289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0861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5433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0005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spcBef>
                <a:spcPts val="500"/>
              </a:spcBef>
            </a:pPr>
            <a:r>
              <a:rPr lang="ru-RU" altLang="ru-RU" sz="2400">
                <a:solidFill>
                  <a:srgbClr val="800000"/>
                </a:solidFill>
              </a:rPr>
              <a:t>Архитектура КИС</a:t>
            </a:r>
          </a:p>
          <a:p>
            <a:pPr algn="l"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r>
              <a:rPr lang="ru-RU" altLang="ru-RU" sz="2400">
                <a:solidFill>
                  <a:srgbClr val="000066"/>
                </a:solidFill>
              </a:rPr>
              <a:t>Типы архитектуры КИС</a:t>
            </a:r>
          </a:p>
          <a:p>
            <a:pPr algn="l"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r>
              <a:rPr lang="ru-RU" altLang="ru-RU" sz="2400">
                <a:solidFill>
                  <a:srgbClr val="000066"/>
                </a:solidFill>
              </a:rPr>
              <a:t>Организация доступа  в КИС с разной архитектурой</a:t>
            </a:r>
          </a:p>
          <a:p>
            <a:pPr algn="l"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r>
              <a:rPr lang="ru-RU" altLang="ru-RU" sz="2400">
                <a:solidFill>
                  <a:srgbClr val="000066"/>
                </a:solidFill>
              </a:rPr>
              <a:t>Распределение нагрузки между серверами </a:t>
            </a:r>
          </a:p>
          <a:p>
            <a:pPr algn="l"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r>
              <a:rPr lang="ru-RU" altLang="ru-RU" sz="2400">
                <a:solidFill>
                  <a:srgbClr val="000066"/>
                </a:solidFill>
              </a:rPr>
              <a:t>Архитектура КИС в организации с филиалами</a:t>
            </a:r>
          </a:p>
          <a:p>
            <a:pPr algn="l"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endParaRPr lang="ru-RU" altLang="ru-RU" sz="240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41914BE-EA2A-463C-B596-0E89994C5A8A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3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</a:t>
            </a:r>
            <a:r>
              <a:rPr lang="en-US" altLang="ru-RU" sz="4000" dirty="0" smtClean="0">
                <a:solidFill>
                  <a:srgbClr val="FFFFFF"/>
                </a:solidFill>
              </a:rPr>
              <a:t> </a:t>
            </a:r>
            <a:r>
              <a:rPr lang="ru-RU" altLang="ru-RU" sz="4000" dirty="0">
                <a:solidFill>
                  <a:srgbClr val="FFFFFF"/>
                </a:solidFill>
              </a:rPr>
              <a:t>Типы архитектуры КИС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0" y="1600200"/>
            <a:ext cx="882015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8001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1717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6289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0861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5433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0005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2400">
                <a:solidFill>
                  <a:srgbClr val="800000"/>
                </a:solidFill>
              </a:rPr>
              <a:t>Типы архитектуры 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Локальные системы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Многоуровневые (двухуровневые) с единой базой данных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Трехуровневые с единой базой данных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Многоуровневая (двух-трехуровневая) гетерогенная с различными базами данных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Компонентная гетерогенная среда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endParaRPr lang="ru-RU" altLang="ru-RU" sz="2400">
              <a:solidFill>
                <a:srgbClr val="000066"/>
              </a:solidFill>
            </a:endParaRPr>
          </a:p>
          <a:p>
            <a:pPr algn="l" eaLnBrk="1" hangingPunct="1">
              <a:buFont typeface="Arial" panose="020B0604020202020204" pitchFamily="34" charset="0"/>
              <a:buChar char="•"/>
            </a:pPr>
            <a:endParaRPr lang="en-GB" altLang="ru-RU" sz="240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E8425D5-67A1-49F2-97AB-AAB36DA6D099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4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 </a:t>
            </a:r>
            <a:r>
              <a:rPr lang="ru-RU" altLang="ru-RU" sz="4000" dirty="0">
                <a:solidFill>
                  <a:srgbClr val="FFFFFF"/>
                </a:solidFill>
              </a:rPr>
              <a:t>Локальные системы</a:t>
            </a:r>
          </a:p>
        </p:txBody>
      </p:sp>
      <p:pic>
        <p:nvPicPr>
          <p:cNvPr id="10244" name="Picture 7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6475"/>
            <a:ext cx="8532813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85F1792-1439-4885-8050-24AD31715EFA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5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 </a:t>
            </a:r>
            <a:r>
              <a:rPr lang="ru-RU" altLang="ru-RU" sz="4000" dirty="0">
                <a:solidFill>
                  <a:srgbClr val="FFFFFF"/>
                </a:solidFill>
              </a:rPr>
              <a:t>Единая база данных</a:t>
            </a:r>
          </a:p>
        </p:txBody>
      </p:sp>
      <p:pic>
        <p:nvPicPr>
          <p:cNvPr id="12292" name="Picture 5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96975"/>
            <a:ext cx="8172450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34B7A564-7973-42FF-88C0-C0E352D0891E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6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 </a:t>
            </a:r>
            <a:r>
              <a:rPr lang="ru-RU" altLang="ru-RU" sz="4000" dirty="0">
                <a:solidFill>
                  <a:srgbClr val="FFFFFF"/>
                </a:solidFill>
              </a:rPr>
              <a:t>Единая база данных</a:t>
            </a:r>
          </a:p>
        </p:txBody>
      </p:sp>
      <p:pic>
        <p:nvPicPr>
          <p:cNvPr id="14340" name="Picture 5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981075"/>
            <a:ext cx="7777162" cy="565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E468444C-54F7-42B0-A930-695D9675EA53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7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 </a:t>
            </a:r>
            <a:r>
              <a:rPr lang="ru-RU" altLang="ru-RU" sz="4000" dirty="0">
                <a:solidFill>
                  <a:srgbClr val="FFFFFF"/>
                </a:solidFill>
              </a:rPr>
              <a:t>Гетерогенная среда</a:t>
            </a:r>
          </a:p>
        </p:txBody>
      </p:sp>
      <p:pic>
        <p:nvPicPr>
          <p:cNvPr id="16388" name="Picture 5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8208962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82B74C4-8A73-4D5B-8E69-8D08C432EB22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8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 </a:t>
            </a:r>
            <a:r>
              <a:rPr lang="ru-RU" altLang="ru-RU" sz="4000" dirty="0">
                <a:solidFill>
                  <a:srgbClr val="FFFFFF"/>
                </a:solidFill>
              </a:rPr>
              <a:t>Гетерогенная среда</a:t>
            </a:r>
          </a:p>
        </p:txBody>
      </p:sp>
      <p:pic>
        <p:nvPicPr>
          <p:cNvPr id="18436" name="Picture 5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8675687" cy="467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60F9178-456D-41D9-B64C-F1BB4E24C75D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9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</a:t>
            </a:r>
            <a:r>
              <a:rPr lang="en-US" altLang="ru-RU" sz="4000" dirty="0" smtClean="0">
                <a:solidFill>
                  <a:srgbClr val="FFFFFF"/>
                </a:solidFill>
              </a:rPr>
              <a:t> </a:t>
            </a:r>
            <a:r>
              <a:rPr lang="ru-RU" altLang="ru-RU" sz="4000" dirty="0">
                <a:solidFill>
                  <a:srgbClr val="FFFFFF"/>
                </a:solidFill>
              </a:rPr>
              <a:t>Типы архитектуры КИС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1417638"/>
            <a:ext cx="88201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8001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171700" indent="-3429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6289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0861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5433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000500" indent="-3429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2400">
                <a:solidFill>
                  <a:srgbClr val="800000"/>
                </a:solidFill>
              </a:rPr>
              <a:t>Типы реализации бизнес-логики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Процедуры баз данных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Клиентские приложения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Сервер приложений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Компоненты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endParaRPr lang="ru-RU" altLang="ru-RU" sz="2400">
              <a:solidFill>
                <a:srgbClr val="000066"/>
              </a:solidFill>
            </a:endParaRPr>
          </a:p>
          <a:p>
            <a:pPr algn="l" eaLnBrk="1" hangingPunct="1"/>
            <a:r>
              <a:rPr lang="ru-RU" altLang="ru-RU" sz="2400">
                <a:solidFill>
                  <a:srgbClr val="800000"/>
                </a:solidFill>
              </a:rPr>
              <a:t>Типы интерфейсов клиентского приложения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Веб-интерфейс</a:t>
            </a:r>
          </a:p>
          <a:p>
            <a:pPr algn="l"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Интерфейс ОС (</a:t>
            </a:r>
            <a:r>
              <a:rPr lang="en-US" altLang="ru-RU" sz="2400">
                <a:solidFill>
                  <a:srgbClr val="000066"/>
                </a:solidFill>
              </a:rPr>
              <a:t>Windows</a:t>
            </a:r>
            <a:r>
              <a:rPr lang="ru-RU" altLang="ru-RU" sz="2400">
                <a:solidFill>
                  <a:srgbClr val="000066"/>
                </a:solidFill>
              </a:rPr>
              <a:t>/</a:t>
            </a:r>
            <a:r>
              <a:rPr lang="en-US" altLang="ru-RU" sz="2400">
                <a:solidFill>
                  <a:srgbClr val="000066"/>
                </a:solidFill>
              </a:rPr>
              <a:t>Linux)</a:t>
            </a:r>
            <a:endParaRPr lang="ru-RU" altLang="ru-RU" sz="2400">
              <a:solidFill>
                <a:srgbClr val="000066"/>
              </a:solidFill>
            </a:endParaRPr>
          </a:p>
          <a:p>
            <a:pPr algn="l" eaLnBrk="1" hangingPunct="1">
              <a:buFont typeface="Arial" panose="020B0604020202020204" pitchFamily="34" charset="0"/>
              <a:buAutoNum type="arabicPeriod"/>
            </a:pPr>
            <a:endParaRPr lang="en-GB" altLang="ru-RU" sz="240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5EB854F-D3AB-47C5-A0E8-3EA7A385AF69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10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 </a:t>
            </a:r>
            <a:r>
              <a:rPr lang="ru-RU" altLang="ru-RU" sz="4000" dirty="0">
                <a:solidFill>
                  <a:srgbClr val="FFFFFF"/>
                </a:solidFill>
              </a:rPr>
              <a:t>Доступ для локальной</a:t>
            </a:r>
          </a:p>
        </p:txBody>
      </p:sp>
      <p:graphicFrame>
        <p:nvGraphicFramePr>
          <p:cNvPr id="22532" name="Object 5"/>
          <p:cNvGraphicFramePr>
            <a:graphicFrameLocks noChangeAspect="1"/>
          </p:cNvGraphicFramePr>
          <p:nvPr/>
        </p:nvGraphicFramePr>
        <p:xfrm>
          <a:off x="539750" y="1052513"/>
          <a:ext cx="7848600" cy="551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Visio" r:id="rId4" imgW="4597758" imgH="3230047" progId="Visio.Drawing.11">
                  <p:embed/>
                </p:oleObj>
              </mc:Choice>
              <mc:Fallback>
                <p:oleObj name="Visio" r:id="rId4" imgW="4597758" imgH="3230047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052513"/>
                        <a:ext cx="7848600" cy="551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0ABACF6B-4473-4216-A879-C77E4F424E31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11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 </a:t>
            </a:r>
            <a:r>
              <a:rPr lang="ru-RU" altLang="ru-RU" sz="4000" dirty="0">
                <a:solidFill>
                  <a:srgbClr val="FFFFFF"/>
                </a:solidFill>
              </a:rPr>
              <a:t>Доступ для единой базы</a:t>
            </a:r>
          </a:p>
        </p:txBody>
      </p:sp>
      <p:graphicFrame>
        <p:nvGraphicFramePr>
          <p:cNvPr id="24580" name="Object 5"/>
          <p:cNvGraphicFramePr>
            <a:graphicFrameLocks noChangeAspect="1"/>
          </p:cNvGraphicFramePr>
          <p:nvPr/>
        </p:nvGraphicFramePr>
        <p:xfrm>
          <a:off x="1042988" y="1268413"/>
          <a:ext cx="6551612" cy="516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Visio" r:id="rId4" imgW="4597758" imgH="3622238" progId="Visio.Drawing.11">
                  <p:embed/>
                </p:oleObj>
              </mc:Choice>
              <mc:Fallback>
                <p:oleObj name="Visio" r:id="rId4" imgW="4597758" imgH="3622238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268413"/>
                        <a:ext cx="6551612" cy="516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26A522C-1C24-4979-8F5E-801EC220BEDC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12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 </a:t>
            </a:r>
            <a:r>
              <a:rPr lang="ru-RU" altLang="ru-RU" sz="4000" dirty="0">
                <a:solidFill>
                  <a:srgbClr val="FFFFFF"/>
                </a:solidFill>
              </a:rPr>
              <a:t>Доступ для единой базы</a:t>
            </a:r>
          </a:p>
        </p:txBody>
      </p:sp>
      <p:graphicFrame>
        <p:nvGraphicFramePr>
          <p:cNvPr id="26628" name="Object 5"/>
          <p:cNvGraphicFramePr>
            <a:graphicFrameLocks noChangeAspect="1"/>
          </p:cNvGraphicFramePr>
          <p:nvPr/>
        </p:nvGraphicFramePr>
        <p:xfrm>
          <a:off x="1116013" y="1284288"/>
          <a:ext cx="6985000" cy="557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Visio" r:id="rId4" imgW="4539803" imgH="3622238" progId="Visio.Drawing.11">
                  <p:embed/>
                </p:oleObj>
              </mc:Choice>
              <mc:Fallback>
                <p:oleObj name="Visio" r:id="rId4" imgW="4539803" imgH="3622238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284288"/>
                        <a:ext cx="6985000" cy="557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B5B610F-5D95-4498-862C-16632D13989B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13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en-US" altLang="ru-RU" sz="4000" dirty="0" smtClean="0">
                <a:solidFill>
                  <a:srgbClr val="FFFFFF"/>
                </a:solidFill>
              </a:rPr>
              <a:t>4</a:t>
            </a:r>
            <a:r>
              <a:rPr lang="ru-RU" altLang="ru-RU" sz="4000" dirty="0" smtClean="0">
                <a:solidFill>
                  <a:srgbClr val="FFFFFF"/>
                </a:solidFill>
              </a:rPr>
              <a:t>. </a:t>
            </a:r>
            <a:r>
              <a:rPr lang="ru-RU" altLang="ru-RU" sz="4000" dirty="0">
                <a:solidFill>
                  <a:srgbClr val="FFFFFF"/>
                </a:solidFill>
              </a:rPr>
              <a:t>Гетерогенный доступ</a:t>
            </a:r>
          </a:p>
        </p:txBody>
      </p:sp>
      <p:graphicFrame>
        <p:nvGraphicFramePr>
          <p:cNvPr id="28676" name="Object 5"/>
          <p:cNvGraphicFramePr>
            <a:graphicFrameLocks noChangeAspect="1"/>
          </p:cNvGraphicFramePr>
          <p:nvPr/>
        </p:nvGraphicFramePr>
        <p:xfrm>
          <a:off x="1042988" y="1169988"/>
          <a:ext cx="7127875" cy="568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Visio" r:id="rId4" imgW="4539803" imgH="3622238" progId="Visio.Drawing.11">
                  <p:embed/>
                </p:oleObj>
              </mc:Choice>
              <mc:Fallback>
                <p:oleObj name="Visio" r:id="rId4" imgW="4539803" imgH="3622238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169988"/>
                        <a:ext cx="7127875" cy="568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3A63FC4-FA3E-4F2E-890A-9630D9C5C5A6}" type="slidenum">
              <a:rPr lang="ru-RU" altLang="ru-RU" sz="1400">
                <a:solidFill>
                  <a:srgbClr val="000000"/>
                </a:solidFill>
              </a:rPr>
              <a:pPr algn="r" eaLnBrk="1" hangingPunct="1"/>
              <a:t>14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FFFFFF"/>
                </a:solidFill>
              </a:rPr>
              <a:t>Тема 4. Гетерогенный доступ</a:t>
            </a:r>
          </a:p>
        </p:txBody>
      </p:sp>
      <p:graphicFrame>
        <p:nvGraphicFramePr>
          <p:cNvPr id="30724" name="Object 5"/>
          <p:cNvGraphicFramePr>
            <a:graphicFrameLocks noChangeAspect="1"/>
          </p:cNvGraphicFramePr>
          <p:nvPr/>
        </p:nvGraphicFramePr>
        <p:xfrm>
          <a:off x="827088" y="1125538"/>
          <a:ext cx="7272337" cy="547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Visio" r:id="rId4" imgW="4993425" imgH="3756184" progId="Visio.Drawing.11">
                  <p:embed/>
                </p:oleObj>
              </mc:Choice>
              <mc:Fallback>
                <p:oleObj name="Visio" r:id="rId4" imgW="4993425" imgH="3756184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125538"/>
                        <a:ext cx="7272337" cy="547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anose="020B0604020202020204" pitchFamily="34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panose="020B0604020202020204" pitchFamily="34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282</Words>
  <Application>Microsoft Office PowerPoint</Application>
  <PresentationFormat>Экран (4:3)</PresentationFormat>
  <Paragraphs>85</Paragraphs>
  <Slides>14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Оформление по умолчанию</vt:lpstr>
      <vt:lpstr>Документ Microsoft Office 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Шахгельдян Карина</dc:creator>
  <cp:lastModifiedBy>Шахгельдян Карина</cp:lastModifiedBy>
  <cp:revision>1</cp:revision>
  <dcterms:created xsi:type="dcterms:W3CDTF">2016-01-22T01:32:25Z</dcterms:created>
  <dcterms:modified xsi:type="dcterms:W3CDTF">2016-01-22T01:33:46Z</dcterms:modified>
</cp:coreProperties>
</file>