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5" r:id="rId2"/>
    <p:sldId id="27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281" r:id="rId42"/>
  </p:sldIdLst>
  <p:sldSz cx="9144000" cy="6858000" type="screen4x3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6296D7"/>
    <a:srgbClr val="5990D6"/>
    <a:srgbClr val="333366"/>
    <a:srgbClr val="EFF4F9"/>
    <a:srgbClr val="C6D9F1"/>
    <a:srgbClr val="4F81BD"/>
    <a:srgbClr val="00CC00"/>
    <a:srgbClr val="007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3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ЭЛЕКТРОПИТАНИЯ АППАРАТУРЫ СВЯЗИ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</a:t>
            </a:r>
            <a:r>
              <a:rPr lang="en-US" smtClean="0"/>
              <a:t>9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466410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«Информационных технологий и систем»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1818213"/>
            <a:ext cx="9144000" cy="896851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«Электропитание устройств и систем связи»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Содержание: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801190"/>
            <a:ext cx="8525690" cy="505097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Электроустановки предприятий </a:t>
            </a:r>
            <a:r>
              <a:rPr lang="ru-RU" altLang="ru-RU" dirty="0" smtClean="0">
                <a:cs typeface="Arial" panose="020B0604020202020204" pitchFamily="34" charset="0"/>
              </a:rPr>
              <a:t>связи</a:t>
            </a:r>
            <a:endParaRPr lang="en-US" altLang="ru-RU" dirty="0" smtClean="0"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altLang="ru-RU" dirty="0" smtClean="0">
                <a:cs typeface="Arial" panose="020B0604020202020204" pitchFamily="34" charset="0"/>
              </a:rPr>
              <a:t>связи</a:t>
            </a:r>
            <a:endParaRPr lang="en-US" altLang="ru-RU" dirty="0" smtClean="0"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</p:spPr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 smtClean="0">
                <a:cs typeface="Arial" pitchFamily="34" charset="0"/>
              </a:rPr>
              <a:t>»</a:t>
            </a:r>
          </a:p>
          <a:p>
            <a:r>
              <a:rPr lang="ru-RU" dirty="0">
                <a:cs typeface="Arial" pitchFamily="34" charset="0"/>
              </a:rPr>
              <a:t>Тема «СИСТЕМЫ ЭЛЕКТРОПИТАНИЯ АППАРАТУРЫ </a:t>
            </a:r>
            <a:r>
              <a:rPr lang="ru-RU" dirty="0" smtClean="0">
                <a:cs typeface="Arial" pitchFamily="34" charset="0"/>
              </a:rPr>
              <a:t>СВЯЗИ»</a:t>
            </a: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связи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Одним из основных элементов любого предприятия (объекта) связи, определяющим его работоспособность является электроустановка. Под электроустановкой (ЭУ) подразумевается весь комплекс </a:t>
            </a:r>
            <a:r>
              <a:rPr lang="ru-RU" sz="1600" dirty="0" err="1"/>
              <a:t>энергосооружений</a:t>
            </a:r>
            <a:r>
              <a:rPr lang="ru-RU" sz="1600" dirty="0"/>
              <a:t>, обеспечивающий не только электропитание аппаратуры, но и функционирование систем: освещения; кондициониро­вания и вентиляции воздуха; теплоснабжения и других систем, свя­занных с жизнедеятельностью предприятия, как в нормальных условиях внешнего электроснабжения, так и в </a:t>
            </a:r>
            <a:r>
              <a:rPr lang="ru-RU" sz="1600" dirty="0" smtClean="0"/>
              <a:t>аварийных</a:t>
            </a:r>
            <a:r>
              <a:rPr lang="ru-RU" sz="16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22" y="2984666"/>
            <a:ext cx="3600690" cy="290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8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800" u="sng" dirty="0"/>
              <a:t>Электроустановка должна отвечать следующим основным техническим требованиям</a:t>
            </a:r>
            <a:r>
              <a:rPr lang="ru-RU" sz="1800" u="sng" dirty="0" smtClean="0"/>
              <a:t>:</a:t>
            </a:r>
          </a:p>
          <a:p>
            <a:endParaRPr lang="ru-RU" sz="1600" dirty="0"/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 smtClean="0"/>
              <a:t>обеспечивать </a:t>
            </a:r>
            <a:r>
              <a:rPr lang="ru-RU" sz="1600" dirty="0"/>
              <a:t>аппаратуру связи электрической энергией, удовлетворяющей требованиям аппаратуры, установленной на данном предприятии;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 smtClean="0"/>
              <a:t>обеспечивать </a:t>
            </a:r>
            <a:r>
              <a:rPr lang="ru-RU" sz="1600" dirty="0"/>
              <a:t>требуемые параметры надежности подачи электрической энергии, удовлетворяющие желаемой надежности работы </a:t>
            </a:r>
            <a:r>
              <a:rPr lang="ru-RU" sz="1600" dirty="0" err="1"/>
              <a:t>инфокоммуникадинных</a:t>
            </a:r>
            <a:r>
              <a:rPr lang="ru-RU" sz="1600" dirty="0"/>
              <a:t> </a:t>
            </a:r>
            <a:r>
              <a:rPr lang="ru-RU" sz="1600" dirty="0" smtClean="0"/>
              <a:t>систем;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 smtClean="0"/>
              <a:t>обеспечивать максимально возможную степень автоматизации работы установки, вплоть до полной автоматизации;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 smtClean="0"/>
              <a:t>обладать </a:t>
            </a:r>
            <a:r>
              <a:rPr lang="ru-RU" sz="1600" dirty="0"/>
              <a:t>высокими значениями КПД и коэффициента мощности;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600" dirty="0" smtClean="0"/>
              <a:t>строиться </a:t>
            </a:r>
            <a:r>
              <a:rPr lang="ru-RU" sz="1600" dirty="0"/>
              <a:t>с максимальным использованием типового унифицированного оборудования и быть экономичной в строительстве и эксплуатации.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13889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sz="1800" u="sng" dirty="0"/>
              <a:t>Оборудование электроустановки должно обеспечивать выполнение следующих функций</a:t>
            </a:r>
            <a:r>
              <a:rPr lang="ru-RU" sz="1800" u="sng" dirty="0" smtClean="0"/>
              <a:t>:</a:t>
            </a:r>
          </a:p>
          <a:p>
            <a:endParaRPr lang="ru-RU" sz="16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прием </a:t>
            </a:r>
            <a:r>
              <a:rPr lang="ru-RU" sz="1600" dirty="0"/>
              <a:t>электрической энергии переменного тока промышленной частоты от источников электрических сетей энергосистемы;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непрерывный </a:t>
            </a:r>
            <a:r>
              <a:rPr lang="ru-RU" sz="1600" dirty="0"/>
              <a:t>автоматический контроль качества электрической энергии, поступающей от электрических сетей энергосистемы;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резервирование </a:t>
            </a:r>
            <a:r>
              <a:rPr lang="ru-RU" sz="1600" dirty="0"/>
              <a:t>источников электрических сетей энергосистемы при помощи собственных стационарных или передвижных источников электроэнергии</a:t>
            </a:r>
            <a:r>
              <a:rPr lang="ru-RU" sz="1600" dirty="0" smtClean="0"/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преобразование электроэнергии переменного тока по роду тока, числу фаз и уровню напряжения для обеспечения электропитания аппаратуры связи и оборудования объекта связи;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обеспечение </a:t>
            </a:r>
            <a:r>
              <a:rPr lang="ru-RU" sz="1600" dirty="0"/>
              <a:t>требуемой надежности электроснабжения </a:t>
            </a:r>
            <a:r>
              <a:rPr lang="ru-RU" sz="1600" dirty="0" err="1"/>
              <a:t>электроприемников</a:t>
            </a:r>
            <a:r>
              <a:rPr lang="ru-RU" sz="1600" dirty="0"/>
              <a:t> объекта связи;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обеспечение </a:t>
            </a:r>
            <a:r>
              <a:rPr lang="ru-RU" sz="1600" dirty="0"/>
              <a:t>бесперебойности электропитания аппаратуры связи;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местную </a:t>
            </a:r>
            <a:r>
              <a:rPr lang="ru-RU" sz="1600" dirty="0"/>
              <a:t>и дистанционную сигнализацию о режимах работы электроустановки (мониторинг);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управление </a:t>
            </a:r>
            <a:r>
              <a:rPr lang="ru-RU" sz="1600" dirty="0"/>
              <a:t>режимами работы электроустановки.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82796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sz="1800" u="sng" dirty="0"/>
              <a:t>В состав электроустановки предприятия связи входят следующие основные виды оборудования</a:t>
            </a:r>
            <a:r>
              <a:rPr lang="ru-RU" sz="1800" u="sng" dirty="0" smtClean="0"/>
              <a:t>:</a:t>
            </a:r>
          </a:p>
          <a:p>
            <a:endParaRPr lang="ru-RU" sz="16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воздушные </a:t>
            </a:r>
            <a:r>
              <a:rPr lang="ru-RU" sz="1600" dirty="0"/>
              <a:t>и кабельные линий электропередачи 10; 6 и 0,4 </a:t>
            </a:r>
            <a:r>
              <a:rPr lang="ru-RU" sz="1600" dirty="0" err="1"/>
              <a:t>кВ</a:t>
            </a:r>
            <a:r>
              <a:rPr lang="ru-RU" sz="1600" dirty="0"/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трансформаторные </a:t>
            </a:r>
            <a:r>
              <a:rPr lang="ru-RU" sz="1600" dirty="0"/>
              <a:t>подстанции;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распределительные </a:t>
            </a:r>
            <a:r>
              <a:rPr lang="ru-RU" sz="1600" dirty="0"/>
              <a:t>пункты и устройства переключения источников напряжения, в том числе устройства автоматического ввода резервного источника переменного напряжения (АВР);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устройства </a:t>
            </a:r>
            <a:r>
              <a:rPr lang="ru-RU" sz="1600" dirty="0"/>
              <a:t>компенсации реактивной мощности (конденсаторные установки);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устройства </a:t>
            </a:r>
            <a:r>
              <a:rPr lang="ru-RU" sz="1600" dirty="0"/>
              <a:t>защиты от перенапряжений, возникающих в линии электропередачи; собственные стационарные и передвижные дизельные электростанции; </a:t>
            </a:r>
            <a:r>
              <a:rPr lang="ru-RU" sz="1600" dirty="0" err="1"/>
              <a:t>электропитающие</a:t>
            </a:r>
            <a:r>
              <a:rPr lang="ru-RU" sz="1600" dirty="0"/>
              <a:t> установки;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электрооборудование </a:t>
            </a:r>
            <a:r>
              <a:rPr lang="ru-RU" sz="1600" dirty="0"/>
              <a:t>систем жизнеобеспечения (вентиляции, кондиционирования, отопления, водоснабжения, канализации стоков технологических помещений) и освещения технологических помещений;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защитные </a:t>
            </a:r>
            <a:r>
              <a:rPr lang="ru-RU" sz="1600" dirty="0"/>
              <a:t>заземляющие устройства;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оборудование </a:t>
            </a:r>
            <a:r>
              <a:rPr lang="ru-RU" sz="1600" dirty="0"/>
              <a:t>автоматического контроля качества электрической энергии, поступающей от электрических сетей энергосистемы;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устройства </a:t>
            </a:r>
            <a:r>
              <a:rPr lang="ru-RU" sz="1600" dirty="0"/>
              <a:t>управления и мониторинга.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21691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В настоящее время действуют «Правила применения оборудования электропитания средств связи», разработанные в целях обеспечения целостности, устойчивости функционирования и безопасности </a:t>
            </a:r>
          </a:p>
          <a:p>
            <a:r>
              <a:rPr lang="ru-RU" sz="1600" dirty="0"/>
              <a:t>единой сети электросвязи, которые устанавливают требования к оборудованию электропитания средств связи.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471" y="2459292"/>
            <a:ext cx="8616870" cy="381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4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Все УБП постоянного тока (</a:t>
            </a:r>
            <a:r>
              <a:rPr lang="ru-RU" sz="1600" dirty="0" err="1"/>
              <a:t>электропитающие</a:t>
            </a:r>
            <a:r>
              <a:rPr lang="ru-RU" sz="1600" dirty="0"/>
              <a:t> установки) должны обеспечивать на выходе качество электрической энергии, параметры которого, в том числе качественные показатели электроэнергии на выходных зажимах </a:t>
            </a:r>
            <a:r>
              <a:rPr lang="ru-RU" sz="1600" dirty="0" err="1"/>
              <a:t>электропитающих</a:t>
            </a:r>
            <a:r>
              <a:rPr lang="ru-RU" sz="1600" dirty="0"/>
              <a:t> установок постоянного тока на номинальное выходное напряжение 12, 24, 48 и 60 В, приведены ниже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  <a:p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97" y="2433811"/>
            <a:ext cx="8098526" cy="358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70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34" y="1630611"/>
            <a:ext cx="8242462" cy="291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9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Существует ряд технических требований, общих для установок бесперебойного электропитания переменного и постоянного тока, К ним относятся требования к электромагнитной совместимости, надежности и безопасности оборудования, а также его устойчивости к воздействию климатических факторов.</a:t>
            </a:r>
          </a:p>
          <a:p>
            <a:r>
              <a:rPr lang="ru-RU" sz="1600" dirty="0"/>
              <a:t>Допускаемые величины радиопомех, создаваемых при работе оборудования </a:t>
            </a:r>
            <a:r>
              <a:rPr lang="ru-RU" sz="1600" dirty="0" smtClean="0"/>
              <a:t>электропитания: </a:t>
            </a:r>
            <a:r>
              <a:rPr lang="ru-RU" sz="1600" dirty="0"/>
              <a:t>на сетевых выводах, не превышают значений, указанных </a:t>
            </a:r>
            <a:r>
              <a:rPr lang="ru-RU" sz="1600" dirty="0" smtClean="0"/>
              <a:t>ниже:</a:t>
            </a:r>
          </a:p>
          <a:p>
            <a:endParaRPr lang="ru-RU" sz="1600" dirty="0"/>
          </a:p>
          <a:p>
            <a:pPr algn="ctr"/>
            <a:r>
              <a:rPr lang="ru-RU" sz="1600" b="1" dirty="0"/>
              <a:t>Допустимые значения радиопомех</a:t>
            </a:r>
            <a:endParaRPr lang="ru-RU" sz="1600" dirty="0"/>
          </a:p>
          <a:p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956287"/>
              </p:ext>
            </p:extLst>
          </p:nvPr>
        </p:nvGraphicFramePr>
        <p:xfrm>
          <a:off x="815249" y="3103918"/>
          <a:ext cx="6764357" cy="2724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126"/>
                <a:gridCol w="2535441"/>
                <a:gridCol w="1510395"/>
                <a:gridCol w="1510395"/>
              </a:tblGrid>
              <a:tr h="249116">
                <a:tc rowSpan="2"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Класс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 err="1">
                          <a:solidFill>
                            <a:schemeClr val="tx1"/>
                          </a:solidFill>
                          <a:effectLst/>
                        </a:rPr>
                        <a:t>оборудо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 err="1">
                          <a:solidFill>
                            <a:schemeClr val="tx1"/>
                          </a:solidFill>
                          <a:effectLst/>
                        </a:rPr>
                        <a:t>вания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  <a:tc rowSpan="2"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Полоса частот, МГц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ctr"/>
                </a:tc>
                <a:tc gridSpan="2">
                  <a:txBody>
                    <a:bodyPr/>
                    <a:lstStyle/>
                    <a:p>
                      <a:pPr marL="88900" indent="-1143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Напряжение радиопомех, </a:t>
                      </a:r>
                      <a:r>
                        <a:rPr lang="ru-RU" sz="1050" b="1" u="none" strike="noStrike" spc="0" dirty="0" err="1">
                          <a:solidFill>
                            <a:schemeClr val="tx1"/>
                          </a:solidFill>
                          <a:effectLst/>
                        </a:rPr>
                        <a:t>дБмкВ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209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Квазипиковое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значение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Среднее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значение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</a:tr>
              <a:tr h="205475"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От 0,15 до 0,5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66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</a:tr>
              <a:tr h="2427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От 0,5 до 30 включительно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ctr"/>
                </a:tc>
              </a:tr>
              <a:tr h="205475"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От 0,15 до 0,5 включительно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От 66 до 56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От 56 до 46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b"/>
                </a:tc>
              </a:tr>
              <a:tr h="222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Свыше 0,5 до 5,0 включительно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</a:tr>
              <a:tr h="277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Свыше 5,0 до 30 включительно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 anchor="ctr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8577" marR="857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64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Допускаемые величины радиопомех, создаваемых при работе оборудования электропитания на выводах постоянного тока, не превышают значений, </a:t>
            </a:r>
            <a:r>
              <a:rPr lang="ru-RU" sz="1600" dirty="0" smtClean="0"/>
              <a:t>указанных ниже:</a:t>
            </a:r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Допускаемые </a:t>
            </a:r>
            <a:r>
              <a:rPr lang="ru-RU" sz="1600" b="1" dirty="0"/>
              <a:t>величины радиопомех</a:t>
            </a:r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533327"/>
              </p:ext>
            </p:extLst>
          </p:nvPr>
        </p:nvGraphicFramePr>
        <p:xfrm>
          <a:off x="1033759" y="2783130"/>
          <a:ext cx="7101690" cy="22736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7036"/>
                <a:gridCol w="2708708"/>
                <a:gridCol w="1532973"/>
                <a:gridCol w="1532973"/>
              </a:tblGrid>
              <a:tr h="287893">
                <a:tc rowSpan="2"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effectLst/>
                        </a:rPr>
                        <a:t>Класс оборудования</a:t>
                      </a:r>
                      <a:endParaRPr lang="ru-RU" sz="1050" b="1" dirty="0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/>
                </a:tc>
                <a:tc rowSpan="2"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effectLst/>
                        </a:rPr>
                        <a:t>Полоса частот, МГц</a:t>
                      </a:r>
                      <a:endParaRPr lang="ru-RU" sz="1050" b="1" dirty="0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 anchor="ctr"/>
                </a:tc>
                <a:tc gridSpan="2">
                  <a:txBody>
                    <a:bodyPr/>
                    <a:lstStyle/>
                    <a:p>
                      <a:pPr indent="-1143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Напряжение радиопомех, дБмкВ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8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Квазипиковое</a:t>
                      </a:r>
                      <a:endParaRPr lang="ru-RU" sz="1050" b="1">
                        <a:effectLst/>
                      </a:endParaRPr>
                    </a:p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значение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Среднее</a:t>
                      </a:r>
                      <a:endParaRPr lang="ru-RU" sz="1050" b="1">
                        <a:effectLst/>
                      </a:endParaRPr>
                    </a:p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значение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 anchor="b"/>
                </a:tc>
              </a:tr>
              <a:tr h="453903"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А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От 0,15 до 0,5 включительно Свыше 0,5 до 30 включительно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От 97 до 87 87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От 84 до 74 74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 anchor="b"/>
                </a:tc>
              </a:tr>
              <a:tr h="463359"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В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От 0,15 до 0,5 включительно Свыше 0,5 до 30 включительно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От 84 до 74 74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effectLst/>
                        </a:rPr>
                        <a:t>От 74 до 64 . 64</a:t>
                      </a:r>
                      <a:endParaRPr lang="ru-RU" sz="1050" b="1" dirty="0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507" marR="1050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1742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Квазипиковое значение напряженности поля радиопомех от оборудования электропитания на расстоянии R не должны превышать значений, </a:t>
            </a:r>
            <a:r>
              <a:rPr lang="ru-RU" sz="1600" dirty="0" smtClean="0"/>
              <a:t>указанных ниже:</a:t>
            </a:r>
          </a:p>
          <a:p>
            <a:endParaRPr lang="ru-RU" sz="1600" dirty="0"/>
          </a:p>
          <a:p>
            <a:pPr algn="ctr"/>
            <a:r>
              <a:rPr lang="ru-RU" sz="1600" b="1" dirty="0"/>
              <a:t>Допускаемые величины радиопомех</a:t>
            </a: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467806"/>
              </p:ext>
            </p:extLst>
          </p:nvPr>
        </p:nvGraphicFramePr>
        <p:xfrm>
          <a:off x="1259101" y="2403710"/>
          <a:ext cx="6474740" cy="1416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9496"/>
                <a:gridCol w="2810545"/>
                <a:gridCol w="789679"/>
                <a:gridCol w="1895020"/>
              </a:tblGrid>
              <a:tr h="472969">
                <a:tc>
                  <a:txBody>
                    <a:bodyPr/>
                    <a:lstStyle/>
                    <a:p>
                      <a:pPr indent="-114300" algn="just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effectLst/>
                        </a:rPr>
                        <a:t>Класс обо­рудования</a:t>
                      </a:r>
                      <a:endParaRPr lang="ru-RU" sz="1050" b="1" dirty="0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Полоса частот, МГц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ctr"/>
                </a:tc>
                <a:tc>
                  <a:txBody>
                    <a:bodyPr/>
                    <a:lstStyle/>
                    <a:p>
                      <a:pPr indent="-114300" algn="just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Расстоя­ние </a:t>
                      </a:r>
                      <a:r>
                        <a:rPr lang="en-US" sz="1050" b="1" u="none" strike="noStrike" spc="0">
                          <a:effectLst/>
                        </a:rPr>
                        <a:t>R, </a:t>
                      </a:r>
                      <a:r>
                        <a:rPr lang="ru-RU" sz="1050" b="1" u="none" strike="noStrike" spc="0">
                          <a:effectLst/>
                        </a:rPr>
                        <a:t>м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just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Напряженность поля радиопомех, дБмкВ/м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</a:tr>
              <a:tr h="224424"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А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От 30 до 230 включительно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10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40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</a:tr>
              <a:tr h="2562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 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487" marR="1048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Свыше 230 до 1000 включительно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10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47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</a:tr>
              <a:tr h="206493"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В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От 30 до 230 включительно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3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40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 anchor="b"/>
                </a:tc>
              </a:tr>
              <a:tr h="2562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 </a:t>
                      </a:r>
                      <a:endParaRPr lang="ru-RU" sz="105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487" marR="1048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Свыше 230 до 1000 включительно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>
                          <a:effectLst/>
                        </a:rPr>
                        <a:t>3</a:t>
                      </a:r>
                      <a:endParaRPr lang="ru-RU" sz="1050" b="1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/>
                </a:tc>
                <a:tc>
                  <a:txBody>
                    <a:bodyPr/>
                    <a:lstStyle/>
                    <a:p>
                      <a:pPr indent="-1143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050" b="1" u="none" strike="noStrike" spc="0" dirty="0">
                          <a:effectLst/>
                        </a:rPr>
                        <a:t>47</a:t>
                      </a:r>
                      <a:endParaRPr lang="ru-RU" sz="1050" b="1" dirty="0">
                        <a:effectLst/>
                        <a:latin typeface="Century Schoolbook"/>
                        <a:ea typeface="Century Schoolbook"/>
                        <a:cs typeface="Century Schoolbook"/>
                      </a:endParaRPr>
                    </a:p>
                  </a:txBody>
                  <a:tcPr marL="10487" marR="104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488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/>
              <a:t>К классу «А» относятся средства связи, эксплуатируемые вне жилых домов и не подключаемые к электрическим сетям жилых домов.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/>
              <a:t>К классу «В» относятся средства связи, эксплуатируемые в жилых домах или подключаемые к электрическим сетям жилых домов.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/>
              <a:t>Оборудование класса «В» допускается применять в условиях, установленных для оборудования класса «А».</a:t>
            </a:r>
          </a:p>
          <a:p>
            <a:endParaRPr lang="ru-RU" sz="1800" dirty="0" smtClean="0"/>
          </a:p>
          <a:p>
            <a:r>
              <a:rPr lang="ru-RU" sz="1800" dirty="0"/>
              <a:t>Установки электропитания постоянного и переменного тока, оборудование, входящее в их состав, и устройства ввода, защиты и коммутации должны обеспечивать среднее время наработки на отказ не менее 150000 ч. При этом среднее время восстановления оборудования должно быть не более 1 ч. ’"Срок службы установок электропитания и их оборудования — не менее 20 лет.</a:t>
            </a:r>
          </a:p>
          <a:p>
            <a:endParaRPr lang="ru-RU" sz="1800" dirty="0" smtClean="0"/>
          </a:p>
          <a:p>
            <a:r>
              <a:rPr lang="ru-RU" sz="1800" dirty="0" smtClean="0"/>
              <a:t>В </a:t>
            </a:r>
            <a:r>
              <a:rPr lang="ru-RU" sz="1800" dirty="0"/>
              <a:t>части безопасности оборудование электропитания средств связи должно удовлетворять следующим требованиям.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79836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Изоляция электрических цепей относительно корпуса и цепей, электрически не связанных между собой, должна выдерживать в течение 1 мин следующее испытательное напряжение переменного тока с частотой 50 Гц:</a:t>
            </a:r>
          </a:p>
          <a:p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95" y="2700210"/>
            <a:ext cx="7886810" cy="209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00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ru-RU" sz="1800" u="sng" dirty="0"/>
              <a:t>Конструкция оборудования должна предусматривать возможность подключения одного из следующих типов систем токоведущих проводников</a:t>
            </a:r>
            <a:r>
              <a:rPr lang="ru-RU" sz="1800" u="sng" dirty="0" smtClean="0"/>
              <a:t>:</a:t>
            </a:r>
          </a:p>
          <a:p>
            <a:endParaRPr lang="ru-RU" sz="1800" u="sng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к </a:t>
            </a:r>
            <a:r>
              <a:rPr lang="ru-RU" sz="1600" dirty="0"/>
              <a:t>входным и выходным выводам переменного тока: однофазные трехпроводные, трехфазные четырехпроводные, трехфазные </a:t>
            </a:r>
            <a:r>
              <a:rPr lang="ru-RU" sz="1600" dirty="0" err="1"/>
              <a:t>пятипроводные</a:t>
            </a:r>
            <a:r>
              <a:rPr lang="ru-RU" sz="1600" dirty="0"/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к </a:t>
            </a:r>
            <a:r>
              <a:rPr lang="ru-RU" sz="1600" dirty="0"/>
              <a:t>выходным выводам постоянного тока: двухпроводные.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Кроме того, конструкция должна: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предусматривать </a:t>
            </a:r>
            <a:r>
              <a:rPr lang="ru-RU" sz="1600" dirty="0"/>
              <a:t>заземляющий вывод или шину для подключения защитных проводников;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быть </a:t>
            </a:r>
            <a:r>
              <a:rPr lang="ru-RU" sz="1600" dirty="0" err="1"/>
              <a:t>ремонтнопригодной</a:t>
            </a:r>
            <a:r>
              <a:rPr lang="ru-RU" sz="1600" dirty="0"/>
              <a:t> и обеспечивать доступность осмотра и подтяжки мест для крепления контактных соединений и составных частей;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предусматривать </a:t>
            </a:r>
            <a:r>
              <a:rPr lang="ru-RU" sz="1600" dirty="0"/>
              <a:t>возможность снятия и замены составных частей и элементов, вышедших из строя, без демонтажа других составных; частей;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обеспечивать </a:t>
            </a:r>
            <a:r>
              <a:rPr lang="ru-RU" sz="1600" dirty="0"/>
              <a:t>доступность к элементам, подлежащим регулированию и настройке и к контрольно-измерительным приборам для их замены и поверки;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/>
              <a:t>обеспечивать </a:t>
            </a:r>
            <a:r>
              <a:rPr lang="ru-RU" sz="1600" dirty="0"/>
              <a:t>возможность одностороннего обслуживания с лицевой панели с тем, чтобы иметь возможность установки оборудования необслуживаемыми сторонами вплотную друг к другу, а также к стенам помещения.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93112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u="sng" dirty="0"/>
              <a:t>В устройстве электропитания должна быть предусмотрена местная и дистанционная сигнализация с выдачей сигналов о таких, например, режимах и состояниях его работы как</a:t>
            </a:r>
            <a:r>
              <a:rPr lang="ru-RU" u="sng" dirty="0" smtClean="0"/>
              <a:t>:</a:t>
            </a:r>
          </a:p>
          <a:p>
            <a:endParaRPr lang="ru-RU" dirty="0"/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dirty="0" smtClean="0"/>
              <a:t>отсутствие </a:t>
            </a:r>
            <a:r>
              <a:rPr lang="ru-RU" sz="1800" dirty="0"/>
              <a:t>внешнего электроснабжения;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dirty="0" smtClean="0"/>
              <a:t>работа </a:t>
            </a:r>
            <a:r>
              <a:rPr lang="ru-RU" sz="1800" dirty="0"/>
              <a:t>от собственной стационарной электростанции;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dirty="0" smtClean="0"/>
              <a:t>повреждение </a:t>
            </a:r>
            <a:r>
              <a:rPr lang="ru-RU" sz="1800" dirty="0"/>
              <a:t>собственной стационарной электростанции;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dirty="0" smtClean="0"/>
              <a:t>повреждение </a:t>
            </a:r>
            <a:r>
              <a:rPr lang="ru-RU" sz="1800" dirty="0"/>
              <a:t>любого модуля устройства электропитания (выпрямителя, инвертора, стабилизатора и т.д.);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dirty="0" smtClean="0"/>
              <a:t>работа </a:t>
            </a:r>
            <a:r>
              <a:rPr lang="ru-RU" sz="1800" dirty="0"/>
              <a:t>от аккумуляторной батареи;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1800" dirty="0" smtClean="0"/>
              <a:t>аварийное </a:t>
            </a:r>
            <a:r>
              <a:rPr lang="ru-RU" sz="1800" dirty="0"/>
              <a:t>отключение аккумуляторной батареи в связи с недопустимым понижением напряжения на ней.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975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u="sng" dirty="0"/>
              <a:t>В составе оборудования установки рекомендуется предусматривать устройства непрерывного автоматического контроля показателей качества электрической энергии в сети 380/220 В. Используемое для этого оборудование должно обеспечивать</a:t>
            </a:r>
            <a:r>
              <a:rPr lang="ru-RU" u="sng" dirty="0" smtClean="0"/>
              <a:t>:</a:t>
            </a:r>
          </a:p>
          <a:p>
            <a:endParaRPr lang="ru-RU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 smtClean="0"/>
              <a:t>измерение</a:t>
            </a:r>
            <a:r>
              <a:rPr lang="ru-RU" sz="1800" dirty="0"/>
              <a:t>, обработку и регистрацию показателей качества электрической энергии;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 smtClean="0"/>
              <a:t>хранение </a:t>
            </a:r>
            <a:r>
              <a:rPr lang="ru-RU" sz="1800" dirty="0"/>
              <a:t>зарегистрированной информации в энергонезависимой памяти не менее 45 суток;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 smtClean="0"/>
              <a:t>возможность </a:t>
            </a:r>
            <a:r>
              <a:rPr lang="ru-RU" sz="1800" dirty="0"/>
              <a:t>просмотра содержащейся в памяти информации на собственном дисплее оборудования, либо на внешнем </a:t>
            </a:r>
            <a:r>
              <a:rPr lang="ru-RU" sz="1800" dirty="0" smtClean="0"/>
              <a:t>устройстве</a:t>
            </a:r>
            <a:endParaRPr lang="ru-RU" sz="18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800" dirty="0"/>
              <a:t>о</a:t>
            </a:r>
            <a:r>
              <a:rPr lang="ru-RU" sz="1800" dirty="0" smtClean="0"/>
              <a:t>борудование </a:t>
            </a:r>
            <a:r>
              <a:rPr lang="ru-RU" sz="1800" dirty="0"/>
              <a:t>электроустановки должно быть рассчитано на включение в систему </a:t>
            </a:r>
            <a:r>
              <a:rPr lang="ru-RU" sz="1800" dirty="0" err="1"/>
              <a:t>телеконтроля</a:t>
            </a:r>
            <a:r>
              <a:rPr lang="ru-RU" sz="1800" dirty="0"/>
              <a:t> линии передачи сети связи. Кроме того, оно может быть рассчитано на включение в другие информационные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448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Электроустановки предприятий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 err="1"/>
              <a:t>Электропитающая</a:t>
            </a:r>
            <a:r>
              <a:rPr lang="ru-RU" sz="1600" dirty="0"/>
              <a:t> установка (ЭПУ) предприятия связи предназначена для преобразования, регулирования, распределения и обеспечения подачи электрической энергии постоянного и переменного тока, необходимых для нормальной работы аппаратуры связи.</a:t>
            </a:r>
          </a:p>
          <a:p>
            <a:endParaRPr lang="ru-RU" sz="1600" dirty="0" smtClean="0"/>
          </a:p>
          <a:p>
            <a:r>
              <a:rPr lang="ru-RU" sz="1600" dirty="0"/>
              <a:t>В качестве примера на </a:t>
            </a:r>
            <a:r>
              <a:rPr lang="ru-RU" sz="1600" dirty="0" smtClean="0"/>
              <a:t>рисунке ниже приведен </a:t>
            </a:r>
            <a:r>
              <a:rPr lang="ru-RU" sz="1600" dirty="0"/>
              <a:t>один из возможных вариантов построения ЭПУ объекта связи, аппаратура которого требует бесперебойной подачи электроэнергии переменного тока и постоян­ного тока двух номиналов напряжения (60 и 48 В).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7212" y="2995120"/>
            <a:ext cx="4693188" cy="315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80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связи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u="sng" dirty="0"/>
              <a:t>Аппаратура систем передачи данных</a:t>
            </a:r>
            <a:r>
              <a:rPr lang="ru-RU" sz="1600" dirty="0"/>
              <a:t> может размещаться на станциях, в которых постоянно присутствует эксплуатационный </a:t>
            </a:r>
            <a:r>
              <a:rPr lang="ru-RU" sz="1600" dirty="0" smtClean="0"/>
              <a:t>персонал</a:t>
            </a:r>
            <a:r>
              <a:rPr lang="ru-RU" sz="1600" dirty="0"/>
              <a:t>, или на полностью автоматизированных усилительных пунктах без постоянного присутствия </a:t>
            </a:r>
            <a:r>
              <a:rPr lang="ru-RU" sz="1600" dirty="0" smtClean="0"/>
              <a:t>персонала</a:t>
            </a:r>
            <a:r>
              <a:rPr lang="en-US" sz="1600" dirty="0" smtClean="0"/>
              <a:t>.</a:t>
            </a:r>
            <a:r>
              <a:rPr lang="ru-RU" sz="1600" dirty="0" smtClean="0"/>
              <a:t> </a:t>
            </a:r>
          </a:p>
          <a:p>
            <a:endParaRPr lang="ru-RU" sz="1600" dirty="0"/>
          </a:p>
          <a:p>
            <a:r>
              <a:rPr lang="ru-RU" sz="1600" dirty="0"/>
              <a:t>Последние получили название необслуживаемых усилительных пунктов (НУП) или регенерационных пунктов (НРП). В соответствии с принятыми принципами построения систем передачи по коаксиальным и симметричным кабелям с медными жилами аппаратура НУП и 'НРП получает электроэнергию из обслуживаемых станций ОУП (ОРП) с помощью аппаратуры дистанционного питания по тем же проводам, по которым передаются информационные сигналы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Дистанционное питания (ДП) аппаратуры линейного тракта в системах передачи позволяет на магистрали автоматизировать до 98... 99 % всех станций, причем из общей мощности, потребляемой аппаратурой линейного тракта, примерно 90 % требуется для дистанционного 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2312383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связи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Участок магистрали между двумя соседними ОУП (ОРП) называется секцией ДП. Аппаратура НУП (НРП) секции ДП может получать электроэнергию либо с одного ОУП (ОРП) (ДП по секциям), либо с двух соседних ОУП (ОРП), ограничивающих эту секцию (ДП по </a:t>
            </a:r>
            <a:r>
              <a:rPr lang="ru-RU" sz="1600" dirty="0" err="1"/>
              <a:t>полусекциям</a:t>
            </a:r>
            <a:r>
              <a:rPr lang="ru-RU" sz="1600" dirty="0"/>
              <a:t>). Во втором случае обычно в середине секции устанавливаются два шлейфа по ДП. На рис. 7.2а изображена схема секции цепи ДП, а на рис. 7.2б— двух </a:t>
            </a:r>
            <a:r>
              <a:rPr lang="ru-RU" sz="1600" dirty="0" err="1"/>
              <a:t>полусекций</a:t>
            </a:r>
            <a:r>
              <a:rPr lang="ru-RU" sz="1600" dirty="0"/>
              <a:t>.</a:t>
            </a:r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8119" y="2616036"/>
            <a:ext cx="5067762" cy="35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76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Отечественный и зарубежный опыт разработок систем передачи показывает, что наиболее простые и надежные устройства приема ДП на НУП (НРП) получаются при последовательном включении их в цепь ДП и электропитании с ОУП (ОРП) стабилизированным постоянным током.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Е</a:t>
            </a:r>
            <a:r>
              <a:rPr lang="ru-RU" sz="1600" dirty="0" smtClean="0"/>
              <a:t>сли </a:t>
            </a:r>
            <a:r>
              <a:rPr lang="ru-RU" sz="1600" dirty="0"/>
              <a:t>через </a:t>
            </a:r>
            <a:r>
              <a:rPr lang="en-US" sz="1600" dirty="0"/>
              <a:t>U</a:t>
            </a:r>
            <a:r>
              <a:rPr lang="ru-RU" sz="1600" baseline="-25000" dirty="0" err="1"/>
              <a:t>рд</a:t>
            </a:r>
            <a:r>
              <a:rPr lang="ru-RU" sz="1600" dirty="0"/>
              <a:t> обозначить действующее значение допустимого рабочего напряжения ко­аксиальной пары, а через </a:t>
            </a:r>
            <a:r>
              <a:rPr lang="en-US" sz="1600" dirty="0"/>
              <a:t>U</a:t>
            </a:r>
            <a:r>
              <a:rPr lang="ru-RU" sz="1600" baseline="-25000" dirty="0" err="1"/>
              <a:t>пд</a:t>
            </a:r>
            <a:r>
              <a:rPr lang="ru-RU" sz="1600" dirty="0"/>
              <a:t> •— действующее значение посторон­него наводимого напряжения, то максимально допустимое напряже­ние дистанционного питания постоянным током </a:t>
            </a:r>
            <a:r>
              <a:rPr lang="en-US" sz="1600" dirty="0"/>
              <a:t>U</a:t>
            </a:r>
            <a:r>
              <a:rPr lang="ru-RU" sz="1600" baseline="-25000" dirty="0" err="1"/>
              <a:t>дп</a:t>
            </a:r>
            <a:r>
              <a:rPr lang="ru-RU" sz="1600" dirty="0"/>
              <a:t> в одном кабеле определяется по </a:t>
            </a:r>
            <a:r>
              <a:rPr lang="ru-RU" sz="1600" dirty="0" smtClean="0"/>
              <a:t>формуле</a:t>
            </a:r>
          </a:p>
          <a:p>
            <a:endParaRPr lang="ru-RU" sz="1600" dirty="0"/>
          </a:p>
          <a:p>
            <a:r>
              <a:rPr lang="ru-RU" sz="1600" dirty="0"/>
              <a:t>Максимальное число НУП (НРП) в цепи с последовательно включенными нагрузками при заданном напряжении ДП обеспечивается, если ток ДП рассчитывается по </a:t>
            </a:r>
            <a:r>
              <a:rPr lang="ru-RU" sz="1600" dirty="0" smtClean="0"/>
              <a:t>формуле                   ,</a:t>
            </a:r>
          </a:p>
          <a:p>
            <a:endParaRPr lang="ru-RU" sz="1600" dirty="0"/>
          </a:p>
          <a:p>
            <a:pPr algn="r"/>
            <a:r>
              <a:rPr lang="ru-RU" sz="1400" dirty="0"/>
              <a:t>где </a:t>
            </a:r>
            <a:r>
              <a:rPr lang="ru-RU" sz="1400" i="1" dirty="0"/>
              <a:t>Р</a:t>
            </a:r>
            <a:r>
              <a:rPr lang="ru-RU" sz="1400" dirty="0"/>
              <a:t> — средняя мощность, потребляемая нагрузками одного НУП (НРП), </a:t>
            </a:r>
            <a:r>
              <a:rPr lang="en-US" sz="1400" dirty="0"/>
              <a:t>r</a:t>
            </a:r>
            <a:r>
              <a:rPr lang="ru-RU" sz="1400" dirty="0"/>
              <a:t> — сопротивление шлейфа проводников одного усилительного участка.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72667" y="3198300"/>
            <a:ext cx="10369826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2602566"/>
              </p:ext>
            </p:extLst>
          </p:nvPr>
        </p:nvGraphicFramePr>
        <p:xfrm>
          <a:off x="1643519" y="3109951"/>
          <a:ext cx="1811246" cy="357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r:id="rId3" imgW="1345616" imgH="266584" progId="Equation.DSMT4">
                  <p:embed/>
                </p:oleObj>
              </mc:Choice>
              <mc:Fallback>
                <p:oleObj r:id="rId3" imgW="1345616" imgH="266584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519" y="3109951"/>
                        <a:ext cx="1811246" cy="3571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0" y="0"/>
          <a:ext cx="70485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r:id="rId5" imgW="710891" imgH="253890" progId="Equation.DSMT4">
                  <p:embed/>
                </p:oleObj>
              </mc:Choice>
              <mc:Fallback>
                <p:oleObj r:id="rId5" imgW="710891" imgH="25389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04850" cy="24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589662" y="41294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186599"/>
              </p:ext>
            </p:extLst>
          </p:nvPr>
        </p:nvGraphicFramePr>
        <p:xfrm>
          <a:off x="3454765" y="4107782"/>
          <a:ext cx="1065654" cy="374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r:id="rId7" imgW="710891" imgH="253890" progId="Equation.DSMT4">
                  <p:embed/>
                </p:oleObj>
              </mc:Choice>
              <mc:Fallback>
                <p:oleObj r:id="rId7" imgW="710891" imgH="25389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765" y="4107782"/>
                        <a:ext cx="1065654" cy="3744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7127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При разработке системы передачи не всегда удается использовать оптимальное значение тока ДП. Это объясняется прежде всего тем, что на каждом НУП или НРП имеется несколько нагрузок с различными </a:t>
            </a:r>
            <a:r>
              <a:rPr lang="ru-RU" sz="1600" dirty="0" smtClean="0"/>
              <a:t>требуемыми </a:t>
            </a:r>
            <a:r>
              <a:rPr lang="ru-RU" sz="1600" dirty="0"/>
              <a:t>напряжениями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Цепи ДП в симметричных кабелях организуются по средним точ­кам линейных трансформаторов двух симметричных пар, выделенных для передачи сигналов конкретной системы. Пары могут находится как в одном, так и в двух кабелях (при организации связи по </a:t>
            </a:r>
            <a:r>
              <a:rPr lang="ru-RU" sz="1600" dirty="0" err="1"/>
              <a:t>двухкабельной</a:t>
            </a:r>
            <a:r>
              <a:rPr lang="ru-RU" sz="1600" dirty="0"/>
              <a:t> системе).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Цепи ДП в коаксиальных кабелях организуются по центральным проводам коаксиальных пар, электрическая прочность изоляции которых нормируется относительно обратного провода (трубки) коак­сиальной пары. В нормальном режиме работы цепи и устройств ДП напряжение ДП прикладывается к двум цепям разных направлений передачи и распределяется между ними в соответствии с сопротивлением изоляции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НРП волоконно-оптических линий передачи (ВОЛП) может располагаться на предприятиях связи, получающих электроэнергию от энергосетей, или в специальных помещениях, где отсутствуют источники электроэнергии. </a:t>
            </a:r>
          </a:p>
        </p:txBody>
      </p:sp>
    </p:spTree>
    <p:extLst>
      <p:ext uri="{BB962C8B-B14F-4D97-AF65-F5344CB8AC3E}">
        <p14:creationId xmlns:p14="http://schemas.microsoft.com/office/powerpoint/2010/main" val="1331850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Значительные трудности возникают при построении установки электропитания и ее эксплуатации в НРП, расположенных вне предприятий связи. В этом случае аппаратура НРП ВОСП, как правило состоит из неотапливаемой наземной и подземной частей. Оборудование электроустановки работает в разных климатических условиях, а также в условиях ограниченного объема </a:t>
            </a:r>
            <a:r>
              <a:rPr lang="ru-RU" sz="1600" dirty="0" smtClean="0"/>
              <a:t>помещений. </a:t>
            </a:r>
            <a:r>
              <a:rPr lang="ru-RU" sz="1600" dirty="0"/>
              <a:t>Все это приводит к тому, что помещения НРП по степени опасности поражения электрическим током относится к особо опасным. НРП ВОЛП должен иметь электроустановку (ЭУ), выполненную по структурной схеме </a:t>
            </a:r>
            <a:r>
              <a:rPr lang="ru-RU" sz="1600" dirty="0" smtClean="0"/>
              <a:t>рисунке ниже:</a:t>
            </a:r>
            <a:endParaRPr lang="ru-RU" sz="1600" dirty="0"/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41504" y="3013808"/>
            <a:ext cx="3260992" cy="326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25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В состав ЭУ НРП ВОЛП должны входить две, как правило, столбовые (мачтовые) ТП трансформаторные подстанции (ТП1 и ТП2). В обоснованных случаях допускается размещение ТП в отдельных строениях или на огороженных площадках.</a:t>
            </a:r>
          </a:p>
          <a:p>
            <a:r>
              <a:rPr lang="ru-RU" sz="1600" dirty="0"/>
              <a:t>ТП содержат: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 понижающие трансформаторы Т1 и Т2;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 </a:t>
            </a:r>
            <a:r>
              <a:rPr lang="ru-RU" sz="1600" dirty="0" smtClean="0"/>
              <a:t>высоковольтные </a:t>
            </a:r>
            <a:r>
              <a:rPr lang="ru-RU" sz="1600" dirty="0"/>
              <a:t>разъединители </a:t>
            </a:r>
            <a:r>
              <a:rPr lang="en-US" sz="1600" dirty="0"/>
              <a:t>Q</a:t>
            </a:r>
            <a:r>
              <a:rPr lang="ru-RU" sz="1600" dirty="0"/>
              <a:t>1 и </a:t>
            </a:r>
            <a:r>
              <a:rPr lang="en-US" sz="1600" dirty="0"/>
              <a:t>Q</a:t>
            </a:r>
            <a:r>
              <a:rPr lang="ru-RU" sz="1600" dirty="0"/>
              <a:t>2;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 высоковольтные разрядники Р1 и Р2;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 оборудование коммутации (низковольтные разъединители </a:t>
            </a:r>
            <a:r>
              <a:rPr lang="en-US" sz="1600" dirty="0"/>
              <a:t>Q</a:t>
            </a:r>
            <a:r>
              <a:rPr lang="ru-RU" sz="1600" dirty="0"/>
              <a:t>3 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Q</a:t>
            </a:r>
            <a:r>
              <a:rPr lang="ru-RU" sz="1600" dirty="0"/>
              <a:t>4) и защиты (предохранители) на стороне низкого напряжения.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Щиток </a:t>
            </a:r>
            <a:r>
              <a:rPr lang="ru-RU" sz="1600" dirty="0"/>
              <a:t>низкого напряжения ТП должен быть размещен в шкафу в помещении НРП. Электропроводка между шкафом и трансформатором должна быть защищена от механических повреждений.</a:t>
            </a:r>
          </a:p>
          <a:p>
            <a:r>
              <a:rPr lang="ru-RU" sz="1600" dirty="0"/>
              <a:t>Устройства защиты обеспечивают: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прием </a:t>
            </a:r>
            <a:r>
              <a:rPr lang="ru-RU" sz="1600" dirty="0"/>
              <a:t>электроэнергии, поступающей от ТП;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защиту </a:t>
            </a:r>
            <a:r>
              <a:rPr lang="ru-RU" sz="1600" dirty="0"/>
              <a:t>от </a:t>
            </a:r>
            <a:r>
              <a:rPr lang="ru-RU" sz="1600" dirty="0" smtClean="0"/>
              <a:t>перенапряжений;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передачу электроэнергии электрических сетей на устройства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приема </a:t>
            </a:r>
            <a:r>
              <a:rPr lang="ru-RU" sz="1600" dirty="0"/>
              <a:t>переменного тока (УППТ).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36856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УЗ должно быть разработано в виде функционально завершенного конструктива и допускать установку как на стене, так и внутри УППТ.</a:t>
            </a:r>
          </a:p>
          <a:p>
            <a:endParaRPr lang="ru-RU" sz="1600" dirty="0" smtClean="0"/>
          </a:p>
          <a:p>
            <a:r>
              <a:rPr lang="ru-RU" sz="1600" dirty="0" smtClean="0"/>
              <a:t>Конструкция </a:t>
            </a:r>
            <a:r>
              <a:rPr lang="ru-RU" sz="1600" dirty="0"/>
              <a:t>УЗ должна обеспечивать возможность обслуживания с лицевой стороны. Устройства, входящие в состав УЗ, должны быть установлены таким образом, чтобы при снятом напряжении с какой либо цепи относящиеся к ней устройства, токоведущие части и конструкции могли подвергаться безопасному осмотру, замене и ремонту без нарушения нормальной работы соседних цепей.</a:t>
            </a:r>
          </a:p>
          <a:p>
            <a:endParaRPr lang="ru-RU" sz="1600" dirty="0" smtClean="0"/>
          </a:p>
          <a:p>
            <a:r>
              <a:rPr lang="ru-RU" sz="1600" dirty="0" smtClean="0"/>
              <a:t>УППТ </a:t>
            </a:r>
            <a:r>
              <a:rPr lang="ru-RU" sz="1600" dirty="0"/>
              <a:t>предназначено для: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приема </a:t>
            </a:r>
            <a:r>
              <a:rPr lang="ru-RU" sz="1600" dirty="0"/>
              <a:t>электроэнергии с выходных выводов УЗ;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приема </a:t>
            </a:r>
            <a:r>
              <a:rPr lang="ru-RU" sz="1600" dirty="0"/>
              <a:t>электроэнергии от передвижной электростанции (ПЭС);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питания </a:t>
            </a:r>
            <a:r>
              <a:rPr lang="ru-RU" sz="1600" dirty="0"/>
              <a:t>нагрузок НРП ВОЛП от любого из источников электрических энергии;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автоматического </a:t>
            </a:r>
            <a:r>
              <a:rPr lang="ru-RU" sz="1600" dirty="0"/>
              <a:t>переключения на исправный источник;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контроля </a:t>
            </a:r>
            <a:r>
              <a:rPr lang="ru-RU" sz="1600" dirty="0"/>
              <a:t>напряжения, поступающего от электрических сетей энергосистем;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учета </a:t>
            </a:r>
            <a:r>
              <a:rPr lang="ru-RU" sz="1600" dirty="0"/>
              <a:t>активной электроэнергии, потребляемой от электрических сетей;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 smtClean="0"/>
              <a:t>токораспределения</a:t>
            </a:r>
            <a:r>
              <a:rPr lang="ru-RU" sz="1600" dirty="0" smtClean="0"/>
              <a:t> </a:t>
            </a:r>
            <a:r>
              <a:rPr lang="ru-RU" sz="1600" dirty="0"/>
              <a:t>по нагрузкам НРП;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защиты </a:t>
            </a:r>
            <a:r>
              <a:rPr lang="ru-RU" sz="1600" dirty="0"/>
              <a:t>от сверхтоков в цепях переменного тока; автоматического защитного отключения и контроля сопротивления изоляции;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сигнализации </a:t>
            </a:r>
            <a:r>
              <a:rPr lang="ru-RU" sz="1600" dirty="0"/>
              <a:t>о режимах работы УППТ.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01107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УППТ имеют минимум три выходных вывода:</a:t>
            </a:r>
          </a:p>
          <a:p>
            <a:r>
              <a:rPr lang="ru-RU" sz="1600" dirty="0"/>
              <a:t>1)	 мощностью до 8 </a:t>
            </a:r>
            <a:r>
              <a:rPr lang="ru-RU" sz="1600" dirty="0" err="1"/>
              <a:t>кВА</a:t>
            </a:r>
            <a:r>
              <a:rPr lang="ru-RU" sz="1600" dirty="0"/>
              <a:t> для подключения УБП;</a:t>
            </a:r>
          </a:p>
          <a:p>
            <a:r>
              <a:rPr lang="ru-RU" sz="1600" dirty="0"/>
              <a:t>2)	 мощностью до 0,7 </a:t>
            </a:r>
            <a:r>
              <a:rPr lang="ru-RU" sz="1600" dirty="0" err="1"/>
              <a:t>кВА</a:t>
            </a:r>
            <a:r>
              <a:rPr lang="ru-RU" sz="1600" dirty="0"/>
              <a:t> для питания измерительных приборов;</a:t>
            </a:r>
          </a:p>
          <a:p>
            <a:r>
              <a:rPr lang="ru-RU" sz="1600" dirty="0"/>
              <a:t>3)	 мощностью до 1 </a:t>
            </a:r>
            <a:r>
              <a:rPr lang="ru-RU" sz="1600" dirty="0" err="1"/>
              <a:t>кВА</a:t>
            </a:r>
            <a:r>
              <a:rPr lang="ru-RU" sz="1600" dirty="0"/>
              <a:t> для питания освещения и электроинструмента через понижающий трансформатор 220/42 В.</a:t>
            </a:r>
          </a:p>
          <a:p>
            <a:endParaRPr lang="ru-RU" sz="1600" dirty="0" smtClean="0"/>
          </a:p>
          <a:p>
            <a:r>
              <a:rPr lang="ru-RU" sz="1600" dirty="0"/>
              <a:t>В УППТ, рассчитанных на прием электроэнергии от источников с </a:t>
            </a:r>
            <a:r>
              <a:rPr lang="ru-RU" sz="1600" dirty="0" err="1"/>
              <a:t>глухозаземленной</a:t>
            </a:r>
            <a:r>
              <a:rPr lang="ru-RU" sz="1600" dirty="0"/>
              <a:t> </a:t>
            </a:r>
            <a:r>
              <a:rPr lang="ru-RU" sz="1600" dirty="0" err="1"/>
              <a:t>нейтралью</a:t>
            </a:r>
            <a:r>
              <a:rPr lang="ru-RU" sz="1600" dirty="0"/>
              <a:t>, предусматривается дополнительная защита от поражения электрическим током в нормальном режиме с помощью УЗО с током срабатывания не более 30 мА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Для обеспечения бесперебойности питания аппаратуры на НРП ВОЛП предусмотрена УБП, общая для аппаратуры всех систем передачи данного НРП. В состав УБП входят: стабилизированные выпрямители; </a:t>
            </a:r>
            <a:r>
              <a:rPr lang="ru-RU" sz="1600" dirty="0" err="1"/>
              <a:t>двухгруппная</a:t>
            </a:r>
            <a:r>
              <a:rPr lang="ru-RU" sz="1600" dirty="0"/>
              <a:t> аккумуляторная батарея; устройства контроля и управления режимами УБП; устройства распределения и </a:t>
            </a:r>
            <a:r>
              <a:rPr lang="ru-RU" sz="1600" dirty="0" smtClean="0"/>
              <a:t>защиты </a:t>
            </a:r>
            <a:r>
              <a:rPr lang="ru-RU" sz="1600" dirty="0"/>
              <a:t>цепей переменного и постоянного тока.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98095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В УБП предусмотрены коммутационные аппараты, обеспечивающие ручное отключение любой из групп аккумуляторной батареи для профилактики и ремонта.</a:t>
            </a:r>
          </a:p>
          <a:p>
            <a:endParaRPr lang="ru-RU" sz="1600" dirty="0" smtClean="0"/>
          </a:p>
          <a:p>
            <a:r>
              <a:rPr lang="ru-RU" sz="1600" dirty="0" smtClean="0"/>
              <a:t>Аккумуляторная </a:t>
            </a:r>
            <a:r>
              <a:rPr lang="ru-RU" sz="1600" dirty="0"/>
              <a:t>батарея комплектуется кислотными герметизированными аккумуляторами. Емкость каждой группы аккумуляторной батареи выбирается из условия питания аппаратуры связи в течение по крайней мере 24 ч, Время восстановления 90 % емкости батареи не должно превышать 24 ч.</a:t>
            </a:r>
          </a:p>
          <a:p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УБП предусмотрено автоматическое аварийное отключение аккумуляторной батареи при понижении напряжения на ней до 1,75 В на элемент.</a:t>
            </a:r>
          </a:p>
          <a:p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УБП имеется предупредительная сигнализация о пропадании напряжения переменного тока на входных зажимах выпрямителей и повреждении выпрямителей, а также аварийная сигнализация при перегорании предохранителей в цепи аккумуляторной батареи, отключении аккумуляторной батареи при понижении напряжения на ней до 1,75 В на элемент и срабатывании устройств защиты в цепях питания аппаратуры. Обобщенный предупредительный аварийный сигнал транслируется по цепи </a:t>
            </a:r>
            <a:r>
              <a:rPr lang="ru-RU" sz="1600" dirty="0" err="1"/>
              <a:t>телеконтроля</a:t>
            </a:r>
            <a:r>
              <a:rPr lang="ru-RU" sz="1600" dirty="0"/>
              <a:t> Системы передачи.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22021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Электропитание аппаратуры необслуживаемых усилительных и регенерационных пунктов кабельных линий </a:t>
            </a:r>
            <a:r>
              <a:rPr lang="ru-RU" dirty="0" smtClean="0"/>
              <a:t>связи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Оборудование УБП, как правило, размещается в шкафах с габаритами, обеспечивающими их размещение в контейнере (цистерне) НРП ВОЛП.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Конструкция </a:t>
            </a:r>
            <a:r>
              <a:rPr lang="ru-RU" sz="1600" dirty="0"/>
              <a:t>шкафов с преобразовательным оборудованием УБП обеспечивает обслуживание с лицевой стороны и допускает их установку к стене.</a:t>
            </a:r>
          </a:p>
          <a:p>
            <a:endParaRPr lang="ru-RU" sz="1600" dirty="0" smtClean="0"/>
          </a:p>
          <a:p>
            <a:r>
              <a:rPr lang="ru-RU" sz="1600" dirty="0" smtClean="0"/>
              <a:t>Аккумуляторы</a:t>
            </a:r>
            <a:r>
              <a:rPr lang="ru-RU" sz="1600" dirty="0"/>
              <a:t>, входящие в состав УБП, устанавливаются на стеллажах или в шкафах, обеспечивающих возможность обслуживания, монтажа и демонтажа каждой группы батареи без нарушения работы УБП.</a:t>
            </a:r>
          </a:p>
          <a:p>
            <a:endParaRPr lang="ru-RU" sz="1600" dirty="0" smtClean="0"/>
          </a:p>
          <a:p>
            <a:r>
              <a:rPr lang="ru-RU" sz="1600" dirty="0" smtClean="0"/>
              <a:t>Электрическое </a:t>
            </a:r>
            <a:r>
              <a:rPr lang="ru-RU" sz="1600" dirty="0"/>
              <a:t>освещение НРП должно быть рассчитано на питание через входящий в состав УППТ понижающий трансформатор мощностью до 1 кВт с выходным напряжением не более 42 В.</a:t>
            </a:r>
          </a:p>
          <a:p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надземной надстройке НРП ВОЛП предусмотрен однополюсный выключатель в цепи 42 В, общий для всех светильников. В качестве светильников применяются лампы накаливания.</a:t>
            </a:r>
          </a:p>
          <a:p>
            <a:endParaRPr lang="ru-RU" sz="1600" dirty="0" smtClean="0"/>
          </a:p>
          <a:p>
            <a:r>
              <a:rPr lang="ru-RU" sz="1600" dirty="0" smtClean="0"/>
              <a:t>Аварийное </a:t>
            </a:r>
            <a:r>
              <a:rPr lang="ru-RU" sz="1600" dirty="0"/>
              <a:t>освещение НРП осуществляется от ручных осветительных приборов с аккумуляторами или сухими элементами.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20541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Качество, надежность и эксплуатационные характеристики современных электроустановок для телекоммуникационных систем во многом определяются возможностями информационных технологий, которые в них </a:t>
            </a:r>
            <a:r>
              <a:rPr lang="ru-RU" sz="1600" dirty="0" smtClean="0"/>
              <a:t>используются.</a:t>
            </a:r>
          </a:p>
          <a:p>
            <a:endParaRPr lang="ru-RU" sz="1600" dirty="0"/>
          </a:p>
          <a:p>
            <a:r>
              <a:rPr lang="ru-RU" sz="1600" dirty="0"/>
              <a:t>Цифровые контроллеры в модулях управления и отдельных устройствах электроустановки осуществляют постоянный контроль состояния оборудования, оптимизируют режимы работы и прогнозируют возможные неисправности для их своевременного устранения, а также контролируют показатели окружающей среды, параметры питающей сети и осуществляют мониторинг других устройств электроустановки.</a:t>
            </a:r>
          </a:p>
          <a:p>
            <a:endParaRPr lang="ru-RU" sz="1600" dirty="0" smtClean="0"/>
          </a:p>
          <a:p>
            <a:r>
              <a:rPr lang="ru-RU" sz="1600" dirty="0" smtClean="0"/>
              <a:t>Именно </a:t>
            </a:r>
            <a:r>
              <a:rPr lang="ru-RU" sz="1600" dirty="0"/>
              <a:t>использование цифровых контроллеров в ЭПУ позволяет существенно повысить надежность электропитания аппаратуры. </a:t>
            </a:r>
            <a:r>
              <a:rPr lang="ru-RU" sz="1600" dirty="0" smtClean="0"/>
              <a:t> </a:t>
            </a:r>
          </a:p>
          <a:p>
            <a:endParaRPr lang="ru-RU" sz="1600" dirty="0"/>
          </a:p>
          <a:p>
            <a:r>
              <a:rPr lang="ru-RU" sz="1600" dirty="0"/>
              <a:t>Повышение требований к надежности, расширение номенклатуры элементов установок и применение на сетях связи децентрализованных систем электропитания резко повысили требования к системам контроля и управления установками электропитания</a:t>
            </a:r>
          </a:p>
        </p:txBody>
      </p:sp>
    </p:spTree>
    <p:extLst>
      <p:ext uri="{BB962C8B-B14F-4D97-AF65-F5344CB8AC3E}">
        <p14:creationId xmlns:p14="http://schemas.microsoft.com/office/powerpoint/2010/main" val="1526494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 lnSpcReduction="10000"/>
          </a:bodyPr>
          <a:lstStyle/>
          <a:p>
            <a:r>
              <a:rPr lang="ru-RU" sz="1600" dirty="0"/>
              <a:t>Система контроля и управления представляет собой иерархическую систему, которая обеспечивает взаимодействие ее элементов между собой и с оборудованием электроустановок по сетям передачи данных или (и) другим сетям на основе стандартизованных протоколов и интерфейсов.</a:t>
            </a:r>
          </a:p>
          <a:p>
            <a:endParaRPr lang="ru-RU" sz="1600" dirty="0" smtClean="0"/>
          </a:p>
          <a:p>
            <a:r>
              <a:rPr lang="ru-RU" sz="1600" dirty="0" smtClean="0"/>
              <a:t>При </a:t>
            </a:r>
            <a:r>
              <a:rPr lang="ru-RU" sz="1600" dirty="0"/>
              <a:t>построении системы используются устройства, предназначенные для обработки сигналов контроля, управления и обеспечения интерпретации информации для пользователя, а также необходимые преобразователи для согласования стандартных интерфейсов с различными протоколами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Система обеспечивает оперативную информацию о неисправностях и изменениях состояния контролируемых и управляемых элементов оборудования в реальном масштабе времени как автоматически, так и по запросу оператора, ведение журналов регистрации неисправностей и состояния оборудования с возможностью вывода информации на печать и на внешние запоминающие устройства, а также осуществлять установку приоритетов доступа.</a:t>
            </a:r>
          </a:p>
          <a:p>
            <a:endParaRPr lang="ru-RU" sz="1600" dirty="0" smtClean="0"/>
          </a:p>
          <a:p>
            <a:r>
              <a:rPr lang="ru-RU" sz="1600" dirty="0" smtClean="0"/>
              <a:t>Система </a:t>
            </a:r>
            <a:r>
              <a:rPr lang="ru-RU" sz="1600" dirty="0"/>
              <a:t>позволяет задавать и изменять режимы работы устройств, включая установки пороговых значений контролируемых параметров для выработки аварийных сигналов, и дистанционно изменить конфигурацию установки электропитания для обеспечения нормальной работы путем включения и отключения ее элементов.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74890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Взаимодействие оператора с системой осуществляется через интерфейс пользователя. Для взаимодействия оператора на уровне управления элементами установки электропитания предусматриваются следующие основные режимы: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 инсталляция программного обеспечения;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 текущий контроль за состоянием оборудования и  налоговый режим управления в реальном времени;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 создание базы данных и периодическое тестирование элементов.</a:t>
            </a:r>
          </a:p>
          <a:p>
            <a:endParaRPr lang="ru-RU" sz="1600" dirty="0" smtClean="0"/>
          </a:p>
          <a:p>
            <a:r>
              <a:rPr lang="ru-RU" sz="1600" dirty="0" smtClean="0"/>
              <a:t>Вход </a:t>
            </a:r>
            <a:r>
              <a:rPr lang="ru-RU" sz="1600" dirty="0"/>
              <a:t>в перечисленные режимы осуществляется с помощью меню после введения пароля пользователя. На экране дисплея предусматривается отображение аварийных и предупредительных сигналов.</a:t>
            </a:r>
          </a:p>
          <a:p>
            <a:endParaRPr lang="ru-RU" sz="1600" dirty="0" smtClean="0"/>
          </a:p>
          <a:p>
            <a:r>
              <a:rPr lang="ru-RU" sz="1600" dirty="0" smtClean="0"/>
              <a:t>Реализация </a:t>
            </a:r>
            <a:r>
              <a:rPr lang="ru-RU" sz="1600" dirty="0"/>
              <a:t>отображения осуществляется с использованием текстовых сообщений, графиков и схем, которые имеют определенную цветовую гамму в зависимости от важности поступившего сообщения. </a:t>
            </a:r>
          </a:p>
        </p:txBody>
      </p:sp>
    </p:spTree>
    <p:extLst>
      <p:ext uri="{BB962C8B-B14F-4D97-AF65-F5344CB8AC3E}">
        <p14:creationId xmlns:p14="http://schemas.microsoft.com/office/powerpoint/2010/main" val="5619468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В настоящее время технические возможности позволяют создавать различные конфигурации .системы. Принципиально система должна содержать три компонента, а именно: контролируемые объекты, центр управления и инфраструктуру, обеспечивающую обмен информацией между ними. В общем виде структура системы приведена на </a:t>
            </a:r>
            <a:r>
              <a:rPr lang="ru-RU" sz="1600" dirty="0" smtClean="0"/>
              <a:t>рисунке ниже: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7951" y="2375847"/>
            <a:ext cx="5288098" cy="380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97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Центр управления представляет собой комплекс, работающий с рядом территориально размещенных объектов, которые содержат электроустановки предприятий связи. Основными функциями центра являются контроль за нормальной работой электроустановок и управление оборудованием электроустановок с целью поддержания заданного рабочего состояния системы.</a:t>
            </a:r>
          </a:p>
          <a:p>
            <a:endParaRPr lang="ru-RU" sz="1600" dirty="0" smtClean="0"/>
          </a:p>
          <a:p>
            <a:r>
              <a:rPr lang="ru-RU" sz="1600" dirty="0"/>
              <a:t>Необходимость изменения конфигурации электроустановки может возникнуть как в нормальном режиме ее работы, например с целью повышения энергетических показателей, так и в аварийных ситуациях с целью восстановления заданных показателей, путем замены неисправного оборудования.</a:t>
            </a:r>
          </a:p>
          <a:p>
            <a:endParaRPr lang="ru-RU" sz="1600" dirty="0" smtClean="0"/>
          </a:p>
          <a:p>
            <a:r>
              <a:rPr lang="ru-RU" sz="1600" dirty="0"/>
              <a:t>Центральный блок получает информацию от блоков контроля, обрабатывает ее и, в зависимости от важности, выдает сигналы для вмешательства обслуживающего персонала или отправляет ее в базу данных. Центральный блок выдает информацию в цифровом виде, а также имеет ограниченное количество релейных «сухих контактов».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35421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 lnSpcReduction="10000"/>
          </a:bodyPr>
          <a:lstStyle/>
          <a:p>
            <a:r>
              <a:rPr lang="ru-RU" sz="1600" u="sng" dirty="0"/>
              <a:t>Контролируемый объект</a:t>
            </a:r>
            <a:r>
              <a:rPr lang="ru-RU" sz="1600" dirty="0"/>
              <a:t> (</a:t>
            </a:r>
            <a:r>
              <a:rPr lang="ru-RU" sz="1600" dirty="0" smtClean="0"/>
              <a:t>рисунок ниже) </a:t>
            </a:r>
            <a:r>
              <a:rPr lang="ru-RU" sz="1600" dirty="0"/>
              <a:t>должен иметь устройство управления и сбора данных о состоянии оборудования электроустановки (блоки контроля К), информация от которых поступает в центральный блок (ЦБК). Блоки контроля размещаются, как правило, непосредственно в контролируемом оборудовании, например в устройстве электропитания, дизель-генераторной установке и др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u="sng" dirty="0" smtClean="0"/>
              <a:t>Центральный </a:t>
            </a:r>
            <a:r>
              <a:rPr lang="ru-RU" sz="1600" u="sng" dirty="0"/>
              <a:t>блок электроустановки</a:t>
            </a:r>
            <a:r>
              <a:rPr lang="ru-RU" sz="1600" dirty="0"/>
              <a:t> осуществляет контроль и управление устройствами ввода и защиты первичного источника электроэнергии (внешней сети), запуском и остановкой собственной электростанции, оборудованием установок бесперебойного электро-питания, осуществляет диагностику и отключение аккумуляторной батареи при ее полном разряде, а также осуществляет контроль за работой климатической установки объекта.</a:t>
            </a: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27103" y="2064949"/>
            <a:ext cx="5089794" cy="244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809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В качестве примера рассмотрим более подробно возможности центрального блока, контролирующего оборудование электроустановки, в состав которой входит УБП постоянного тока, собственная электростанция и установка контроля климата.</a:t>
            </a:r>
          </a:p>
          <a:p>
            <a:endParaRPr lang="ru-RU" sz="1600" dirty="0" smtClean="0"/>
          </a:p>
          <a:p>
            <a:r>
              <a:rPr lang="ru-RU" sz="1600" dirty="0"/>
              <a:t>В установке бесперебойного электропитания постоянного тока должен осуществляется контроль за:</a:t>
            </a:r>
          </a:p>
          <a:p>
            <a:r>
              <a:rPr lang="ru-RU" sz="1600" dirty="0"/>
              <a:t>•	 током нагрузки;</a:t>
            </a:r>
          </a:p>
          <a:p>
            <a:r>
              <a:rPr lang="ru-RU" sz="1600" dirty="0"/>
              <a:t>•	 напряжением постоянного тока;</a:t>
            </a:r>
          </a:p>
          <a:p>
            <a:r>
              <a:rPr lang="ru-RU" sz="1600" dirty="0"/>
              <a:t>•	 наличием неисправности в сети переменного тока;</a:t>
            </a:r>
          </a:p>
          <a:p>
            <a:r>
              <a:rPr lang="ru-RU" sz="1600" dirty="0"/>
              <a:t>•	 наличием внутренней неисправности любого модуля или блока;</a:t>
            </a:r>
          </a:p>
          <a:p>
            <a:r>
              <a:rPr lang="ru-RU" sz="1600" dirty="0"/>
              <a:t>•	 неисправностью батарейного предохранителя.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Система </a:t>
            </a:r>
            <a:r>
              <a:rPr lang="ru-RU" sz="1600" dirty="0"/>
              <a:t>предусматривает выдачу таких, например, сигналов:</a:t>
            </a:r>
          </a:p>
          <a:p>
            <a:r>
              <a:rPr lang="ru-RU" sz="1600" dirty="0"/>
              <a:t>•	 сигнал неисправности выпрямителя;</a:t>
            </a:r>
          </a:p>
          <a:p>
            <a:r>
              <a:rPr lang="ru-RU" sz="1600" dirty="0"/>
              <a:t>•	 аварийный сигнал срабатывания автомата защиты;</a:t>
            </a:r>
          </a:p>
          <a:p>
            <a:r>
              <a:rPr lang="ru-RU" sz="1600" dirty="0"/>
              <a:t>•	 сигнал отключения выпрямителя при проверки аккумуляторных батарей.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65190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м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Контроль за аккумуляторами осуществляется по следующим параметрам:</a:t>
            </a:r>
          </a:p>
          <a:p>
            <a:r>
              <a:rPr lang="ru-RU" sz="1600" dirty="0"/>
              <a:t>•	 полный ток нагрузки аккумуляторных батарей;</a:t>
            </a:r>
          </a:p>
          <a:p>
            <a:r>
              <a:rPr lang="ru-RU" sz="1600" dirty="0"/>
              <a:t>•	 ток нагрузки отдельной аккумуляторной батареи;</a:t>
            </a:r>
          </a:p>
          <a:p>
            <a:r>
              <a:rPr lang="ru-RU" sz="1600" dirty="0"/>
              <a:t>•	 напряжение на отдельной аккумуляторной батарее;</a:t>
            </a:r>
          </a:p>
          <a:p>
            <a:r>
              <a:rPr lang="ru-RU" sz="1600" dirty="0"/>
              <a:t>•	 напряжение на отдельном аккумуляторе (моноблоке);</a:t>
            </a:r>
          </a:p>
          <a:p>
            <a:r>
              <a:rPr lang="ru-RU" sz="1600" dirty="0"/>
              <a:t>•	 аварийный сигнал уровня электролита (для классических кислотных аккумуляторов);</a:t>
            </a:r>
          </a:p>
          <a:p>
            <a:r>
              <a:rPr lang="ru-RU" sz="1600" dirty="0"/>
              <a:t>•	 температура батарей;</a:t>
            </a:r>
          </a:p>
          <a:p>
            <a:r>
              <a:rPr lang="ru-RU" sz="1600" dirty="0"/>
              <a:t>•	 температура в помещении;</a:t>
            </a:r>
          </a:p>
          <a:p>
            <a:r>
              <a:rPr lang="ru-RU" sz="1600" dirty="0"/>
              <a:t>•	 расчетное время резервирования;</a:t>
            </a:r>
          </a:p>
          <a:p>
            <a:r>
              <a:rPr lang="ru-RU" sz="1600" dirty="0"/>
              <a:t>•	 расчетная емкость в нормальном состоянии;</a:t>
            </a:r>
          </a:p>
          <a:p>
            <a:r>
              <a:rPr lang="ru-RU" sz="1600" dirty="0"/>
              <a:t>•	 аварийный сигнал разброса напряжения отдельных элементов.</a:t>
            </a:r>
          </a:p>
          <a:p>
            <a:endParaRPr lang="ru-RU" sz="1600" dirty="0" smtClean="0"/>
          </a:p>
          <a:p>
            <a:r>
              <a:rPr lang="ru-RU" sz="1600" dirty="0"/>
              <a:t>В системе регуляции климата контролируются температура наружного воздуха и воздуха в помещении.</a:t>
            </a:r>
          </a:p>
          <a:p>
            <a:endParaRPr lang="ru-RU" sz="1600" dirty="0" smtClean="0"/>
          </a:p>
          <a:p>
            <a:r>
              <a:rPr lang="ru-RU" sz="1600" dirty="0" smtClean="0"/>
              <a:t>Подаются </a:t>
            </a:r>
            <a:r>
              <a:rPr lang="ru-RU" sz="1600" dirty="0"/>
              <a:t>сигналы о неисправности установки охлаждения и аварийный сигнал термодатчика.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35543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При контроле оборудования собственной электростанции формируются сигналы:</a:t>
            </a:r>
          </a:p>
          <a:p>
            <a:r>
              <a:rPr lang="ru-RU" sz="1600" dirty="0"/>
              <a:t>•	 о неисправности генератора;</a:t>
            </a:r>
          </a:p>
          <a:p>
            <a:r>
              <a:rPr lang="ru-RU" sz="1600" dirty="0"/>
              <a:t>•	 аварийный сигнал уровня топлива;</a:t>
            </a:r>
          </a:p>
          <a:p>
            <a:r>
              <a:rPr lang="ru-RU" sz="1600" dirty="0"/>
              <a:t>•	 аварийный сигнал перегрева жидкости в системе охлаждения;</a:t>
            </a:r>
          </a:p>
          <a:p>
            <a:r>
              <a:rPr lang="ru-RU" sz="1600" dirty="0"/>
              <a:t>•	 низкое давление масла;</a:t>
            </a:r>
          </a:p>
          <a:p>
            <a:r>
              <a:rPr lang="ru-RU" sz="1600" dirty="0"/>
              <a:t>•	 низкое напряжение стартерной батареи</a:t>
            </a:r>
          </a:p>
          <a:p>
            <a:r>
              <a:rPr lang="ru-RU" sz="1600" dirty="0"/>
              <a:t>и еще пять основных аварийных сигналов в зависимости от типа применяемого оборудования.</a:t>
            </a:r>
          </a:p>
          <a:p>
            <a:endParaRPr lang="ru-RU" sz="1600" dirty="0" smtClean="0"/>
          </a:p>
          <a:p>
            <a:r>
              <a:rPr lang="ru-RU" sz="1600" dirty="0" smtClean="0"/>
              <a:t>Кроме </a:t>
            </a:r>
            <a:r>
              <a:rPr lang="ru-RU" sz="1600" dirty="0"/>
              <a:t>того, существует возможность осуществлять дистанционный запуск и дистанционную остановку электростанции.</a:t>
            </a:r>
          </a:p>
          <a:p>
            <a:endParaRPr lang="ru-RU" sz="1600" dirty="0" smtClean="0"/>
          </a:p>
          <a:p>
            <a:r>
              <a:rPr lang="ru-RU" sz="1600" dirty="0"/>
              <a:t>Формируются следующие сигналы:</a:t>
            </a:r>
          </a:p>
          <a:p>
            <a:r>
              <a:rPr lang="ru-RU" sz="1600" dirty="0"/>
              <a:t>•	 аварийный сигнал ухода частоты;</a:t>
            </a:r>
          </a:p>
          <a:p>
            <a:r>
              <a:rPr lang="ru-RU" sz="1600" dirty="0"/>
              <a:t>•	 неисправность в сети переменного тока;</a:t>
            </a:r>
          </a:p>
          <a:p>
            <a:r>
              <a:rPr lang="ru-RU" sz="1600" dirty="0"/>
              <a:t>•	 повышение напряжения и аварийное повышение напряжения в одной из фаз;</a:t>
            </a:r>
          </a:p>
          <a:p>
            <a:r>
              <a:rPr lang="ru-RU" sz="1600" dirty="0"/>
              <a:t>•	 понижение напряжения и аварийное понижение напряжения в одной из фаз.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143881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В цепях переменного тока контролируется:</a:t>
            </a:r>
          </a:p>
          <a:p>
            <a:r>
              <a:rPr lang="ru-RU" sz="1600" dirty="0"/>
              <a:t>•	 переменное напряжение между фазами (линейное напряжение);</a:t>
            </a:r>
          </a:p>
          <a:p>
            <a:r>
              <a:rPr lang="ru-RU" sz="1600" dirty="0"/>
              <a:t>•	 переменное напряжение между каждой фазой и </a:t>
            </a:r>
            <a:r>
              <a:rPr lang="ru-RU" sz="1600" dirty="0" err="1"/>
              <a:t>нейтралью</a:t>
            </a:r>
            <a:r>
              <a:rPr lang="ru-RU" sz="1600" dirty="0"/>
              <a:t>;</a:t>
            </a:r>
          </a:p>
          <a:p>
            <a:r>
              <a:rPr lang="ru-RU" sz="1600" dirty="0"/>
              <a:t>•	 значение тока в каждой фазе;</a:t>
            </a:r>
          </a:p>
          <a:p>
            <a:r>
              <a:rPr lang="ru-RU" sz="1600" dirty="0"/>
              <a:t>•	 частота переменного тока;</a:t>
            </a:r>
          </a:p>
          <a:p>
            <a:r>
              <a:rPr lang="ru-RU" sz="1600" dirty="0"/>
              <a:t>•	 активная мощность каждой фазы;</a:t>
            </a:r>
          </a:p>
          <a:p>
            <a:r>
              <a:rPr lang="ru-RU" sz="1600" dirty="0"/>
              <a:t>•	 реактивная мощность каждой фазы;</a:t>
            </a:r>
          </a:p>
          <a:p>
            <a:r>
              <a:rPr lang="ru-RU" sz="1600" dirty="0"/>
              <a:t>•	 коэффициент мощности по каждой фазе;</a:t>
            </a:r>
          </a:p>
          <a:p>
            <a:r>
              <a:rPr lang="ru-RU" sz="1600" dirty="0"/>
              <a:t>•	 коэффициент гармоник по каждой фазе;</a:t>
            </a:r>
          </a:p>
          <a:p>
            <a:r>
              <a:rPr lang="ru-RU" sz="1600" dirty="0"/>
              <a:t>•	 потребление энергии;</a:t>
            </a:r>
          </a:p>
          <a:p>
            <a:r>
              <a:rPr lang="ru-RU" sz="1600" dirty="0"/>
              <a:t>•	 состояние аварийного ввода резерва.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Приведенный </a:t>
            </a:r>
            <a:r>
              <a:rPr lang="ru-RU" sz="1600" dirty="0"/>
              <a:t>в рассмотренном выше примере объем показателей контроля и управления работой оборудования электроустановки в условиях реальной сети электросвязи может быть дополнен рядом других показателей и сигналов.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87775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Ниже рассмотрим пример тестирования емкости аккумуляторной батареи.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Тестирование </a:t>
            </a:r>
            <a:r>
              <a:rPr lang="ru-RU" sz="1600" dirty="0"/>
              <a:t>может начаться либо автоматически, если какие-либо параметры ее вышли за норму, либо по команде из центра управления.</a:t>
            </a:r>
          </a:p>
          <a:p>
            <a:r>
              <a:rPr lang="ru-RU" sz="1600" dirty="0"/>
              <a:t>Процесс начинается с принудительного понижения выходного напряжения выпрямителей до заданного уровня. При этом батарея разряжается на питаемую нагрузку и контролируется время разряда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Если за заданный промежуток времени измеренное на батарее напряжение оказалось ниже установленного уровня, что характеризует потерю емкости аккумуляторной батареи, то центральный блок включает сигнал тревоги, записывает информацию в базу данных и передает ее в центр управления для принятия решения о дальнейшей работе с этой батареей. При этом блок контроля (по запросу из центра управления) также выдает всю информацию о батареи, указанную выше, и заполняет ее.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799960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Система контроля и управления оборудованием </a:t>
            </a:r>
            <a:r>
              <a:rPr lang="ru-RU" dirty="0" smtClean="0"/>
              <a:t>электроустановок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Инфраструктура обмена информацией обеспечивает передачу сигналов между центром управления и оборудованием контролируемого </a:t>
            </a:r>
            <a:r>
              <a:rPr lang="ru-RU" sz="1600" dirty="0" smtClean="0"/>
              <a:t>объекта. </a:t>
            </a:r>
            <a:r>
              <a:rPr lang="ru-RU" sz="1600" dirty="0"/>
              <a:t>На </a:t>
            </a:r>
            <a:r>
              <a:rPr lang="ru-RU" sz="1600" dirty="0" smtClean="0"/>
              <a:t>рисунке ниже </a:t>
            </a:r>
            <a:r>
              <a:rPr lang="ru-RU" sz="1600" dirty="0"/>
              <a:t>показан возможный вариант построения инфраструктуры с применением сетей TCP/IP, передачи данных и телефонной сети общего пользования (</a:t>
            </a:r>
            <a:r>
              <a:rPr lang="ru-RU" sz="1600" dirty="0" err="1"/>
              <a:t>ТфОП</a:t>
            </a:r>
            <a:r>
              <a:rPr lang="ru-RU" sz="1600" dirty="0"/>
              <a:t>) и прямых арендуемых каналов. Контролируемые объекты, как правило, имеют интерфейсы трех видов: собственный протокол, сетевой интерфейс Х25 и SNMP. </a:t>
            </a:r>
            <a:r>
              <a:rPr lang="ru-RU" sz="1600" dirty="0" smtClean="0"/>
              <a:t>Для взаимодействия контролируемых объектов с различными сетями применяются соответствующие адаптеры. На рисунке  </a:t>
            </a:r>
            <a:r>
              <a:rPr lang="ru-RU" sz="1600" dirty="0"/>
              <a:t>это модем, PAD и </a:t>
            </a:r>
            <a:r>
              <a:rPr lang="ru-RU" sz="1600" dirty="0" smtClean="0"/>
              <a:t>транслятор.</a:t>
            </a:r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99498" y="3095139"/>
            <a:ext cx="3507120" cy="301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38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«СИСТЕМЫ ЭЛЕКТРОПИТАНИЯ АППАРАТУРЫ СВЯЗИ»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1. Перечислите основные технические требования к электроустановкам предприятий связи?</a:t>
            </a:r>
          </a:p>
          <a:p>
            <a:r>
              <a:rPr lang="ru-RU" dirty="0" smtClean="0"/>
              <a:t>2. Какие </a:t>
            </a:r>
            <a:r>
              <a:rPr lang="ru-RU" dirty="0"/>
              <a:t>системы предприятий связи требуют гарантированной бесперебойной подачи электрической энергии?</a:t>
            </a:r>
          </a:p>
          <a:p>
            <a:r>
              <a:rPr lang="ru-RU" dirty="0"/>
              <a:t>3. Перечислите основные функции электроустановок предприятий связи?</a:t>
            </a:r>
          </a:p>
          <a:p>
            <a:r>
              <a:rPr lang="ru-RU" dirty="0"/>
              <a:t>4. Перечислите основные виды оборудования предприятий связи.</a:t>
            </a:r>
          </a:p>
          <a:p>
            <a:r>
              <a:rPr lang="ru-RU" dirty="0"/>
              <a:t>5. По каким принципам организуется электропитание в необслуживаемых кабельных линиях связи?</a:t>
            </a:r>
          </a:p>
          <a:p>
            <a:r>
              <a:rPr lang="ru-RU" dirty="0"/>
              <a:t>6. По каким линиям связи подается электроэнергия в необслуживаемые усилительные пункты?</a:t>
            </a:r>
          </a:p>
          <a:p>
            <a:r>
              <a:rPr lang="ru-RU" dirty="0"/>
              <a:t>7. Чем ограничивается длина секции дистанционного питания?</a:t>
            </a:r>
          </a:p>
          <a:p>
            <a:r>
              <a:rPr lang="ru-RU" dirty="0"/>
              <a:t>8. Как контролируется целостность изоляции коаксиального кабеля?</a:t>
            </a:r>
          </a:p>
          <a:p>
            <a:r>
              <a:rPr lang="ru-RU" dirty="0"/>
              <a:t>9. Укажите особенности электропитания аппаратуры необслуживаемых регенерационных пунктов волокно-оптических линий связи.</a:t>
            </a:r>
          </a:p>
          <a:p>
            <a:r>
              <a:rPr lang="ru-RU" dirty="0"/>
              <a:t>10. Какие напряжения используются для освещения в необслуживаемых регенерационных пунктах?</a:t>
            </a:r>
          </a:p>
          <a:p>
            <a:r>
              <a:rPr lang="ru-RU" dirty="0"/>
              <a:t>11. Перечислите функции систем контроля и управления оборудованием электроустановок.</a:t>
            </a:r>
          </a:p>
          <a:p>
            <a:r>
              <a:rPr lang="ru-RU" dirty="0"/>
              <a:t>12. Какие режимы работы предусматриваются в системах контроля и управления?</a:t>
            </a:r>
          </a:p>
          <a:p>
            <a:r>
              <a:rPr lang="ru-RU" dirty="0"/>
              <a:t>13. Приведите структурную схему системы контроля и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171771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</TotalTime>
  <Words>4310</Words>
  <Application>Microsoft Office PowerPoint</Application>
  <PresentationFormat>Экран (4:3)</PresentationFormat>
  <Paragraphs>467</Paragraphs>
  <Slides>41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ДО</vt:lpstr>
      <vt:lpstr>MathType 6.0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Игорь</cp:lastModifiedBy>
  <cp:revision>175</cp:revision>
  <dcterms:created xsi:type="dcterms:W3CDTF">2013-03-28T05:50:20Z</dcterms:created>
  <dcterms:modified xsi:type="dcterms:W3CDTF">2019-10-02T08:30:26Z</dcterms:modified>
</cp:coreProperties>
</file>