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  <p:sldMasterId id="2147483781" r:id="rId2"/>
  </p:sldMasterIdLst>
  <p:sldIdLst>
    <p:sldId id="256" r:id="rId3"/>
    <p:sldId id="259" r:id="rId4"/>
    <p:sldId id="281" r:id="rId5"/>
    <p:sldId id="260" r:id="rId6"/>
    <p:sldId id="293" r:id="rId7"/>
    <p:sldId id="262" r:id="rId8"/>
    <p:sldId id="263" r:id="rId9"/>
    <p:sldId id="270" r:id="rId10"/>
    <p:sldId id="271" r:id="rId11"/>
    <p:sldId id="282" r:id="rId12"/>
    <p:sldId id="285" r:id="rId13"/>
    <p:sldId id="288" r:id="rId14"/>
    <p:sldId id="289" r:id="rId15"/>
    <p:sldId id="294" r:id="rId16"/>
  </p:sldIdLst>
  <p:sldSz cx="9144000" cy="6858000" type="screen4x3"/>
  <p:notesSz cx="6834188" cy="99790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29" autoAdjust="0"/>
  </p:normalViewPr>
  <p:slideViewPr>
    <p:cSldViewPr>
      <p:cViewPr varScale="1">
        <p:scale>
          <a:sx n="80" d="100"/>
          <a:sy n="80" d="100"/>
        </p:scale>
        <p:origin x="-11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50179" name="Freeform 3"/>
            <p:cNvSpPr>
              <a:spLocks/>
            </p:cNvSpPr>
            <p:nvPr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50180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50181" name="Freeform 5"/>
              <p:cNvSpPr>
                <a:spLocks/>
              </p:cNvSpPr>
              <p:nvPr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2" name="Freeform 6"/>
              <p:cNvSpPr>
                <a:spLocks/>
              </p:cNvSpPr>
              <p:nvPr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3" name="Freeform 7"/>
              <p:cNvSpPr>
                <a:spLocks/>
              </p:cNvSpPr>
              <p:nvPr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4" name="Freeform 8"/>
              <p:cNvSpPr>
                <a:spLocks/>
              </p:cNvSpPr>
              <p:nvPr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5" name="Freeform 9"/>
              <p:cNvSpPr>
                <a:spLocks/>
              </p:cNvSpPr>
              <p:nvPr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6" name="Freeform 10"/>
              <p:cNvSpPr>
                <a:spLocks/>
              </p:cNvSpPr>
              <p:nvPr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7" name="Freeform 11"/>
              <p:cNvSpPr>
                <a:spLocks/>
              </p:cNvSpPr>
              <p:nvPr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8" name="Freeform 12"/>
              <p:cNvSpPr>
                <a:spLocks/>
              </p:cNvSpPr>
              <p:nvPr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9" name="Freeform 13"/>
              <p:cNvSpPr>
                <a:spLocks/>
              </p:cNvSpPr>
              <p:nvPr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0" name="Freeform 14"/>
              <p:cNvSpPr>
                <a:spLocks/>
              </p:cNvSpPr>
              <p:nvPr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1" name="Freeform 15"/>
              <p:cNvSpPr>
                <a:spLocks/>
              </p:cNvSpPr>
              <p:nvPr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2" name="Freeform 16"/>
              <p:cNvSpPr>
                <a:spLocks/>
              </p:cNvSpPr>
              <p:nvPr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3" name="Freeform 17"/>
              <p:cNvSpPr>
                <a:spLocks/>
              </p:cNvSpPr>
              <p:nvPr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4" name="Freeform 18"/>
              <p:cNvSpPr>
                <a:spLocks/>
              </p:cNvSpPr>
              <p:nvPr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5" name="Freeform 19"/>
              <p:cNvSpPr>
                <a:spLocks/>
              </p:cNvSpPr>
              <p:nvPr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6" name="Freeform 20"/>
              <p:cNvSpPr>
                <a:spLocks/>
              </p:cNvSpPr>
              <p:nvPr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7" name="Freeform 21"/>
              <p:cNvSpPr>
                <a:spLocks/>
              </p:cNvSpPr>
              <p:nvPr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8" name="Freeform 22"/>
              <p:cNvSpPr>
                <a:spLocks/>
              </p:cNvSpPr>
              <p:nvPr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9" name="Freeform 23"/>
              <p:cNvSpPr>
                <a:spLocks/>
              </p:cNvSpPr>
              <p:nvPr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0" name="Freeform 24"/>
              <p:cNvSpPr>
                <a:spLocks/>
              </p:cNvSpPr>
              <p:nvPr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1" name="Freeform 25"/>
              <p:cNvSpPr>
                <a:spLocks/>
              </p:cNvSpPr>
              <p:nvPr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2" name="Freeform 26"/>
              <p:cNvSpPr>
                <a:spLocks/>
              </p:cNvSpPr>
              <p:nvPr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3" name="Freeform 27"/>
              <p:cNvSpPr>
                <a:spLocks/>
              </p:cNvSpPr>
              <p:nvPr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4" name="Freeform 28"/>
              <p:cNvSpPr>
                <a:spLocks/>
              </p:cNvSpPr>
              <p:nvPr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5" name="Freeform 29"/>
              <p:cNvSpPr>
                <a:spLocks/>
              </p:cNvSpPr>
              <p:nvPr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0206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50207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08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09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0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1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2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3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4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5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6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7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8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9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0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1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0222" name="Group 46"/>
              <p:cNvGrpSpPr>
                <a:grpSpLocks/>
              </p:cNvGrpSpPr>
              <p:nvPr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50223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4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0225" name="Group 49"/>
              <p:cNvGrpSpPr>
                <a:grpSpLocks/>
              </p:cNvGrpSpPr>
              <p:nvPr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50226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7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8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9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0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1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2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3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4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50235" name="Freeform 59"/>
              <p:cNvSpPr>
                <a:spLocks/>
              </p:cNvSpPr>
              <p:nvPr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6" name="Freeform 60"/>
              <p:cNvSpPr>
                <a:spLocks/>
              </p:cNvSpPr>
              <p:nvPr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7" name="Freeform 61"/>
              <p:cNvSpPr>
                <a:spLocks/>
              </p:cNvSpPr>
              <p:nvPr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8" name="Freeform 62"/>
              <p:cNvSpPr>
                <a:spLocks/>
              </p:cNvSpPr>
              <p:nvPr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9" name="Freeform 63"/>
              <p:cNvSpPr>
                <a:spLocks/>
              </p:cNvSpPr>
              <p:nvPr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0" name="Freeform 64"/>
              <p:cNvSpPr>
                <a:spLocks/>
              </p:cNvSpPr>
              <p:nvPr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1" name="Freeform 65"/>
              <p:cNvSpPr>
                <a:spLocks/>
              </p:cNvSpPr>
              <p:nvPr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2" name="Freeform 66"/>
              <p:cNvSpPr>
                <a:spLocks/>
              </p:cNvSpPr>
              <p:nvPr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0243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0244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0245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C5F5A13D-B322-4F6F-A12D-FB164272BCD2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0246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0247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CA3B8C3-2E56-4EFD-8127-77A7E4337D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841719-0163-4EBC-B797-BC4E55BD4E14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2D45A-A7DE-4670-AB91-180C22ED50F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058C67-CBE9-4A5B-84B5-35F5D5E153B4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994C57-E7F3-49B2-BF74-D1ED1F57E46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9946DE-45F1-4276-8A89-E548C9F873D0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8F8904-7ECA-4191-B731-EDA64BEB7C5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B430F4-62BD-4A1F-A515-DD4E1D86511E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0CECE1-8586-4692-9375-D3294FB6C6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8F086F-7445-40C4-8C78-C4DD6F2D6EA9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F9CDE9-F71F-4AB2-AC83-611072FC50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3701793-9098-420A-AB72-765D1089905E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F25EC7-B500-4030-BA26-11EB2173226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3E2314-F7A5-4467-9C8B-82E05712AAFA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169AC-9EF3-42F4-B841-49B0B68953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45DE91-1BB6-4F5E-9A17-5F439039CAB5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253B01-3422-4D0D-9ECA-2530C6C2827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FB9B55-0CBA-40AF-B551-F762DB9ABDCB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58A79-C14D-4A26-B150-14A2D1E5F9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3050"/>
            <a:ext cx="2055813" cy="58229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8212" cy="58229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8C85B3-C77B-48DA-8D6C-6637A0F07E08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BF78B6-7EDF-4BDA-8E6D-C9F2506A352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Прямоугольник 16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Прямоугольник 17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Прямоугольник 18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Дата 25"/>
          <p:cNvSpPr>
            <a:spLocks noGrp="1"/>
          </p:cNvSpPr>
          <p:nvPr>
            <p:ph type="dt" sz="half" idx="10"/>
          </p:nvPr>
        </p:nvSpPr>
        <p:spPr>
          <a:xfrm>
            <a:off x="6586538" y="612775"/>
            <a:ext cx="957262" cy="457200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6405ED9-6764-4082-A0A3-E48767FD7916}" type="datetimeFigureOut">
              <a:rPr lang="en-US"/>
              <a:pPr>
                <a:defRPr/>
              </a:pPr>
              <a:t>9/3/2018</a:t>
            </a:fld>
            <a:endParaRPr lang="en-US"/>
          </a:p>
        </p:txBody>
      </p:sp>
      <p:sp>
        <p:nvSpPr>
          <p:cNvPr id="21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4F0BF16-E683-492C-9FB7-C23C309474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9" name="Скругленный прямоугольник 8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6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828AA-4A05-4589-8FCF-A7F40CD62A12}" type="datetimeFigureOut">
              <a:rPr lang="en-US"/>
              <a:pPr>
                <a:defRPr/>
              </a:pPr>
              <a:t>9/3/2018</a:t>
            </a:fld>
            <a:endParaRPr lang="en-US"/>
          </a:p>
        </p:txBody>
      </p:sp>
      <p:sp>
        <p:nvSpPr>
          <p:cNvPr id="17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87BB3-F962-4711-BCCC-99E2BDA603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63529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49155" name="Freeform 3"/>
            <p:cNvSpPr>
              <a:spLocks/>
            </p:cNvSpPr>
            <p:nvPr userDrawn="1"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49156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49157" name="Freeform 5"/>
              <p:cNvSpPr>
                <a:spLocks/>
              </p:cNvSpPr>
              <p:nvPr userDrawn="1"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58" name="Freeform 6"/>
              <p:cNvSpPr>
                <a:spLocks/>
              </p:cNvSpPr>
              <p:nvPr userDrawn="1"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59" name="Freeform 7"/>
              <p:cNvSpPr>
                <a:spLocks/>
              </p:cNvSpPr>
              <p:nvPr userDrawn="1"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0" name="Freeform 8"/>
              <p:cNvSpPr>
                <a:spLocks/>
              </p:cNvSpPr>
              <p:nvPr userDrawn="1"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1" name="Freeform 9"/>
              <p:cNvSpPr>
                <a:spLocks/>
              </p:cNvSpPr>
              <p:nvPr userDrawn="1"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2" name="Freeform 10"/>
              <p:cNvSpPr>
                <a:spLocks/>
              </p:cNvSpPr>
              <p:nvPr userDrawn="1"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3" name="Freeform 11"/>
              <p:cNvSpPr>
                <a:spLocks/>
              </p:cNvSpPr>
              <p:nvPr userDrawn="1"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4" name="Freeform 12"/>
              <p:cNvSpPr>
                <a:spLocks/>
              </p:cNvSpPr>
              <p:nvPr userDrawn="1"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5" name="Freeform 13"/>
              <p:cNvSpPr>
                <a:spLocks/>
              </p:cNvSpPr>
              <p:nvPr userDrawn="1"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6" name="Freeform 14"/>
              <p:cNvSpPr>
                <a:spLocks/>
              </p:cNvSpPr>
              <p:nvPr userDrawn="1"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7" name="Freeform 15"/>
              <p:cNvSpPr>
                <a:spLocks/>
              </p:cNvSpPr>
              <p:nvPr userDrawn="1"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8" name="Freeform 16"/>
              <p:cNvSpPr>
                <a:spLocks/>
              </p:cNvSpPr>
              <p:nvPr userDrawn="1"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9" name="Freeform 17"/>
              <p:cNvSpPr>
                <a:spLocks/>
              </p:cNvSpPr>
              <p:nvPr userDrawn="1"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0" name="Freeform 18"/>
              <p:cNvSpPr>
                <a:spLocks/>
              </p:cNvSpPr>
              <p:nvPr userDrawn="1"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1" name="Freeform 19"/>
              <p:cNvSpPr>
                <a:spLocks/>
              </p:cNvSpPr>
              <p:nvPr userDrawn="1"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2" name="Freeform 20"/>
              <p:cNvSpPr>
                <a:spLocks/>
              </p:cNvSpPr>
              <p:nvPr userDrawn="1"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3" name="Freeform 21"/>
              <p:cNvSpPr>
                <a:spLocks/>
              </p:cNvSpPr>
              <p:nvPr userDrawn="1"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4" name="Freeform 22"/>
              <p:cNvSpPr>
                <a:spLocks/>
              </p:cNvSpPr>
              <p:nvPr userDrawn="1"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5" name="Freeform 23"/>
              <p:cNvSpPr>
                <a:spLocks/>
              </p:cNvSpPr>
              <p:nvPr userDrawn="1"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6" name="Freeform 24"/>
              <p:cNvSpPr>
                <a:spLocks/>
              </p:cNvSpPr>
              <p:nvPr userDrawn="1"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7" name="Freeform 25"/>
              <p:cNvSpPr>
                <a:spLocks/>
              </p:cNvSpPr>
              <p:nvPr userDrawn="1"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8" name="Freeform 26"/>
              <p:cNvSpPr>
                <a:spLocks/>
              </p:cNvSpPr>
              <p:nvPr userDrawn="1"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9" name="Freeform 27"/>
              <p:cNvSpPr>
                <a:spLocks/>
              </p:cNvSpPr>
              <p:nvPr userDrawn="1"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0" name="Freeform 28"/>
              <p:cNvSpPr>
                <a:spLocks/>
              </p:cNvSpPr>
              <p:nvPr userDrawn="1"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1" name="Freeform 29"/>
              <p:cNvSpPr>
                <a:spLocks/>
              </p:cNvSpPr>
              <p:nvPr userDrawn="1"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49182" name="Group 30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49183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4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5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6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7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8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9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0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1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2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3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4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5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6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7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9198" name="Group 46"/>
              <p:cNvGrpSpPr>
                <a:grpSpLocks/>
              </p:cNvGrpSpPr>
              <p:nvPr userDrawn="1"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49199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0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9201" name="Group 49"/>
              <p:cNvGrpSpPr>
                <a:grpSpLocks/>
              </p:cNvGrpSpPr>
              <p:nvPr userDrawn="1"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49202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3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4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5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6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7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8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9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10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49211" name="Freeform 59"/>
              <p:cNvSpPr>
                <a:spLocks/>
              </p:cNvSpPr>
              <p:nvPr userDrawn="1"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2" name="Freeform 60"/>
              <p:cNvSpPr>
                <a:spLocks/>
              </p:cNvSpPr>
              <p:nvPr userDrawn="1"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3" name="Freeform 61"/>
              <p:cNvSpPr>
                <a:spLocks/>
              </p:cNvSpPr>
              <p:nvPr userDrawn="1"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4" name="Freeform 62"/>
              <p:cNvSpPr>
                <a:spLocks/>
              </p:cNvSpPr>
              <p:nvPr userDrawn="1"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5" name="Freeform 63"/>
              <p:cNvSpPr>
                <a:spLocks/>
              </p:cNvSpPr>
              <p:nvPr userDrawn="1"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6" name="Freeform 64"/>
              <p:cNvSpPr>
                <a:spLocks/>
              </p:cNvSpPr>
              <p:nvPr userDrawn="1"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7" name="Freeform 65"/>
              <p:cNvSpPr>
                <a:spLocks/>
              </p:cNvSpPr>
              <p:nvPr userDrawn="1"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8" name="Freeform 66"/>
              <p:cNvSpPr>
                <a:spLocks/>
              </p:cNvSpPr>
              <p:nvPr userDrawn="1"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49219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9220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DF9D3398-E569-41A2-AD0C-06BE06630312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49221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2050"/>
            <a:ext cx="2895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9222" name="Rectangle 7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307065BD-F3C7-47B0-B26F-78371879786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9223" name="Rectangle 7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26425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1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112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0" name="Дата 2"/>
          <p:cNvSpPr>
            <a:spLocks noGrp="1"/>
          </p:cNvSpPr>
          <p:nvPr>
            <p:ph type="dt" sz="half" idx="2"/>
          </p:nvPr>
        </p:nvSpPr>
        <p:spPr>
          <a:xfrm>
            <a:off x="6583363" y="612775"/>
            <a:ext cx="957262" cy="457200"/>
          </a:xfrm>
          <a:prstGeom prst="rect">
            <a:avLst/>
          </a:prstGeom>
        </p:spPr>
        <p:txBody>
          <a:bodyPr vert="horz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47C668C8-8D9C-44BC-B0CC-55AA744A81EA}" type="datetimeFigureOut">
              <a:rPr lang="en-US"/>
              <a:pPr>
                <a:defRPr/>
              </a:pPr>
              <a:t>9/3/2018</a:t>
            </a:fld>
            <a:endParaRPr lang="en-US"/>
          </a:p>
        </p:txBody>
      </p:sp>
      <p:sp>
        <p:nvSpPr>
          <p:cNvPr id="21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>
              <a:defRPr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6BDFAB6-2915-49EE-9CD2-AA719AD257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457200" y="914400"/>
            <a:ext cx="8458200" cy="1470025"/>
          </a:xfrm>
        </p:spPr>
        <p:txBody>
          <a:bodyPr anchor="b" anchorCtr="0"/>
          <a:lstStyle/>
          <a:p>
            <a:r>
              <a:rPr lang="ru-RU" sz="6000" dirty="0" smtClean="0">
                <a:solidFill>
                  <a:schemeClr val="tx1"/>
                </a:solidFill>
              </a:rPr>
              <a:t>Предмет, содержание и задачи </a:t>
            </a:r>
            <a:r>
              <a:rPr lang="ru-RU" sz="6000" dirty="0" smtClean="0">
                <a:solidFill>
                  <a:schemeClr val="tx1"/>
                </a:solidFill>
              </a:rPr>
              <a:t>ЭА</a:t>
            </a:r>
            <a:endParaRPr lang="ru-RU" sz="6000" dirty="0">
              <a:solidFill>
                <a:schemeClr val="tx1"/>
              </a:solidFill>
            </a:endParaRPr>
          </a:p>
        </p:txBody>
      </p:sp>
      <p:sp>
        <p:nvSpPr>
          <p:cNvPr id="512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55613" y="3316288"/>
            <a:ext cx="4951412" cy="1822450"/>
          </a:xfrm>
        </p:spPr>
        <p:txBody>
          <a:bodyPr/>
          <a:lstStyle/>
          <a:p>
            <a:pPr marL="63500" indent="0">
              <a:buFont typeface="Arial" charset="0"/>
              <a:buNone/>
            </a:pPr>
            <a:r>
              <a:rPr lang="ru-RU" sz="2800" dirty="0" smtClean="0">
                <a:solidFill>
                  <a:schemeClr val="tx2"/>
                </a:solidFill>
              </a:rPr>
              <a:t>Самарина Н.С. </a:t>
            </a:r>
            <a:endParaRPr lang="ru-RU" sz="2800" dirty="0">
              <a:solidFill>
                <a:schemeClr val="tx2"/>
              </a:solidFill>
            </a:endParaRPr>
          </a:p>
          <a:p>
            <a:pPr marL="63500" indent="0">
              <a:buFont typeface="Arial" charset="0"/>
              <a:buNone/>
            </a:pPr>
            <a:r>
              <a:rPr lang="ru-RU" sz="2800" dirty="0">
                <a:solidFill>
                  <a:schemeClr val="tx2"/>
                </a:solidFill>
              </a:rPr>
              <a:t>Кафедра </a:t>
            </a:r>
            <a:r>
              <a:rPr lang="ru-RU" sz="2800" dirty="0" smtClean="0">
                <a:solidFill>
                  <a:schemeClr val="tx2"/>
                </a:solidFill>
              </a:rPr>
              <a:t>Экономика и управление</a:t>
            </a:r>
            <a:endParaRPr lang="ru-RU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52400" y="3505200"/>
            <a:ext cx="8610600" cy="1736725"/>
          </a:xfrm>
        </p:spPr>
        <p:txBody>
          <a:bodyPr/>
          <a:lstStyle/>
          <a:p>
            <a:r>
              <a:rPr lang="ru-RU" sz="4000" b="1" i="1" u="sng" dirty="0">
                <a:solidFill>
                  <a:schemeClr val="tx1"/>
                </a:solidFill>
                <a:effectLst/>
                <a:latin typeface="+mn-lt"/>
              </a:rPr>
              <a:t>Предметом</a:t>
            </a:r>
            <a:r>
              <a:rPr lang="ru-RU" sz="400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ru-RU" sz="4000" dirty="0" smtClean="0">
                <a:solidFill>
                  <a:schemeClr val="tx1"/>
                </a:solidFill>
                <a:effectLst/>
                <a:latin typeface="+mn-lt"/>
              </a:rPr>
              <a:t>ЭА </a:t>
            </a:r>
            <a:r>
              <a:rPr lang="ru-RU" sz="4000" dirty="0" smtClean="0">
                <a:solidFill>
                  <a:schemeClr val="tx1"/>
                </a:solidFill>
                <a:effectLst/>
                <a:latin typeface="+mn-lt"/>
              </a:rPr>
              <a:t>являются </a:t>
            </a:r>
            <a:r>
              <a:rPr lang="ru-RU" sz="4000" dirty="0">
                <a:solidFill>
                  <a:schemeClr val="tx1"/>
                </a:solidFill>
                <a:effectLst/>
                <a:latin typeface="+mn-lt"/>
              </a:rPr>
              <a:t>хозяйственные процессы предприятий, объединений, ассоциаций и их конечные финансовые результаты, складывающиеся под влиянием различных факторов</a:t>
            </a:r>
            <a:endParaRPr lang="ru-RU" sz="40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228600"/>
            <a:ext cx="8763000" cy="4497387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b="1" i="1" u="sng" dirty="0">
                <a:effectLst/>
              </a:rPr>
              <a:t>Объектом</a:t>
            </a:r>
            <a:r>
              <a:rPr lang="ru-RU" sz="3600" dirty="0">
                <a:effectLst/>
              </a:rPr>
              <a:t> анализа являются как предприятия, фирмы, организации в целом, так и отдельные их подразделения.</a:t>
            </a:r>
          </a:p>
          <a:p>
            <a:pPr marL="0" indent="0">
              <a:buNone/>
            </a:pPr>
            <a:endParaRPr lang="ru-RU" sz="3600" dirty="0" smtClean="0">
              <a:effectLst/>
            </a:endParaRPr>
          </a:p>
          <a:p>
            <a:pPr marL="0" indent="0" algn="ctr">
              <a:buNone/>
            </a:pPr>
            <a:r>
              <a:rPr lang="ru-RU" sz="3600" b="1" i="1" u="sng" dirty="0" smtClean="0">
                <a:effectLst/>
              </a:rPr>
              <a:t>Целью</a:t>
            </a:r>
            <a:r>
              <a:rPr lang="ru-RU" sz="3600" dirty="0" smtClean="0">
                <a:effectLst/>
              </a:rPr>
              <a:t> </a:t>
            </a:r>
            <a:r>
              <a:rPr lang="ru-RU" sz="3600" b="1" i="1" u="sng" dirty="0">
                <a:effectLst/>
              </a:rPr>
              <a:t>экономического анализа хозяйственной деятельности </a:t>
            </a:r>
            <a:r>
              <a:rPr lang="ru-RU" sz="3600" dirty="0">
                <a:effectLst/>
              </a:rPr>
              <a:t>является оценка результатов этой деятельности и выявление резервов повышения эффективности производства</a:t>
            </a:r>
            <a:endParaRPr lang="ru-RU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152400"/>
            <a:ext cx="8763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u="sng" dirty="0"/>
              <a:t>Задачи </a:t>
            </a:r>
            <a:r>
              <a:rPr lang="ru-RU" sz="3200" b="1" i="1" u="sng" dirty="0" smtClean="0"/>
              <a:t>ЭА</a:t>
            </a:r>
            <a:r>
              <a:rPr lang="ru-RU" sz="3200" dirty="0" smtClean="0"/>
              <a:t>:</a:t>
            </a:r>
            <a:endParaRPr lang="ru-RU" sz="3200" dirty="0" smtClean="0"/>
          </a:p>
          <a:p>
            <a:pPr algn="ctr"/>
            <a:endParaRPr lang="ru-RU" sz="3200" dirty="0"/>
          </a:p>
          <a:p>
            <a:pPr lvl="0"/>
            <a:r>
              <a:rPr lang="ru-RU" sz="3200" dirty="0" smtClean="0"/>
              <a:t>- повышение экономической обоснованности </a:t>
            </a:r>
            <a:r>
              <a:rPr lang="ru-RU" sz="3200" dirty="0"/>
              <a:t>бизнес-планов и нормативов</a:t>
            </a:r>
            <a:r>
              <a:rPr lang="ru-RU" sz="3200" dirty="0" smtClean="0"/>
              <a:t>;</a:t>
            </a:r>
          </a:p>
          <a:p>
            <a:pPr marL="457200" lvl="0" indent="-457200">
              <a:buFontTx/>
              <a:buChar char="-"/>
            </a:pPr>
            <a:endParaRPr lang="ru-RU" sz="3200" dirty="0"/>
          </a:p>
          <a:p>
            <a:pPr lvl="0"/>
            <a:r>
              <a:rPr lang="ru-RU" sz="3200" dirty="0" smtClean="0"/>
              <a:t>- оценка </a:t>
            </a:r>
            <a:r>
              <a:rPr lang="ru-RU" sz="3200" dirty="0"/>
              <a:t>результатов хозяйственной деятельности и выполнения бизнес-планов;</a:t>
            </a:r>
          </a:p>
          <a:p>
            <a:pPr lvl="0"/>
            <a:endParaRPr lang="ru-RU" sz="3200" dirty="0" smtClean="0"/>
          </a:p>
          <a:p>
            <a:pPr lvl="0"/>
            <a:r>
              <a:rPr lang="ru-RU" sz="3200" dirty="0" smtClean="0"/>
              <a:t>- определение </a:t>
            </a:r>
            <a:r>
              <a:rPr lang="ru-RU" sz="3200" dirty="0"/>
              <a:t>экономической эффективности использования ресурсов предприятия</a:t>
            </a:r>
            <a:r>
              <a:rPr lang="ru-RU" sz="3200" dirty="0" smtClean="0"/>
              <a:t>;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81000" y="457200"/>
            <a:ext cx="86106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b="1" i="1" u="sng" dirty="0"/>
              <a:t>Задачи </a:t>
            </a:r>
            <a:r>
              <a:rPr lang="ru-RU" sz="3200" b="1" i="1" u="sng" dirty="0" smtClean="0"/>
              <a:t>ЭА</a:t>
            </a:r>
            <a:r>
              <a:rPr lang="ru-RU" sz="3200" dirty="0" smtClean="0"/>
              <a:t>:</a:t>
            </a:r>
            <a:endParaRPr lang="ru-RU" sz="3200" dirty="0"/>
          </a:p>
          <a:p>
            <a:pPr lvl="0"/>
            <a:endParaRPr lang="ru-RU" sz="3200" dirty="0" smtClean="0"/>
          </a:p>
          <a:p>
            <a:pPr lvl="0"/>
            <a:r>
              <a:rPr lang="ru-RU" sz="3200" dirty="0" smtClean="0"/>
              <a:t>- </a:t>
            </a:r>
            <a:r>
              <a:rPr lang="ru-RU" sz="3200" dirty="0"/>
              <a:t>выявление резервов повышения эффективности хозяйствования и путей их использования;</a:t>
            </a:r>
          </a:p>
          <a:p>
            <a:pPr lvl="0"/>
            <a:endParaRPr lang="ru-RU" sz="3200" dirty="0" smtClean="0"/>
          </a:p>
          <a:p>
            <a:pPr lvl="0"/>
            <a:r>
              <a:rPr lang="ru-RU" sz="3200" dirty="0" smtClean="0"/>
              <a:t>- </a:t>
            </a:r>
            <a:r>
              <a:rPr lang="ru-RU" sz="3200" dirty="0"/>
              <a:t>прогнозирование ожидаемых результатов хозяйственной деятельности;</a:t>
            </a:r>
          </a:p>
          <a:p>
            <a:pPr lvl="0"/>
            <a:endParaRPr lang="ru-RU" sz="3200" dirty="0" smtClean="0"/>
          </a:p>
          <a:p>
            <a:pPr lvl="0"/>
            <a:r>
              <a:rPr lang="ru-RU" sz="3200" dirty="0" smtClean="0"/>
              <a:t>- </a:t>
            </a:r>
            <a:r>
              <a:rPr lang="ru-RU" sz="3200" dirty="0"/>
              <a:t>обоснование </a:t>
            </a:r>
            <a:r>
              <a:rPr lang="ru-RU" sz="3200" dirty="0" smtClean="0"/>
              <a:t>оптимальных управленческих </a:t>
            </a:r>
            <a:r>
              <a:rPr lang="ru-RU" sz="3200" dirty="0"/>
              <a:t>решений.</a:t>
            </a:r>
          </a:p>
          <a:p>
            <a:pPr marL="0" marR="0" lvl="0" indent="2524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Ctr="0"/>
          <a:lstStyle/>
          <a:p>
            <a:r>
              <a:rPr lang="ru-RU" sz="4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Принципы </a:t>
            </a:r>
            <a:r>
              <a:rPr lang="ru-RU" sz="4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ЭА</a:t>
            </a:r>
            <a:r>
              <a:rPr lang="ru-RU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200" y="1143000"/>
            <a:ext cx="8534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u="sng" dirty="0" smtClean="0"/>
              <a:t>1</a:t>
            </a:r>
            <a:r>
              <a:rPr lang="ru-RU" sz="3200" dirty="0" smtClean="0"/>
              <a:t>. </a:t>
            </a:r>
            <a:r>
              <a:rPr lang="ru-RU" sz="3200" b="1" u="sng" dirty="0" smtClean="0"/>
              <a:t>Анализ </a:t>
            </a:r>
            <a:r>
              <a:rPr lang="ru-RU" sz="3200" b="1" u="sng" dirty="0"/>
              <a:t>должен базироваться на государственном </a:t>
            </a:r>
            <a:r>
              <a:rPr lang="ru-RU" sz="3200" b="1" u="sng" dirty="0" smtClean="0"/>
              <a:t>подходе</a:t>
            </a:r>
            <a:r>
              <a:rPr lang="ru-RU" sz="3200" dirty="0" smtClean="0"/>
              <a:t> </a:t>
            </a:r>
            <a:r>
              <a:rPr lang="ru-RU" sz="3200" dirty="0"/>
              <a:t>при оценке экономических явлений, процессов, результатов хозяйствования. То есть, оценивая определенные проявления экономической жизни, нужно учитывать их соответствие государственной экономической, социальной, экологической, международной политике и законодательству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457200"/>
            <a:ext cx="8610600" cy="6001643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ru-RU" sz="3200" b="1" u="sng" dirty="0" smtClean="0"/>
              <a:t>2. </a:t>
            </a:r>
            <a:r>
              <a:rPr lang="ru-RU" sz="3200" b="1" u="sng" dirty="0"/>
              <a:t>Анализ должен носить научный характер</a:t>
            </a:r>
            <a:r>
              <a:rPr lang="ru-RU" sz="3200" b="1" i="1" dirty="0"/>
              <a:t>,</a:t>
            </a:r>
            <a:r>
              <a:rPr lang="ru-RU" sz="3200" dirty="0"/>
              <a:t> т.е. основываться </a:t>
            </a:r>
            <a:r>
              <a:rPr lang="ru-RU" sz="3200" dirty="0" smtClean="0"/>
              <a:t>учитывать </a:t>
            </a:r>
            <a:r>
              <a:rPr lang="ru-RU" sz="3200" dirty="0"/>
              <a:t>требования экономических законов развития производства, использовать достижения передового опыта, новейшие методы экономических </a:t>
            </a:r>
            <a:r>
              <a:rPr lang="ru-RU" sz="3200" dirty="0" smtClean="0"/>
              <a:t>исследований.</a:t>
            </a:r>
          </a:p>
          <a:p>
            <a:endParaRPr lang="ru-RU" sz="3200" dirty="0" smtClean="0"/>
          </a:p>
          <a:p>
            <a:r>
              <a:rPr lang="ru-RU" sz="3200" b="1" u="sng" dirty="0" smtClean="0"/>
              <a:t>3. </a:t>
            </a:r>
            <a:r>
              <a:rPr lang="ru-RU" sz="3200" b="1" u="sng" dirty="0"/>
              <a:t>Анализ должен быть </a:t>
            </a:r>
            <a:r>
              <a:rPr lang="ru-RU" sz="3200" b="1" u="sng" dirty="0" smtClean="0"/>
              <a:t>комплексным</a:t>
            </a:r>
            <a:r>
              <a:rPr lang="ru-RU" sz="3200" dirty="0" smtClean="0"/>
              <a:t>, то есть охватывать все звенья </a:t>
            </a:r>
            <a:r>
              <a:rPr lang="ru-RU" sz="3200" dirty="0"/>
              <a:t>и </a:t>
            </a:r>
            <a:r>
              <a:rPr lang="ru-RU" sz="3200" dirty="0" smtClean="0"/>
              <a:t>все стороны </a:t>
            </a:r>
            <a:r>
              <a:rPr lang="ru-RU" sz="3200" dirty="0"/>
              <a:t>деятельности и </a:t>
            </a:r>
            <a:r>
              <a:rPr lang="ru-RU" sz="3200" dirty="0" smtClean="0"/>
              <a:t>всесторонне изучать причинные зависимости </a:t>
            </a:r>
            <a:r>
              <a:rPr lang="ru-RU" sz="3200" dirty="0"/>
              <a:t>в экономике предприятия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228600"/>
            <a:ext cx="8763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u="sng" dirty="0"/>
              <a:t>4. </a:t>
            </a:r>
            <a:r>
              <a:rPr lang="ru-RU" sz="3000" b="1" u="sng" dirty="0" smtClean="0"/>
              <a:t>Анализ должен обеспечивать системный подход</a:t>
            </a:r>
            <a:r>
              <a:rPr lang="ru-RU" sz="3000" b="1" i="1" dirty="0" smtClean="0"/>
              <a:t>,</a:t>
            </a:r>
            <a:r>
              <a:rPr lang="ru-RU" sz="3000" dirty="0" smtClean="0"/>
              <a:t> </a:t>
            </a:r>
            <a:r>
              <a:rPr lang="ru-RU" sz="3000" dirty="0"/>
              <a:t>когда каждый </a:t>
            </a:r>
            <a:r>
              <a:rPr lang="ru-RU" sz="3000" dirty="0" smtClean="0"/>
              <a:t>изучаемый </a:t>
            </a:r>
            <a:r>
              <a:rPr lang="ru-RU" sz="3000" dirty="0"/>
              <a:t>объект рассматривается как сложная динамическая система, состоящая из ряда элементов, определенным способом связанных между собой и внешней средой</a:t>
            </a:r>
            <a:r>
              <a:rPr lang="ru-RU" sz="3000" dirty="0" smtClean="0"/>
              <a:t>.</a:t>
            </a:r>
          </a:p>
          <a:p>
            <a:r>
              <a:rPr lang="ru-RU" sz="3000" dirty="0" smtClean="0"/>
              <a:t> </a:t>
            </a:r>
          </a:p>
          <a:p>
            <a:r>
              <a:rPr lang="ru-RU" sz="3000" b="1" u="sng" dirty="0"/>
              <a:t>5. </a:t>
            </a:r>
            <a:r>
              <a:rPr lang="ru-RU" sz="3000" b="1" u="sng" dirty="0" smtClean="0"/>
              <a:t>АХД должен </a:t>
            </a:r>
            <a:r>
              <a:rPr lang="ru-RU" sz="3000" b="1" u="sng" dirty="0"/>
              <a:t>быть объективным, конкретным, точным</a:t>
            </a:r>
            <a:r>
              <a:rPr lang="ru-RU" sz="3000" b="1" i="1" dirty="0"/>
              <a:t>. </a:t>
            </a:r>
            <a:r>
              <a:rPr lang="en-US" sz="3000" dirty="0"/>
              <a:t>O</a:t>
            </a:r>
            <a:r>
              <a:rPr lang="ru-RU" sz="3000" dirty="0"/>
              <a:t>н должен основываться на достоверной, проверенной информации, реально отражающей объективную действительность, а выводы его должны обосновываться точными аналитическими </a:t>
            </a:r>
            <a:r>
              <a:rPr lang="ru-RU" sz="3000" dirty="0" smtClean="0"/>
              <a:t>расчетами.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одержимое 2"/>
          <p:cNvSpPr>
            <a:spLocks noGrp="1"/>
          </p:cNvSpPr>
          <p:nvPr>
            <p:ph idx="4294967295"/>
          </p:nvPr>
        </p:nvSpPr>
        <p:spPr>
          <a:xfrm>
            <a:off x="685800" y="1905000"/>
            <a:ext cx="8229600" cy="4953000"/>
          </a:xfrm>
        </p:spPr>
        <p:txBody>
          <a:bodyPr/>
          <a:lstStyle/>
          <a:p>
            <a:pPr marL="514350" indent="-514350">
              <a:buFont typeface="Wingdings" pitchFamily="2" charset="2"/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Arial" charset="0"/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152400"/>
            <a:ext cx="86868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u="sng" dirty="0"/>
              <a:t>6. Анализ призван быть действенным</a:t>
            </a:r>
            <a:r>
              <a:rPr lang="ru-RU" sz="3200" b="1" i="1" dirty="0"/>
              <a:t>,</a:t>
            </a:r>
            <a:r>
              <a:rPr lang="ru-RU" sz="3200" dirty="0"/>
              <a:t> активно воздействовать на ход </a:t>
            </a:r>
            <a:r>
              <a:rPr lang="ru-RU" sz="3200" dirty="0" smtClean="0"/>
              <a:t>деятельности и его результаты, своевременно выявляя </a:t>
            </a:r>
            <a:r>
              <a:rPr lang="ru-RU" sz="3200" dirty="0"/>
              <a:t>недостатки, просчеты, упущения в работе и информируя об этом руководство предприятия</a:t>
            </a:r>
            <a:r>
              <a:rPr lang="ru-RU" sz="3200" dirty="0" smtClean="0"/>
              <a:t>.</a:t>
            </a:r>
            <a:endParaRPr lang="ru-RU" sz="3200" dirty="0"/>
          </a:p>
          <a:p>
            <a:r>
              <a:rPr lang="ru-RU" sz="1200" dirty="0"/>
              <a:t> </a:t>
            </a:r>
          </a:p>
          <a:p>
            <a:r>
              <a:rPr lang="ru-RU" sz="3200" b="1" u="sng" dirty="0" smtClean="0"/>
              <a:t>7. </a:t>
            </a:r>
            <a:r>
              <a:rPr lang="ru-RU" sz="3200" b="1" u="sng" dirty="0"/>
              <a:t>Анализ должен проводиться по плану</a:t>
            </a:r>
            <a:r>
              <a:rPr lang="ru-RU" sz="3200" b="1" i="1" dirty="0"/>
              <a:t>,</a:t>
            </a:r>
            <a:r>
              <a:rPr lang="ru-RU" sz="3200" dirty="0"/>
              <a:t>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систематически, а не от случая к случаю</a:t>
            </a:r>
            <a:r>
              <a:rPr lang="ru-RU" sz="3200" dirty="0" smtClean="0"/>
              <a:t>.</a:t>
            </a:r>
          </a:p>
          <a:p>
            <a:endParaRPr lang="ru-RU" sz="1200" b="1" i="1" dirty="0" smtClean="0"/>
          </a:p>
          <a:p>
            <a:r>
              <a:rPr lang="ru-RU" sz="3200" b="1" u="sng" dirty="0" smtClean="0"/>
              <a:t>8. Анализ </a:t>
            </a:r>
            <a:r>
              <a:rPr lang="ru-RU" sz="3200" b="1" u="sng" dirty="0"/>
              <a:t>должен быть </a:t>
            </a:r>
            <a:r>
              <a:rPr lang="ru-RU" sz="3200" b="1" u="sng" dirty="0" smtClean="0"/>
              <a:t>оперативным,</a:t>
            </a:r>
            <a:r>
              <a:rPr lang="ru-RU" sz="3200" dirty="0" smtClean="0"/>
              <a:t> что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означает умение быстро и четко проводить анализ, принимать управленческие решения и претворять их в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жизнь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Содержимое 2"/>
          <p:cNvSpPr>
            <a:spLocks noGrp="1"/>
          </p:cNvSpPr>
          <p:nvPr>
            <p:ph idx="4294967295"/>
          </p:nvPr>
        </p:nvSpPr>
        <p:spPr>
          <a:xfrm>
            <a:off x="381000" y="685800"/>
            <a:ext cx="8534400" cy="5410200"/>
          </a:xfrm>
        </p:spPr>
        <p:txBody>
          <a:bodyPr/>
          <a:lstStyle/>
          <a:p>
            <a:pPr marL="0" indent="0">
              <a:buNone/>
            </a:pPr>
            <a:r>
              <a:rPr lang="ru-RU" b="1" u="sng" dirty="0" smtClean="0">
                <a:effectLst/>
              </a:rPr>
              <a:t>9</a:t>
            </a:r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Демократизм</a:t>
            </a:r>
            <a:r>
              <a:rPr lang="ru-RU" b="1" i="1" dirty="0">
                <a:effectLst/>
              </a:rPr>
              <a:t>, </a:t>
            </a:r>
            <a:r>
              <a:rPr lang="ru-RU" dirty="0">
                <a:effectLst/>
              </a:rPr>
              <a:t>предполагающий участие в проведении анализа широкого круга работников предприятия, что обеспечивает более полное вы­явление передового опыта </a:t>
            </a:r>
            <a:r>
              <a:rPr lang="ru-RU" dirty="0" smtClean="0">
                <a:effectLst/>
              </a:rPr>
              <a:t>и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использование имеющихся внут­рихозяйственных резервов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sz="1200" dirty="0"/>
              <a:t> </a:t>
            </a:r>
          </a:p>
          <a:p>
            <a:pPr marL="0" indent="0">
              <a:buNone/>
            </a:pPr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</a:t>
            </a:r>
            <a:r>
              <a:rPr lang="ru-RU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должен быть эффективным</a:t>
            </a:r>
            <a:r>
              <a:rPr lang="ru-RU" dirty="0">
                <a:effectLst/>
              </a:rPr>
              <a:t>,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т.е. затраты на его проведение должны давать многократный эффект</a:t>
            </a:r>
            <a:r>
              <a:rPr lang="ru-RU" dirty="0" smtClean="0"/>
              <a:t>.</a:t>
            </a:r>
            <a:endParaRPr lang="ru-RU" dirty="0"/>
          </a:p>
          <a:p>
            <a:pPr marL="514350" indent="-514350">
              <a:buFont typeface="Arial" charset="0"/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" y="457200"/>
            <a:ext cx="8763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ЭА </a:t>
            </a:r>
            <a:r>
              <a:rPr lang="ru-RU" sz="3200" dirty="0" smtClean="0"/>
              <a:t>обеспечивает </a:t>
            </a:r>
            <a:r>
              <a:rPr lang="ru-RU" sz="3200" dirty="0"/>
              <a:t>количественную и качественную оценки происходящих изменений в управляемом объекте. </a:t>
            </a:r>
            <a:endParaRPr lang="ru-RU" sz="3200" dirty="0" smtClean="0"/>
          </a:p>
          <a:p>
            <a:pPr algn="ctr"/>
            <a:r>
              <a:rPr lang="ru-RU" sz="3200" dirty="0" smtClean="0"/>
              <a:t>Он </a:t>
            </a:r>
            <a:r>
              <a:rPr lang="ru-RU" sz="3200" dirty="0"/>
              <a:t>позволяет своевременно выявить тенденции развития как негативных, так и прогрессивных явлений. </a:t>
            </a:r>
            <a:endParaRPr lang="ru-RU" sz="3200" dirty="0" smtClean="0"/>
          </a:p>
          <a:p>
            <a:pPr algn="ctr"/>
            <a:r>
              <a:rPr lang="ru-RU" sz="3200" dirty="0" smtClean="0"/>
              <a:t>На </a:t>
            </a:r>
            <a:r>
              <a:rPr lang="ru-RU" sz="3200" dirty="0"/>
              <a:t>основе результатов анализа разрабатываются варианты решений, которые позволяют приостановить развитие негативных явлений и создать благоприятные условия для развития </a:t>
            </a:r>
            <a:r>
              <a:rPr lang="ru-RU" sz="3200" dirty="0" smtClean="0"/>
              <a:t>прогрессивных.</a:t>
            </a:r>
            <a:endParaRPr lang="ru-RU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838200"/>
            <a:ext cx="8229600" cy="2879725"/>
          </a:xfrm>
        </p:spPr>
        <p:txBody>
          <a:bodyPr/>
          <a:lstStyle/>
          <a:p>
            <a:pPr algn="ctr">
              <a:buNone/>
            </a:pPr>
            <a:r>
              <a:rPr lang="ru-RU" sz="3600" dirty="0">
                <a:effectLst/>
              </a:rPr>
              <a:t>Экономический анализ </a:t>
            </a:r>
            <a:r>
              <a:rPr lang="ru-RU" sz="3600" u="sng" dirty="0">
                <a:effectLst/>
              </a:rPr>
              <a:t>является основой</a:t>
            </a:r>
            <a:r>
              <a:rPr lang="ru-RU" sz="3600" dirty="0">
                <a:effectLst/>
              </a:rPr>
              <a:t> для выработки оптимальных управленческих решений. Посредством анализа готовятся варианты решений, которые разрабатываются на основе глубокого изучения изменений, происходящих в управляемом объекте</a:t>
            </a:r>
            <a:endParaRPr lang="ru-RU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4883" y="685800"/>
            <a:ext cx="8763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Таким образом, </a:t>
            </a:r>
            <a:r>
              <a:rPr lang="ru-RU" sz="3200" dirty="0" smtClean="0"/>
              <a:t>ЭА </a:t>
            </a:r>
            <a:r>
              <a:rPr lang="ru-RU" sz="3200" dirty="0"/>
              <a:t>предусматривает комплексное изучение всех хозяйственных процессов как совокупности взаимосвязанных частей и элементов единой </a:t>
            </a:r>
            <a:r>
              <a:rPr lang="ru-RU" sz="3200" dirty="0" smtClean="0"/>
              <a:t>системы. В </a:t>
            </a:r>
            <a:r>
              <a:rPr lang="ru-RU" sz="3200" dirty="0"/>
              <a:t>процессе анализа вскрываются факторы, оказавшие воздействие на хозяйственную деятельность, рассчитывается их влияние, предлагаются пути устранения существующих </a:t>
            </a:r>
            <a:r>
              <a:rPr lang="ru-RU" sz="3200" dirty="0" smtClean="0"/>
              <a:t>недостатков.</a:t>
            </a:r>
            <a:endParaRPr lang="ru-RU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2"/>
          <p:cNvSpPr txBox="1">
            <a:spLocks noGrp="1" noChangeArrowheads="1" noChangeShapeType="1" noTextEdit="1"/>
          </p:cNvSpPr>
          <p:nvPr>
            <p:ph idx="1"/>
          </p:nvPr>
        </p:nvSpPr>
        <p:spPr bwMode="auto">
          <a:xfrm>
            <a:off x="533400" y="914400"/>
            <a:ext cx="8226425" cy="4497387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ctr">
              <a:defRPr/>
            </a:pPr>
            <a:r>
              <a:rPr lang="ru-RU" sz="3600" kern="10" spc="-36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спасибо   за  внимание</a:t>
            </a:r>
            <a:endParaRPr lang="ru-RU" sz="3600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122434688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 с тенью">
  <a:themeElements>
    <a:clrScheme name="Сетка с тенью 4">
      <a:dk1>
        <a:srgbClr val="6B6B99"/>
      </a:dk1>
      <a:lt1>
        <a:srgbClr val="EAEAEA"/>
      </a:lt1>
      <a:dk2>
        <a:srgbClr val="666699"/>
      </a:dk2>
      <a:lt2>
        <a:srgbClr val="CCECFF"/>
      </a:lt2>
      <a:accent1>
        <a:srgbClr val="00CC66"/>
      </a:accent1>
      <a:accent2>
        <a:srgbClr val="54547A"/>
      </a:accent2>
      <a:accent3>
        <a:srgbClr val="B8B8CA"/>
      </a:accent3>
      <a:accent4>
        <a:srgbClr val="C8C8C8"/>
      </a:accent4>
      <a:accent5>
        <a:srgbClr val="AAE2B8"/>
      </a:accent5>
      <a:accent6>
        <a:srgbClr val="4B4B6E"/>
      </a:accent6>
      <a:hlink>
        <a:srgbClr val="65B2FF"/>
      </a:hlink>
      <a:folHlink>
        <a:srgbClr val="9900FF"/>
      </a:folHlink>
    </a:clrScheme>
    <a:fontScheme name="Сетка с тень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етка с тенью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4_Городская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405</TotalTime>
  <Words>530</Words>
  <Application>Microsoft Office PowerPoint</Application>
  <PresentationFormat>Экран (4:3)</PresentationFormat>
  <Paragraphs>44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Сетка с тенью</vt:lpstr>
      <vt:lpstr>4_Городская</vt:lpstr>
      <vt:lpstr>Предмет, содержание и задачи ЭА</vt:lpstr>
      <vt:lpstr>Предметом ЭА являются хозяйственные процессы предприятий, объединений, ассоциаций и их конечные финансовые результаты, складывающиеся под влиянием различных факторов</vt:lpstr>
      <vt:lpstr>Презентация PowerPoint</vt:lpstr>
      <vt:lpstr>Презентация PowerPoint</vt:lpstr>
      <vt:lpstr>Презентация PowerPoint</vt:lpstr>
      <vt:lpstr>Принципы ЭА: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Статистика основных средств</dc:title>
  <dc:creator>Юлия Хомик</dc:creator>
  <cp:lastModifiedBy>Samarina</cp:lastModifiedBy>
  <cp:revision>48</cp:revision>
  <dcterms:created xsi:type="dcterms:W3CDTF">2008-10-30T09:59:59Z</dcterms:created>
  <dcterms:modified xsi:type="dcterms:W3CDTF">2018-09-03T11:39:13Z</dcterms:modified>
</cp:coreProperties>
</file>