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34"/>
  </p:notesMasterIdLst>
  <p:sldIdLst>
    <p:sldId id="262" r:id="rId2"/>
    <p:sldId id="263" r:id="rId3"/>
    <p:sldId id="265" r:id="rId4"/>
    <p:sldId id="327" r:id="rId5"/>
    <p:sldId id="266" r:id="rId6"/>
    <p:sldId id="313" r:id="rId7"/>
    <p:sldId id="328" r:id="rId8"/>
    <p:sldId id="292" r:id="rId9"/>
    <p:sldId id="314" r:id="rId10"/>
    <p:sldId id="267" r:id="rId11"/>
    <p:sldId id="310" r:id="rId12"/>
    <p:sldId id="311" r:id="rId13"/>
    <p:sldId id="330" r:id="rId14"/>
    <p:sldId id="331" r:id="rId15"/>
    <p:sldId id="332" r:id="rId16"/>
    <p:sldId id="333" r:id="rId17"/>
    <p:sldId id="334" r:id="rId18"/>
    <p:sldId id="335" r:id="rId19"/>
    <p:sldId id="336" r:id="rId20"/>
    <p:sldId id="269" r:id="rId21"/>
    <p:sldId id="318" r:id="rId22"/>
    <p:sldId id="337" r:id="rId23"/>
    <p:sldId id="317" r:id="rId24"/>
    <p:sldId id="316" r:id="rId25"/>
    <p:sldId id="271" r:id="rId26"/>
    <p:sldId id="272" r:id="rId27"/>
    <p:sldId id="273" r:id="rId28"/>
    <p:sldId id="312" r:id="rId29"/>
    <p:sldId id="320" r:id="rId30"/>
    <p:sldId id="274" r:id="rId31"/>
    <p:sldId id="338" r:id="rId32"/>
    <p:sldId id="290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6600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444" autoAdjust="0"/>
  </p:normalViewPr>
  <p:slideViewPr>
    <p:cSldViewPr>
      <p:cViewPr>
        <p:scale>
          <a:sx n="68" d="100"/>
          <a:sy n="68" d="100"/>
        </p:scale>
        <p:origin x="-1344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4" y="4879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F569608-1F4F-419A-9787-4200CBFFD238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7C27E16-CDB4-4D49-B720-BFD48360B8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688718-5007-476D-8E0A-D108FC70E222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5D23810-153F-42C9-A361-F050F2402CBB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0CD26BD-E8B0-4648-8B5E-CC71EF36F635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0CD26BD-E8B0-4648-8B5E-CC71EF36F635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0CD26BD-E8B0-4648-8B5E-CC71EF36F635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0CD26BD-E8B0-4648-8B5E-CC71EF36F635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0CD26BD-E8B0-4648-8B5E-CC71EF36F635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0CD26BD-E8B0-4648-8B5E-CC71EF36F635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E71E8E6-7E63-4E3A-88CC-0F6BE9FF84D7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E71E8E6-7E63-4E3A-88CC-0F6BE9FF84D7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28515-BCDD-4114-8CFE-18044D2B7DBC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5855C-DCEA-4B6B-B64E-AAAED6F361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904EB-7EC6-4290-8AFF-2D32372DC261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2633A-E45E-46E3-AE8B-F8D1E7F300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BE5C1-B83E-4F27-9601-24AEAA68D6CB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B5C3D-B7F9-45CE-A511-0E0A876A4F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DBBEA-CDA9-4F3A-9B08-139EB2C6CA4C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224F6-D804-4E5F-8B67-14F049E32A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C1112-666C-42B7-BFF4-38BD9502EC1B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46564-93D3-4B5A-A082-17968BB4E2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32559-50E3-490D-BA1C-BBD2E11D98C0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32411-FCED-40FF-8E9C-64A835CC07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C0068-C05E-4BBA-B1F7-7AEF7FE97CC0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A2116-BE2D-44F4-868A-9146F0F4CD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65A80-FA35-4982-805C-B5A001146F55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29E85-8FF7-4DFB-8267-5947534279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BACF7-C436-454E-9B95-9143D4389DDE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27FFA-98B5-4177-981F-312C3C4FF7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D3C84-E2E7-4A9E-AC16-90852C8EAF4E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1D649-102B-4566-8548-C8F3D0FF19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83370-4C7F-4EAD-9E68-19F223324220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045B-2364-45D5-AF70-A8339F6F8F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B5F706-EE94-436B-9656-EEBFB729F477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BD2BCB-4011-49E5-9B11-F07FF290BC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1" r:id="rId1"/>
    <p:sldLayoutId id="2147484183" r:id="rId2"/>
    <p:sldLayoutId id="2147484192" r:id="rId3"/>
    <p:sldLayoutId id="2147484184" r:id="rId4"/>
    <p:sldLayoutId id="2147484185" r:id="rId5"/>
    <p:sldLayoutId id="2147484186" r:id="rId6"/>
    <p:sldLayoutId id="2147484187" r:id="rId7"/>
    <p:sldLayoutId id="2147484188" r:id="rId8"/>
    <p:sldLayoutId id="2147484193" r:id="rId9"/>
    <p:sldLayoutId id="2147484189" r:id="rId10"/>
    <p:sldLayoutId id="214748419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eb.ru/common/upload/files/veb/kso/ksobook201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2564904"/>
            <a:ext cx="7772400" cy="295232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 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Корпоративная социальная ответственность: стандартизация и развитие внешних сообществ</a:t>
            </a:r>
            <a:endParaRPr lang="ru-RU" sz="3200" dirty="0" smtClean="0">
              <a:solidFill>
                <a:srgbClr val="C00000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 fontScale="92500"/>
          </a:bodyPr>
          <a:lstStyle/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ВГУЭС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Кафедра экономики и менеджмента 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Преподаватель: Бодункова Анна Григорьевна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Дисциплина: Корпоративная социальная ответственность</a:t>
            </a:r>
            <a:endParaRPr lang="ru-RU" i="1" dirty="0" smtClean="0">
              <a:solidFill>
                <a:srgbClr val="002060"/>
              </a:solidFill>
            </a:endParaRPr>
          </a:p>
        </p:txBody>
      </p:sp>
      <p:grpSp>
        <p:nvGrpSpPr>
          <p:cNvPr id="512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12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3"/>
          <p:cNvSpPr>
            <a:spLocks noGrp="1"/>
          </p:cNvSpPr>
          <p:nvPr>
            <p:ph type="title"/>
          </p:nvPr>
        </p:nvSpPr>
        <p:spPr>
          <a:xfrm>
            <a:off x="323850" y="765175"/>
            <a:ext cx="8496300" cy="151169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 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Корпоративная социальная ответственность: стандартизация и развитие внешних сообществ</a:t>
            </a:r>
            <a:endParaRPr lang="en-US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7" name="Содержимое 4"/>
          <p:cNvSpPr>
            <a:spLocks noGrp="1"/>
          </p:cNvSpPr>
          <p:nvPr>
            <p:ph idx="1"/>
          </p:nvPr>
        </p:nvSpPr>
        <p:spPr>
          <a:xfrm>
            <a:off x="395288" y="2492375"/>
            <a:ext cx="8229600" cy="3024188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SzPct val="101000"/>
              <a:buFont typeface="+mj-lt"/>
              <a:buAutoNum type="arabicPeriod"/>
            </a:pPr>
            <a:r>
              <a:rPr lang="ru-RU" sz="2000" dirty="0" smtClean="0"/>
              <a:t>Международные стандарты корпоративной социальной ответственности. </a:t>
            </a:r>
          </a:p>
          <a:p>
            <a:pPr marL="457200" indent="-457200">
              <a:buClr>
                <a:srgbClr val="C00000"/>
              </a:buClr>
              <a:buSzPct val="101000"/>
              <a:buFont typeface="+mj-lt"/>
              <a:buAutoNum type="arabicPeriod"/>
            </a:pPr>
            <a:r>
              <a:rPr lang="ru-RU" sz="2000" dirty="0" smtClean="0"/>
              <a:t>Структура и содержание стандарта социальной ответственности. </a:t>
            </a:r>
          </a:p>
          <a:p>
            <a:pPr marL="457200" indent="-457200">
              <a:buClr>
                <a:srgbClr val="C00000"/>
              </a:buClr>
              <a:buSzPct val="101000"/>
              <a:buFont typeface="+mj-lt"/>
              <a:buAutoNum type="arabicPeriod"/>
            </a:pPr>
            <a:r>
              <a:rPr lang="ru-RU" sz="2000" dirty="0" smtClean="0"/>
              <a:t>Принципы, проблематика и приоритеты социальной ответственности. </a:t>
            </a:r>
          </a:p>
          <a:p>
            <a:pPr marL="457200" indent="-457200">
              <a:buClr>
                <a:srgbClr val="C00000"/>
              </a:buClr>
              <a:buSzPct val="101000"/>
              <a:buFont typeface="+mj-lt"/>
              <a:buAutoNum type="arabicPeriod"/>
            </a:pPr>
            <a:r>
              <a:rPr lang="ru-RU" sz="2000" dirty="0" smtClean="0"/>
              <a:t>Корпоративное </a:t>
            </a:r>
            <a:r>
              <a:rPr lang="ru-RU" sz="2000" dirty="0" err="1" smtClean="0"/>
              <a:t>волонтёрство</a:t>
            </a:r>
            <a:r>
              <a:rPr lang="ru-RU" sz="2000" dirty="0" smtClean="0"/>
              <a:t> в России и за рубежом.</a:t>
            </a:r>
            <a:endParaRPr lang="ru-RU" sz="2000" dirty="0"/>
          </a:p>
        </p:txBody>
      </p:sp>
      <p:grpSp>
        <p:nvGrpSpPr>
          <p:cNvPr id="614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14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92696"/>
            <a:ext cx="8496945" cy="59046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Международный стандарт </a:t>
            </a:r>
            <a:r>
              <a:rPr lang="en-US" sz="2000" b="1" dirty="0" smtClean="0">
                <a:solidFill>
                  <a:srgbClr val="C00000"/>
                </a:solidFill>
              </a:rPr>
              <a:t>SA </a:t>
            </a:r>
            <a:r>
              <a:rPr lang="ru-RU" sz="2000" b="1" dirty="0" smtClean="0">
                <a:solidFill>
                  <a:srgbClr val="C00000"/>
                </a:solidFill>
              </a:rPr>
              <a:t>8000 «Социальная ответственность» </a:t>
            </a:r>
            <a:r>
              <a:rPr lang="en-US" sz="2000" b="1" dirty="0" smtClean="0">
                <a:solidFill>
                  <a:srgbClr val="C00000"/>
                </a:solidFill>
              </a:rPr>
              <a:t>(Social Accountability </a:t>
            </a:r>
            <a:r>
              <a:rPr lang="ru-RU" sz="2000" b="1" dirty="0" smtClean="0">
                <a:solidFill>
                  <a:srgbClr val="C00000"/>
                </a:solidFill>
              </a:rPr>
              <a:t>8000) (1997 г.) </a:t>
            </a:r>
          </a:p>
          <a:p>
            <a:pPr>
              <a:spcBef>
                <a:spcPts val="0"/>
              </a:spcBef>
            </a:pPr>
            <a:r>
              <a:rPr lang="ru-RU" sz="2000" b="1" dirty="0" smtClean="0"/>
              <a:t>содержит </a:t>
            </a:r>
            <a:r>
              <a:rPr lang="ru-RU" sz="2000" dirty="0" smtClean="0"/>
              <a:t>требования КСО, которые охватывают сферу решения следующих проблем: </a:t>
            </a:r>
          </a:p>
          <a:p>
            <a:pPr marL="717550" indent="-352425">
              <a:spcBef>
                <a:spcPts val="0"/>
              </a:spcBef>
            </a:pPr>
            <a:r>
              <a:rPr lang="ru-RU" sz="2000" dirty="0" smtClean="0"/>
              <a:t>труд детей, </a:t>
            </a:r>
          </a:p>
          <a:p>
            <a:pPr marL="717550" indent="-352425">
              <a:spcBef>
                <a:spcPts val="0"/>
              </a:spcBef>
            </a:pPr>
            <a:r>
              <a:rPr lang="ru-RU" sz="2000" dirty="0" smtClean="0"/>
              <a:t>принудительный труд, </a:t>
            </a:r>
          </a:p>
          <a:p>
            <a:pPr marL="717550" indent="-352425">
              <a:spcBef>
                <a:spcPts val="0"/>
              </a:spcBef>
            </a:pPr>
            <a:r>
              <a:rPr lang="ru-RU" sz="2000" dirty="0" smtClean="0"/>
              <a:t>здоровье и безопасность, </a:t>
            </a:r>
          </a:p>
          <a:p>
            <a:pPr marL="717550" indent="-352425">
              <a:spcBef>
                <a:spcPts val="0"/>
              </a:spcBef>
            </a:pPr>
            <a:r>
              <a:rPr lang="ru-RU" sz="2000" dirty="0" smtClean="0"/>
              <a:t>свобода объединения и право на переговоры о заключении коллективного договора, </a:t>
            </a:r>
          </a:p>
          <a:p>
            <a:pPr marL="717550" indent="-352425">
              <a:spcBef>
                <a:spcPts val="0"/>
              </a:spcBef>
            </a:pPr>
            <a:r>
              <a:rPr lang="ru-RU" sz="2000" dirty="0" smtClean="0"/>
              <a:t>дискриминация, </a:t>
            </a:r>
          </a:p>
          <a:p>
            <a:pPr marL="717550" indent="-352425">
              <a:spcBef>
                <a:spcPts val="0"/>
              </a:spcBef>
            </a:pPr>
            <a:r>
              <a:rPr lang="ru-RU" sz="2000" dirty="0" smtClean="0"/>
              <a:t>дисциплинарные меры, </a:t>
            </a:r>
          </a:p>
          <a:p>
            <a:pPr marL="717550" indent="-352425">
              <a:spcBef>
                <a:spcPts val="0"/>
              </a:spcBef>
            </a:pPr>
            <a:r>
              <a:rPr lang="ru-RU" sz="2000" dirty="0" smtClean="0"/>
              <a:t>рабочее время, </a:t>
            </a:r>
          </a:p>
          <a:p>
            <a:pPr marL="717550" indent="-352425">
              <a:spcBef>
                <a:spcPts val="0"/>
              </a:spcBef>
            </a:pPr>
            <a:r>
              <a:rPr lang="ru-RU" sz="2000" dirty="0" smtClean="0"/>
              <a:t>оплата труда, </a:t>
            </a:r>
          </a:p>
          <a:p>
            <a:pPr marL="717550" indent="-352425">
              <a:spcBef>
                <a:spcPts val="0"/>
              </a:spcBef>
            </a:pPr>
            <a:r>
              <a:rPr lang="ru-RU" sz="2000" dirty="0" smtClean="0"/>
              <a:t>системы управления,</a:t>
            </a:r>
          </a:p>
          <a:p>
            <a:pPr>
              <a:spcBef>
                <a:spcPts val="0"/>
              </a:spcBef>
            </a:pPr>
            <a:r>
              <a:rPr lang="ru-RU" sz="2000" b="1" dirty="0" smtClean="0"/>
              <a:t>направлен на </a:t>
            </a:r>
            <a:r>
              <a:rPr lang="ru-RU" sz="2000" dirty="0" smtClean="0"/>
              <a:t>регламентацию этических критериев в производстве товаров и/или услуг;</a:t>
            </a:r>
          </a:p>
          <a:p>
            <a:pPr>
              <a:spcBef>
                <a:spcPts val="0"/>
              </a:spcBef>
            </a:pPr>
            <a:r>
              <a:rPr lang="ru-RU" sz="2000" b="1" dirty="0" smtClean="0"/>
              <a:t>гарантирует </a:t>
            </a:r>
            <a:r>
              <a:rPr lang="ru-RU" sz="2000" dirty="0" smtClean="0"/>
              <a:t>порядочность ведения дел в бизнесе;</a:t>
            </a:r>
          </a:p>
          <a:p>
            <a:pPr>
              <a:spcBef>
                <a:spcPts val="0"/>
              </a:spcBef>
            </a:pPr>
            <a:r>
              <a:rPr lang="ru-RU" sz="2000" b="1" dirty="0" smtClean="0"/>
              <a:t>основан на </a:t>
            </a:r>
            <a:r>
              <a:rPr lang="ru-RU" sz="2000" dirty="0" smtClean="0"/>
              <a:t>международных документах по правам человека, Международной организации труда и ООН.</a:t>
            </a:r>
            <a:endParaRPr lang="ru-RU" sz="2000" b="1" dirty="0"/>
          </a:p>
        </p:txBody>
      </p:sp>
      <p:grpSp>
        <p:nvGrpSpPr>
          <p:cNvPr id="717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17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4213" y="836712"/>
            <a:ext cx="8064251" cy="547260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Международный стандарт </a:t>
            </a:r>
            <a:r>
              <a:rPr lang="en-US" b="1" dirty="0" smtClean="0">
                <a:solidFill>
                  <a:srgbClr val="C00000"/>
                </a:solidFill>
              </a:rPr>
              <a:t>SA </a:t>
            </a:r>
            <a:r>
              <a:rPr lang="ru-RU" b="1" dirty="0" smtClean="0">
                <a:solidFill>
                  <a:srgbClr val="C00000"/>
                </a:solidFill>
              </a:rPr>
              <a:t>8000 «Социальная ответственность» 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C00000"/>
                </a:solidFill>
              </a:rPr>
              <a:t>(Social Accountability </a:t>
            </a:r>
            <a:r>
              <a:rPr lang="ru-RU" b="1" dirty="0" smtClean="0">
                <a:solidFill>
                  <a:srgbClr val="C00000"/>
                </a:solidFill>
              </a:rPr>
              <a:t>8000) (1997, 2001) </a:t>
            </a:r>
          </a:p>
          <a:p>
            <a:pPr>
              <a:buNone/>
            </a:pPr>
            <a:r>
              <a:rPr lang="ru-RU" dirty="0" smtClean="0"/>
              <a:t>предоставляет компаниям возможности:</a:t>
            </a:r>
          </a:p>
          <a:p>
            <a:r>
              <a:rPr lang="ru-RU" dirty="0" smtClean="0"/>
              <a:t>развивать, поддерживать и проводить в жизнь политику и процедуры с целью управления теми проблемами, которые она может контролировать и на которые может оказывать влияние; </a:t>
            </a:r>
          </a:p>
          <a:p>
            <a:r>
              <a:rPr lang="ru-RU" dirty="0" smtClean="0"/>
              <a:t>продемонстрировать заинтересованным сторонам, что политика, процедуры и деятельность находятся в соответствии с требованиями этого стандарта.</a:t>
            </a:r>
            <a:endParaRPr lang="ru-RU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17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00808"/>
            <a:ext cx="8352928" cy="44644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Международный стандарт </a:t>
            </a:r>
            <a:r>
              <a:rPr lang="en-US" sz="2800" b="1" dirty="0" smtClean="0">
                <a:solidFill>
                  <a:srgbClr val="C00000"/>
                </a:solidFill>
              </a:rPr>
              <a:t>SA </a:t>
            </a:r>
            <a:r>
              <a:rPr lang="ru-RU" sz="2800" b="1" dirty="0" smtClean="0">
                <a:solidFill>
                  <a:srgbClr val="C00000"/>
                </a:solidFill>
              </a:rPr>
              <a:t>8000 «Социальная ответственность» 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(Social Accountability </a:t>
            </a:r>
            <a:r>
              <a:rPr lang="ru-RU" sz="2800" b="1" dirty="0" smtClean="0">
                <a:solidFill>
                  <a:srgbClr val="C00000"/>
                </a:solidFill>
              </a:rPr>
              <a:t>8000)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(1997, 2001)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dirty="0" smtClean="0"/>
              <a:t>создал предпосылки для создания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009900"/>
                </a:solidFill>
              </a:rPr>
              <a:t>Международного стандарта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009900"/>
                </a:solidFill>
              </a:rPr>
              <a:t>ISO </a:t>
            </a:r>
            <a:r>
              <a:rPr lang="ru-RU" sz="2800" b="1" dirty="0" smtClean="0">
                <a:solidFill>
                  <a:srgbClr val="009900"/>
                </a:solidFill>
              </a:rPr>
              <a:t>26000: 2010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009900"/>
                </a:solidFill>
              </a:rPr>
              <a:t>«Руководство по социальной ответственности» (1 ноября 2010 г.)</a:t>
            </a:r>
          </a:p>
          <a:p>
            <a:pPr marL="216000" indent="0" algn="ctr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2800" dirty="0" smtClean="0">
              <a:solidFill>
                <a:srgbClr val="002060"/>
              </a:solidFill>
            </a:endParaRPr>
          </a:p>
        </p:txBody>
      </p:sp>
      <p:grpSp>
        <p:nvGrpSpPr>
          <p:cNvPr id="819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648047"/>
          </a:xfrm>
        </p:spPr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rgbClr val="009900"/>
                </a:solidFill>
              </a:rPr>
              <a:t>Международный стандарт </a:t>
            </a:r>
            <a:r>
              <a:rPr lang="en-US" sz="2000" b="1" dirty="0" smtClean="0">
                <a:solidFill>
                  <a:srgbClr val="009900"/>
                </a:solidFill>
              </a:rPr>
              <a:t>ISO </a:t>
            </a:r>
            <a:r>
              <a:rPr lang="ru-RU" sz="2000" b="1" dirty="0" smtClean="0">
                <a:solidFill>
                  <a:srgbClr val="009900"/>
                </a:solidFill>
              </a:rPr>
              <a:t>26000:2010 «Руководство по социальной ответственности»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640638" cy="5328591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ru-RU" sz="2000" b="1" dirty="0" smtClean="0"/>
              <a:t>дает руководство для всех типов организаций:</a:t>
            </a:r>
          </a:p>
          <a:p>
            <a:pPr lvl="0">
              <a:spcBef>
                <a:spcPts val="0"/>
              </a:spcBef>
              <a:buClr>
                <a:srgbClr val="009900"/>
              </a:buClr>
              <a:buSzPct val="100000"/>
            </a:pPr>
            <a:r>
              <a:rPr lang="ru-RU" sz="2000" dirty="0" smtClean="0"/>
              <a:t>по концепциям, терминам и определениям, относящимся к социальной ответственности;</a:t>
            </a:r>
          </a:p>
          <a:p>
            <a:pPr lvl="0">
              <a:spcBef>
                <a:spcPts val="0"/>
              </a:spcBef>
              <a:buClr>
                <a:srgbClr val="009900"/>
              </a:buClr>
              <a:buSzPct val="100000"/>
            </a:pPr>
            <a:r>
              <a:rPr lang="ru-RU" sz="2000" dirty="0" smtClean="0"/>
              <a:t>предпосылкам, тенденциям и характеристикам социальной ответственности;</a:t>
            </a:r>
          </a:p>
          <a:p>
            <a:pPr lvl="0">
              <a:spcBef>
                <a:spcPts val="0"/>
              </a:spcBef>
              <a:buClr>
                <a:srgbClr val="009900"/>
              </a:buClr>
              <a:buSzPct val="100000"/>
            </a:pPr>
            <a:r>
              <a:rPr lang="ru-RU" sz="2000" dirty="0" smtClean="0"/>
              <a:t>принципам и практикам, относящимся к социальной ответственности;</a:t>
            </a:r>
          </a:p>
          <a:p>
            <a:pPr lvl="0">
              <a:spcBef>
                <a:spcPts val="0"/>
              </a:spcBef>
              <a:buClr>
                <a:srgbClr val="009900"/>
              </a:buClr>
              <a:buSzPct val="100000"/>
            </a:pPr>
            <a:r>
              <a:rPr lang="ru-RU" sz="2000" dirty="0" smtClean="0"/>
              <a:t>основным темам и проблемам социальной ответственности;</a:t>
            </a:r>
          </a:p>
          <a:p>
            <a:pPr lvl="0">
              <a:spcBef>
                <a:spcPts val="0"/>
              </a:spcBef>
              <a:buClr>
                <a:srgbClr val="009900"/>
              </a:buClr>
              <a:buSzPct val="100000"/>
            </a:pPr>
            <a:r>
              <a:rPr lang="ru-RU" sz="2000" dirty="0" smtClean="0"/>
              <a:t>интеграции, внедрению и распространению социально ответственного поведения в самой организации и, посредством ее политики и практик, в рамках ее сферы влияния;</a:t>
            </a:r>
          </a:p>
          <a:p>
            <a:pPr lvl="0">
              <a:spcBef>
                <a:spcPts val="0"/>
              </a:spcBef>
              <a:buClr>
                <a:srgbClr val="009900"/>
              </a:buClr>
              <a:buSzPct val="100000"/>
            </a:pPr>
            <a:r>
              <a:rPr lang="ru-RU" sz="2000" dirty="0" smtClean="0"/>
              <a:t>идентификации заинтересованных сторон и взаимодействию с ними;</a:t>
            </a:r>
          </a:p>
          <a:p>
            <a:pPr lvl="0">
              <a:spcBef>
                <a:spcPts val="0"/>
              </a:spcBef>
              <a:buClr>
                <a:srgbClr val="009900"/>
              </a:buClr>
              <a:buSzPct val="100000"/>
            </a:pPr>
            <a:r>
              <a:rPr lang="ru-RU" sz="2000" dirty="0" smtClean="0"/>
              <a:t>обмену информацией относительно обязательств и результативности, а также иной информацией в области социальной ответственности.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514350" indent="-514350" eaLnBrk="1" hangingPunct="1">
              <a:spcBef>
                <a:spcPts val="0"/>
              </a:spcBef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endParaRPr lang="en-US" sz="2000" dirty="0" smtClean="0">
              <a:solidFill>
                <a:srgbClr val="002060"/>
              </a:solidFill>
            </a:endParaRPr>
          </a:p>
        </p:txBody>
      </p:sp>
      <p:grpSp>
        <p:nvGrpSpPr>
          <p:cNvPr id="922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922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648047"/>
          </a:xfrm>
        </p:spPr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rgbClr val="009900"/>
                </a:solidFill>
              </a:rPr>
              <a:t>Международный стандарт </a:t>
            </a:r>
            <a:r>
              <a:rPr lang="en-US" sz="2000" b="1" dirty="0" smtClean="0">
                <a:solidFill>
                  <a:srgbClr val="009900"/>
                </a:solidFill>
              </a:rPr>
              <a:t>ISO </a:t>
            </a:r>
            <a:r>
              <a:rPr lang="ru-RU" sz="2000" b="1" dirty="0" smtClean="0">
                <a:solidFill>
                  <a:srgbClr val="009900"/>
                </a:solidFill>
              </a:rPr>
              <a:t>26000:2010 «Руководство по социальной ответственности»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640638" cy="532859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000" b="1" dirty="0" smtClean="0"/>
              <a:t>должен</a:t>
            </a:r>
          </a:p>
          <a:p>
            <a:pPr marL="633413" indent="-366713">
              <a:spcBef>
                <a:spcPts val="0"/>
              </a:spcBef>
            </a:pPr>
            <a:r>
              <a:rPr lang="ru-RU" sz="2000" dirty="0" smtClean="0"/>
              <a:t>помочь организациям внести вклад в устойчивое развитие,</a:t>
            </a:r>
          </a:p>
          <a:p>
            <a:pPr marL="633413" indent="-366713">
              <a:spcBef>
                <a:spcPts val="0"/>
              </a:spcBef>
            </a:pPr>
            <a:r>
              <a:rPr lang="ru-RU" sz="2000" dirty="0" smtClean="0"/>
              <a:t>предложить признать устойчивое развитие фундаментальной обязанностью организации и частью ее социальной ответственности; </a:t>
            </a:r>
          </a:p>
          <a:p>
            <a:pPr marL="633413" indent="-366713">
              <a:spcBef>
                <a:spcPts val="0"/>
              </a:spcBef>
            </a:pPr>
            <a:r>
              <a:rPr lang="ru-RU" sz="2000" dirty="0" smtClean="0"/>
              <a:t>обеспечить взаимопонимание в области социальной ответственности и дополнить другие инструменты и инициативы в области социальной ответственности;</a:t>
            </a:r>
          </a:p>
          <a:p>
            <a:pPr>
              <a:spcBef>
                <a:spcPts val="0"/>
              </a:spcBef>
            </a:pPr>
            <a:r>
              <a:rPr lang="ru-RU" sz="2000" b="1" dirty="0" smtClean="0"/>
              <a:t>рекомендует</a:t>
            </a:r>
            <a:r>
              <a:rPr lang="ru-RU" sz="2000" dirty="0" smtClean="0"/>
              <a:t> учитывать </a:t>
            </a:r>
            <a:r>
              <a:rPr lang="ru-RU" sz="2000" i="1" dirty="0" smtClean="0"/>
              <a:t>социальное, экологическое, юридическое, культурное, политическое и организационное </a:t>
            </a:r>
            <a:r>
              <a:rPr lang="ru-RU" sz="2000" dirty="0" smtClean="0"/>
              <a:t>разнообразие, различия в экономических условиях, согласуясь с международными нормами поведения;</a:t>
            </a:r>
          </a:p>
          <a:p>
            <a:pPr>
              <a:spcBef>
                <a:spcPts val="0"/>
              </a:spcBef>
            </a:pPr>
            <a:r>
              <a:rPr lang="ru-RU" sz="2000" b="1" dirty="0" smtClean="0"/>
              <a:t>является</a:t>
            </a:r>
            <a:r>
              <a:rPr lang="ru-RU" sz="2000" dirty="0" smtClean="0"/>
              <a:t> </a:t>
            </a:r>
            <a:r>
              <a:rPr lang="ru-RU" sz="2000" b="1" dirty="0" smtClean="0"/>
              <a:t>добровольным стандартом</a:t>
            </a:r>
            <a:r>
              <a:rPr lang="ru-RU" sz="2000" dirty="0" smtClean="0"/>
              <a:t> и не может быть использован для сертификации (так же как </a:t>
            </a:r>
            <a:r>
              <a:rPr lang="en-US" sz="2000" dirty="0" smtClean="0"/>
              <a:t>ISO </a:t>
            </a:r>
            <a:r>
              <a:rPr lang="ru-RU" sz="2000" dirty="0" smtClean="0"/>
              <a:t>9001:2008 (менеджмент качества) и </a:t>
            </a:r>
            <a:r>
              <a:rPr lang="en-US" sz="2000" dirty="0" smtClean="0"/>
              <a:t>ISO </a:t>
            </a:r>
            <a:r>
              <a:rPr lang="ru-RU" sz="2000" dirty="0" smtClean="0"/>
              <a:t>14001:2004 (экологический менеджмент)).</a:t>
            </a:r>
          </a:p>
          <a:p>
            <a:pPr>
              <a:spcBef>
                <a:spcPts val="0"/>
              </a:spcBef>
            </a:pPr>
            <a:endParaRPr lang="ru-RU" sz="2000" dirty="0" smtClean="0"/>
          </a:p>
          <a:p>
            <a:pPr marL="514350" indent="-514350">
              <a:spcBef>
                <a:spcPts val="0"/>
              </a:spcBef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endParaRPr lang="ru-RU" sz="2000" dirty="0" smtClean="0">
              <a:solidFill>
                <a:srgbClr val="002060"/>
              </a:solidFill>
            </a:endParaRPr>
          </a:p>
          <a:p>
            <a:pPr marL="514350" indent="-514350" eaLnBrk="1" hangingPunct="1">
              <a:spcBef>
                <a:spcPts val="0"/>
              </a:spcBef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endParaRPr lang="en-US" sz="2000" dirty="0" smtClean="0">
              <a:solidFill>
                <a:srgbClr val="002060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922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Структура и содержание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стандарта социальной ответственности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52527"/>
          </a:xfrm>
        </p:spPr>
        <p:txBody>
          <a:bodyPr/>
          <a:lstStyle/>
          <a:p>
            <a:pPr marL="0" lvl="1" indent="-457200">
              <a:spcBef>
                <a:spcPts val="0"/>
              </a:spcBef>
              <a:buClr>
                <a:srgbClr val="C00000"/>
              </a:buClr>
              <a:buSzPct val="100000"/>
              <a:buNone/>
            </a:pPr>
            <a:r>
              <a:rPr lang="ru-RU" sz="2800" dirty="0" smtClean="0"/>
              <a:t>Развивая КСО, организациям следует </a:t>
            </a:r>
            <a:r>
              <a:rPr lang="ru-RU" sz="2800" b="1" dirty="0" smtClean="0"/>
              <a:t>учитывать взаимосвязи: </a:t>
            </a:r>
          </a:p>
          <a:p>
            <a:pPr marL="534988" lvl="1" indent="-534988">
              <a:spcBef>
                <a:spcPts val="0"/>
              </a:spcBef>
              <a:buClr>
                <a:srgbClr val="C00000"/>
              </a:buClr>
              <a:buSzPct val="100000"/>
              <a:buAutoNum type="arabicParenR"/>
            </a:pPr>
            <a:r>
              <a:rPr lang="ru-RU" sz="2800" dirty="0" smtClean="0"/>
              <a:t>связь между организацией и обществом; </a:t>
            </a:r>
          </a:p>
          <a:p>
            <a:pPr marL="534988" lvl="1" indent="-534988">
              <a:spcBef>
                <a:spcPts val="0"/>
              </a:spcBef>
              <a:buClr>
                <a:srgbClr val="C00000"/>
              </a:buClr>
              <a:buSzPct val="100000"/>
              <a:buAutoNum type="arabicParenR"/>
            </a:pPr>
            <a:r>
              <a:rPr lang="ru-RU" sz="2800" dirty="0" smtClean="0"/>
              <a:t>связь между решениями/ деятельностью организации и их влиянием на общество; </a:t>
            </a:r>
          </a:p>
          <a:p>
            <a:pPr marL="534988" lvl="1" indent="-534988">
              <a:spcBef>
                <a:spcPts val="0"/>
              </a:spcBef>
              <a:buClr>
                <a:srgbClr val="C00000"/>
              </a:buClr>
              <a:buSzPct val="100000"/>
              <a:buAutoNum type="arabicParenR"/>
            </a:pPr>
            <a:r>
              <a:rPr lang="ru-RU" sz="2800" dirty="0" smtClean="0"/>
              <a:t>ожидания относительно ответственного поведения организации, предъявляемые обществом и касающиеся этого влияния.</a:t>
            </a:r>
            <a:endParaRPr lang="ru-RU" sz="2800" i="1" dirty="0" smtClean="0">
              <a:solidFill>
                <a:srgbClr val="002060"/>
              </a:solidFill>
            </a:endParaRPr>
          </a:p>
        </p:txBody>
      </p:sp>
      <p:grpSp>
        <p:nvGrpSpPr>
          <p:cNvPr id="1024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024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536" y="548680"/>
            <a:ext cx="8497887" cy="648047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Проблемы социальной ответственности требуют учёта взаимосвязи:</a:t>
            </a:r>
            <a:endParaRPr lang="en-US" sz="2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713663" cy="5472337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ru-RU" sz="2000" b="1" dirty="0" smtClean="0"/>
              <a:t>между организацией и ее заинтересованными сторонами: </a:t>
            </a:r>
          </a:p>
          <a:p>
            <a:pPr marL="717550" lvl="0" indent="-450850">
              <a:spcBef>
                <a:spcPts val="0"/>
              </a:spcBef>
            </a:pPr>
            <a:r>
              <a:rPr lang="ru-RU" sz="2000" dirty="0" smtClean="0"/>
              <a:t>организации следует знать о заинтересованных сторонах;</a:t>
            </a:r>
          </a:p>
          <a:p>
            <a:pPr marL="717550" lvl="0" indent="-450850">
              <a:spcBef>
                <a:spcPts val="0"/>
              </a:spcBef>
            </a:pPr>
            <a:r>
              <a:rPr lang="ru-RU" sz="2000" dirty="0" smtClean="0"/>
              <a:t>решения и деятельность организации могут оказывать на них потенциальное и реальное воздействие;</a:t>
            </a:r>
          </a:p>
          <a:p>
            <a:pPr marL="717550" lvl="0" indent="-450850">
              <a:spcBef>
                <a:spcPts val="0"/>
              </a:spcBef>
            </a:pPr>
            <a:r>
              <a:rPr lang="ru-RU" sz="2000" dirty="0" smtClean="0"/>
              <a:t>это воздействие является основой «интереса», который заставляет рассматривать организации или частных лиц как заинтересованные стороны;</a:t>
            </a:r>
          </a:p>
          <a:p>
            <a:pPr lvl="0">
              <a:spcBef>
                <a:spcPts val="0"/>
              </a:spcBef>
            </a:pPr>
            <a:r>
              <a:rPr lang="ru-RU" sz="2000" b="1" dirty="0" smtClean="0"/>
              <a:t>между заинтересованными сторонами и обществом:</a:t>
            </a:r>
          </a:p>
          <a:p>
            <a:pPr marL="717550" indent="-450850">
              <a:spcBef>
                <a:spcPts val="0"/>
              </a:spcBef>
            </a:pPr>
            <a:r>
              <a:rPr lang="ru-RU" sz="2000" dirty="0" smtClean="0"/>
              <a:t>организации следует понимать взаимосвязь между интересами заинтересованных сторон и ожиданиями общества;</a:t>
            </a:r>
          </a:p>
          <a:p>
            <a:pPr marL="717550" indent="-450850">
              <a:spcBef>
                <a:spcPts val="0"/>
              </a:spcBef>
            </a:pPr>
            <a:r>
              <a:rPr lang="ru-RU" sz="2000" dirty="0" smtClean="0"/>
              <a:t>заинтересованные стороны могут иметь интересы, которые не соответствуют ожиданиям общества;</a:t>
            </a:r>
          </a:p>
          <a:p>
            <a:pPr marL="717550" indent="-450850">
              <a:spcBef>
                <a:spcPts val="0"/>
              </a:spcBef>
            </a:pPr>
            <a:r>
              <a:rPr lang="ru-RU" sz="2000" dirty="0" smtClean="0"/>
              <a:t>заинтересованные стороны имеют уникальные по отношению к организации интересы, которые могут отличаться от ожиданий общества.</a:t>
            </a:r>
            <a:endParaRPr lang="ru-RU" sz="2000" dirty="0"/>
          </a:p>
        </p:txBody>
      </p:sp>
      <p:grpSp>
        <p:nvGrpSpPr>
          <p:cNvPr id="1126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126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2293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4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Основные темы, регламентируемые стандартом социальной ответственности</a:t>
            </a:r>
            <a:r>
              <a:rPr lang="en-US" sz="2800" b="1" dirty="0" smtClean="0">
                <a:solidFill>
                  <a:srgbClr val="0070C0"/>
                </a:solidFill>
              </a:rPr>
              <a:t> ISO </a:t>
            </a:r>
            <a:r>
              <a:rPr lang="ru-RU" sz="2800" b="1" dirty="0" smtClean="0">
                <a:solidFill>
                  <a:srgbClr val="0070C0"/>
                </a:solidFill>
              </a:rPr>
              <a:t>26000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1745" name="Group 1"/>
          <p:cNvGrpSpPr>
            <a:grpSpLocks noChangeAspect="1"/>
          </p:cNvGrpSpPr>
          <p:nvPr/>
        </p:nvGrpSpPr>
        <p:grpSpPr bwMode="auto">
          <a:xfrm>
            <a:off x="251520" y="2132856"/>
            <a:ext cx="8712968" cy="3864794"/>
            <a:chOff x="1872" y="-505"/>
            <a:chExt cx="7297" cy="4073"/>
          </a:xfrm>
        </p:grpSpPr>
        <p:sp>
          <p:nvSpPr>
            <p:cNvPr id="31753" name="AutoShape 9"/>
            <p:cNvSpPr>
              <a:spLocks noChangeAspect="1" noChangeArrowheads="1" noTextEdit="1"/>
            </p:cNvSpPr>
            <p:nvPr/>
          </p:nvSpPr>
          <p:spPr bwMode="auto">
            <a:xfrm>
              <a:off x="1872" y="-505"/>
              <a:ext cx="7297" cy="407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b="1">
                <a:latin typeface="+mn-lt"/>
              </a:endParaRPr>
            </a:p>
          </p:txBody>
        </p:sp>
        <p:sp>
          <p:nvSpPr>
            <p:cNvPr id="31752" name="Oval 8"/>
            <p:cNvSpPr>
              <a:spLocks noChangeArrowheads="1"/>
            </p:cNvSpPr>
            <p:nvPr/>
          </p:nvSpPr>
          <p:spPr bwMode="auto">
            <a:xfrm>
              <a:off x="1999" y="33"/>
              <a:ext cx="2903" cy="137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Times New Roman" pitchFamily="18" charset="0"/>
                  <a:cs typeface="Arial" pitchFamily="34" charset="0"/>
                </a:rPr>
                <a:t>ТРУДОВЫЕ </a:t>
              </a:r>
            </a:p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Times New Roman" pitchFamily="18" charset="0"/>
                  <a:cs typeface="Arial" pitchFamily="34" charset="0"/>
                </a:rPr>
                <a:t>ПРАКТИКИ</a:t>
              </a:r>
              <a:endPara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31751" name="Oval 7"/>
            <p:cNvSpPr>
              <a:spLocks noChangeArrowheads="1"/>
            </p:cNvSpPr>
            <p:nvPr/>
          </p:nvSpPr>
          <p:spPr bwMode="auto">
            <a:xfrm>
              <a:off x="4077" y="-393"/>
              <a:ext cx="2726" cy="133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Times New Roman" pitchFamily="18" charset="0"/>
                  <a:cs typeface="Arial" pitchFamily="34" charset="0"/>
                </a:rPr>
                <a:t>ПРАВА </a:t>
              </a:r>
              <a:endPara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Times New Roman" pitchFamily="18" charset="0"/>
                  <a:cs typeface="Arial" pitchFamily="34" charset="0"/>
                </a:rPr>
                <a:t>ЧЕЛОВЕКА</a:t>
              </a:r>
              <a:endPara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31750" name="Oval 6"/>
            <p:cNvSpPr>
              <a:spLocks noChangeArrowheads="1"/>
            </p:cNvSpPr>
            <p:nvPr/>
          </p:nvSpPr>
          <p:spPr bwMode="auto">
            <a:xfrm>
              <a:off x="6210" y="43"/>
              <a:ext cx="2879" cy="1368"/>
            </a:xfrm>
            <a:prstGeom prst="ellipse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Times New Roman" pitchFamily="18" charset="0"/>
                  <a:cs typeface="Arial" pitchFamily="34" charset="0"/>
                </a:rPr>
                <a:t>ОКРУЖАЮЩАЯ </a:t>
              </a:r>
            </a:p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Times New Roman" pitchFamily="18" charset="0"/>
                  <a:cs typeface="Arial" pitchFamily="34" charset="0"/>
                </a:rPr>
                <a:t>СРЕДА</a:t>
              </a:r>
              <a:endPara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31749" name="Oval 5"/>
            <p:cNvSpPr>
              <a:spLocks noChangeArrowheads="1"/>
            </p:cNvSpPr>
            <p:nvPr/>
          </p:nvSpPr>
          <p:spPr bwMode="auto">
            <a:xfrm>
              <a:off x="3984" y="883"/>
              <a:ext cx="2899" cy="131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Times New Roman" pitchFamily="18" charset="0"/>
                  <a:cs typeface="Arial" pitchFamily="34" charset="0"/>
                </a:rPr>
                <a:t>ОРГАНИЗАЦИОННОЕ УПРАВЛЕНИЕ</a:t>
              </a:r>
              <a:endPara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31748" name="Oval 4"/>
            <p:cNvSpPr>
              <a:spLocks noChangeArrowheads="1"/>
            </p:cNvSpPr>
            <p:nvPr/>
          </p:nvSpPr>
          <p:spPr bwMode="auto">
            <a:xfrm>
              <a:off x="6210" y="1411"/>
              <a:ext cx="2879" cy="128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Times New Roman" pitchFamily="18" charset="0"/>
                  <a:cs typeface="Arial" pitchFamily="34" charset="0"/>
                </a:rPr>
                <a:t>ПРОБЛЕМЫ, СВЯЗАННЫЕ С ПОТРЕБИТЕЛЯМИ</a:t>
              </a:r>
              <a:endPara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31747" name="Oval 3"/>
            <p:cNvSpPr>
              <a:spLocks noChangeArrowheads="1"/>
            </p:cNvSpPr>
            <p:nvPr/>
          </p:nvSpPr>
          <p:spPr bwMode="auto">
            <a:xfrm>
              <a:off x="4077" y="2196"/>
              <a:ext cx="2806" cy="1273"/>
            </a:xfrm>
            <a:prstGeom prst="ellipse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Times New Roman" pitchFamily="18" charset="0"/>
                  <a:cs typeface="Arial" pitchFamily="34" charset="0"/>
                </a:rPr>
                <a:t>УЧАСТИЕ В ЖИЗНИ СООБЩЕСТВА И ИХ РАЗВИТИЕ</a:t>
              </a:r>
              <a:endPara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31746" name="Oval 2"/>
            <p:cNvSpPr>
              <a:spLocks noChangeArrowheads="1"/>
            </p:cNvSpPr>
            <p:nvPr/>
          </p:nvSpPr>
          <p:spPr bwMode="auto">
            <a:xfrm>
              <a:off x="1999" y="1411"/>
              <a:ext cx="2903" cy="128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Times New Roman" pitchFamily="18" charset="0"/>
                  <a:cs typeface="Arial" pitchFamily="34" charset="0"/>
                </a:rPr>
                <a:t>ДОБРОСОВЕСТНЫЕ ДЕЛОВЫЕ ПРАКТИКИ</a:t>
              </a:r>
              <a:endPara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8373616" cy="554461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400" dirty="0" smtClean="0"/>
              <a:t>Каждая из основных тем содержит </a:t>
            </a:r>
            <a:r>
              <a:rPr lang="ru-RU" sz="2400" b="1" dirty="0" smtClean="0"/>
              <a:t>широкий спектр проблем</a:t>
            </a:r>
            <a:r>
              <a:rPr lang="ru-RU" sz="2400" dirty="0" smtClean="0"/>
              <a:t>, связанных с социальной ответственностью. 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Необходимо учитывать </a:t>
            </a:r>
            <a:r>
              <a:rPr lang="ru-RU" sz="2400" b="1" dirty="0" smtClean="0"/>
              <a:t>динамичность  социальной ответственности </a:t>
            </a:r>
            <a:r>
              <a:rPr lang="ru-RU" sz="2400" dirty="0" smtClean="0"/>
              <a:t>- она отражает эволюцию озабоченности социальными и экологическими проблемами, т.е. в будущем могут возникнуть другие проблемы/ группы проблем.</a:t>
            </a:r>
          </a:p>
          <a:p>
            <a:pPr>
              <a:spcBef>
                <a:spcPts val="0"/>
              </a:spcBef>
            </a:pPr>
            <a:r>
              <a:rPr lang="ru-RU" sz="2400" b="1" dirty="0" smtClean="0"/>
              <a:t>Действия компании должны: </a:t>
            </a:r>
          </a:p>
          <a:p>
            <a:pPr marL="717550" indent="-450850">
              <a:spcBef>
                <a:spcPts val="0"/>
              </a:spcBef>
            </a:pPr>
            <a:r>
              <a:rPr lang="ru-RU" sz="2400" dirty="0" smtClean="0"/>
              <a:t>основываться на принципах и практиках социальной ответственности;</a:t>
            </a:r>
          </a:p>
          <a:p>
            <a:pPr marL="717550" indent="-450850">
              <a:spcBef>
                <a:spcPts val="0"/>
              </a:spcBef>
            </a:pPr>
            <a:r>
              <a:rPr lang="ru-RU" sz="2400" dirty="0" smtClean="0"/>
              <a:t>определении и контроле всех важных проблем;</a:t>
            </a:r>
          </a:p>
          <a:p>
            <a:pPr marL="717550" indent="-450850">
              <a:spcBef>
                <a:spcPts val="0"/>
              </a:spcBef>
            </a:pPr>
            <a:r>
              <a:rPr lang="ru-RU" sz="2400" dirty="0" smtClean="0"/>
              <a:t>учёте краткосрочных и долгосрочных целей. </a:t>
            </a:r>
          </a:p>
          <a:p>
            <a:pPr>
              <a:spcBef>
                <a:spcPts val="0"/>
              </a:spcBef>
            </a:pPr>
            <a:endParaRPr lang="ru-RU" sz="2400" dirty="0"/>
          </a:p>
        </p:txBody>
      </p:sp>
      <p:grpSp>
        <p:nvGrpSpPr>
          <p:cNvPr id="1331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3316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7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692696"/>
            <a:ext cx="8229600" cy="1151979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Основные проблемы социальной ответственности 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(согласно стандарту </a:t>
            </a:r>
            <a:r>
              <a:rPr lang="en-US" sz="2400" b="1" dirty="0" smtClean="0">
                <a:solidFill>
                  <a:srgbClr val="0070C0"/>
                </a:solidFill>
              </a:rPr>
              <a:t>ISO </a:t>
            </a:r>
            <a:r>
              <a:rPr lang="ru-RU" sz="2400" b="1" dirty="0" smtClean="0">
                <a:solidFill>
                  <a:srgbClr val="0070C0"/>
                </a:solidFill>
              </a:rPr>
              <a:t>26000):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1989138"/>
            <a:ext cx="8229600" cy="4248174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FF6600"/>
                </a:solidFill>
              </a:rPr>
              <a:t>Организационное управление.</a:t>
            </a:r>
          </a:p>
          <a:p>
            <a:pPr>
              <a:buNone/>
            </a:pPr>
            <a:r>
              <a:rPr lang="ru-RU" sz="2000" b="1" dirty="0" smtClean="0"/>
              <a:t>1 Права человека.</a:t>
            </a:r>
          </a:p>
          <a:p>
            <a:r>
              <a:rPr lang="ru-RU" sz="2000" dirty="0" smtClean="0"/>
              <a:t>Проблема 1: Должная предусмотрительность.</a:t>
            </a:r>
          </a:p>
          <a:p>
            <a:r>
              <a:rPr lang="ru-RU" sz="2000" dirty="0" smtClean="0"/>
              <a:t>Проблема 2: Ситуации, связанные с риском для прав человека.</a:t>
            </a:r>
          </a:p>
          <a:p>
            <a:r>
              <a:rPr lang="ru-RU" sz="2000" dirty="0" smtClean="0"/>
              <a:t>Проблема 3: Избежание соучастия.</a:t>
            </a:r>
          </a:p>
          <a:p>
            <a:r>
              <a:rPr lang="ru-RU" sz="2000" dirty="0" smtClean="0"/>
              <a:t>Проблема 4: Удовлетворение жалоб.</a:t>
            </a:r>
          </a:p>
          <a:p>
            <a:r>
              <a:rPr lang="ru-RU" sz="2000" dirty="0" smtClean="0"/>
              <a:t>Проблема 5: Дискриминация и уязвимые группы.</a:t>
            </a:r>
          </a:p>
          <a:p>
            <a:r>
              <a:rPr lang="ru-RU" sz="2000" dirty="0" smtClean="0"/>
              <a:t>Проблема 6: Гражданские и политические права.</a:t>
            </a:r>
          </a:p>
          <a:p>
            <a:r>
              <a:rPr lang="ru-RU" sz="2000" dirty="0" smtClean="0"/>
              <a:t>Проблема 7: Экономические, социальные и культурные права.</a:t>
            </a:r>
          </a:p>
          <a:p>
            <a:r>
              <a:rPr lang="ru-RU" sz="2000" dirty="0" smtClean="0"/>
              <a:t>Проблема 8: Основные права в сфере труда.</a:t>
            </a:r>
          </a:p>
          <a:p>
            <a:pPr marL="457200" indent="-457200"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endParaRPr lang="ru-RU" sz="2000" dirty="0" smtClean="0">
              <a:solidFill>
                <a:srgbClr val="002060"/>
              </a:solidFill>
            </a:endParaRPr>
          </a:p>
        </p:txBody>
      </p:sp>
      <p:grpSp>
        <p:nvGrpSpPr>
          <p:cNvPr id="1536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536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692696"/>
            <a:ext cx="8229600" cy="1151979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Основные проблемы социальной ответственности 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(согласно стандарту </a:t>
            </a:r>
            <a:r>
              <a:rPr lang="en-US" sz="2400" b="1" dirty="0" smtClean="0">
                <a:solidFill>
                  <a:srgbClr val="0070C0"/>
                </a:solidFill>
              </a:rPr>
              <a:t>ISO </a:t>
            </a:r>
            <a:r>
              <a:rPr lang="ru-RU" sz="2400" b="1" dirty="0" smtClean="0">
                <a:solidFill>
                  <a:srgbClr val="0070C0"/>
                </a:solidFill>
              </a:rPr>
              <a:t>26000):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1989138"/>
            <a:ext cx="8229600" cy="4248174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FF6600"/>
                </a:solidFill>
              </a:rPr>
              <a:t>Организационное управление.</a:t>
            </a:r>
          </a:p>
          <a:p>
            <a:pPr>
              <a:buNone/>
            </a:pPr>
            <a:r>
              <a:rPr lang="ru-RU" sz="2000" b="1" dirty="0" smtClean="0"/>
              <a:t>2 Трудовые практики.</a:t>
            </a:r>
          </a:p>
          <a:p>
            <a:r>
              <a:rPr lang="ru-RU" sz="2000" dirty="0" smtClean="0"/>
              <a:t>Проблема 1: Наем и трудовые отношения.</a:t>
            </a:r>
          </a:p>
          <a:p>
            <a:r>
              <a:rPr lang="ru-RU" sz="2000" dirty="0" smtClean="0"/>
              <a:t>Проблема 2: Условия труда и социальная защита.</a:t>
            </a:r>
          </a:p>
          <a:p>
            <a:r>
              <a:rPr lang="ru-RU" sz="2000" dirty="0" smtClean="0"/>
              <a:t>Проблема 3: Социальный диалог. </a:t>
            </a:r>
          </a:p>
          <a:p>
            <a:r>
              <a:rPr lang="ru-RU" sz="2000" dirty="0" smtClean="0"/>
              <a:t>Проблема 4: Охрана труда и безопасность на рабочем месте.</a:t>
            </a:r>
          </a:p>
          <a:p>
            <a:r>
              <a:rPr lang="ru-RU" sz="2000" dirty="0" smtClean="0"/>
              <a:t>Проблема 5: Развитие человеческого потенциала и обучение на рабочем месте.</a:t>
            </a:r>
          </a:p>
          <a:p>
            <a:endParaRPr lang="ru-RU" sz="2000" dirty="0" smtClean="0"/>
          </a:p>
          <a:p>
            <a:pPr marL="457200" indent="-457200"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endParaRPr lang="ru-RU" sz="2000" dirty="0" smtClean="0">
              <a:solidFill>
                <a:srgbClr val="002060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536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692696"/>
            <a:ext cx="8229600" cy="1151979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Основные проблемы социальной ответственности 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(согласно стандарту </a:t>
            </a:r>
            <a:r>
              <a:rPr lang="en-US" sz="2400" b="1" dirty="0" smtClean="0">
                <a:solidFill>
                  <a:srgbClr val="0070C0"/>
                </a:solidFill>
              </a:rPr>
              <a:t>ISO </a:t>
            </a:r>
            <a:r>
              <a:rPr lang="ru-RU" sz="2400" b="1" dirty="0" smtClean="0">
                <a:solidFill>
                  <a:srgbClr val="0070C0"/>
                </a:solidFill>
              </a:rPr>
              <a:t>26000):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1989138"/>
            <a:ext cx="8229600" cy="4248174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FF6600"/>
                </a:solidFill>
              </a:rPr>
              <a:t>Организационное управление.</a:t>
            </a:r>
          </a:p>
          <a:p>
            <a:pPr>
              <a:buNone/>
            </a:pPr>
            <a:r>
              <a:rPr lang="ru-RU" sz="2000" b="1" dirty="0" smtClean="0"/>
              <a:t>3 Окружающая среда.</a:t>
            </a:r>
          </a:p>
          <a:p>
            <a:r>
              <a:rPr lang="ru-RU" sz="2000" dirty="0" smtClean="0"/>
              <a:t>Проблема 1: Предотвращение загрязнения.</a:t>
            </a:r>
          </a:p>
          <a:p>
            <a:r>
              <a:rPr lang="ru-RU" sz="2000" dirty="0" smtClean="0"/>
              <a:t>Проблема 2: Устойчивое </a:t>
            </a:r>
            <a:r>
              <a:rPr lang="ru-RU" sz="2000" dirty="0" err="1" smtClean="0"/>
              <a:t>ресурсопользование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Проблема 3: Смягчение изменения климата и адаптация к нему.</a:t>
            </a:r>
          </a:p>
          <a:p>
            <a:r>
              <a:rPr lang="ru-RU" sz="2000" dirty="0" smtClean="0"/>
              <a:t>Проблема 4: Защита и восстановление естественной природной среды.</a:t>
            </a:r>
          </a:p>
          <a:p>
            <a:pPr marL="457200" indent="-457200"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endParaRPr lang="ru-RU" sz="2000" dirty="0" smtClean="0">
              <a:solidFill>
                <a:srgbClr val="002060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536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692696"/>
            <a:ext cx="8229600" cy="1151979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Основные проблемы социальной ответственности 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(согласно стандарту </a:t>
            </a:r>
            <a:r>
              <a:rPr lang="en-US" sz="2400" b="1" dirty="0" smtClean="0">
                <a:solidFill>
                  <a:srgbClr val="0070C0"/>
                </a:solidFill>
              </a:rPr>
              <a:t>ISO </a:t>
            </a:r>
            <a:r>
              <a:rPr lang="ru-RU" sz="2400" b="1" dirty="0" smtClean="0">
                <a:solidFill>
                  <a:srgbClr val="0070C0"/>
                </a:solidFill>
              </a:rPr>
              <a:t>26000):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1989138"/>
            <a:ext cx="8229600" cy="4248174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FF6600"/>
                </a:solidFill>
              </a:rPr>
              <a:t>Организационное управление.</a:t>
            </a:r>
          </a:p>
          <a:p>
            <a:pPr>
              <a:buNone/>
            </a:pPr>
            <a:r>
              <a:rPr lang="ru-RU" sz="2000" b="1" dirty="0" smtClean="0"/>
              <a:t>4 Добросовестные деловые практики.</a:t>
            </a:r>
          </a:p>
          <a:p>
            <a:r>
              <a:rPr lang="ru-RU" sz="2000" dirty="0" smtClean="0"/>
              <a:t>Проблема 1: Противодействие коррупции.</a:t>
            </a:r>
          </a:p>
          <a:p>
            <a:r>
              <a:rPr lang="ru-RU" sz="2000" dirty="0" smtClean="0"/>
              <a:t>Проблема 2: Ответственное вовлечение в политику.</a:t>
            </a:r>
          </a:p>
          <a:p>
            <a:r>
              <a:rPr lang="ru-RU" sz="2000" dirty="0" smtClean="0"/>
              <a:t>Проблема 3: Честная конкуренция.</a:t>
            </a:r>
          </a:p>
          <a:p>
            <a:r>
              <a:rPr lang="ru-RU" sz="2000" dirty="0" smtClean="0"/>
              <a:t>Проблема 4: Пропаганда социальной ответственности в рамках сферы влияния.</a:t>
            </a:r>
          </a:p>
          <a:p>
            <a:r>
              <a:rPr lang="ru-RU" sz="2000" dirty="0" smtClean="0"/>
              <a:t>Проблема 5: Уважение прав собственности.</a:t>
            </a:r>
          </a:p>
          <a:p>
            <a:pPr marL="457200" indent="-457200">
              <a:buClr>
                <a:srgbClr val="002060"/>
              </a:buClr>
              <a:buSzPct val="100000"/>
              <a:buFont typeface="Verdana" pitchFamily="34" charset="0"/>
              <a:buAutoNum type="arabicPeriod"/>
            </a:pPr>
            <a:endParaRPr lang="ru-RU" sz="2000" dirty="0" smtClean="0">
              <a:solidFill>
                <a:srgbClr val="002060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536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51979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Основные проблемы социальной ответственности 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(согласно стандарту </a:t>
            </a:r>
            <a:r>
              <a:rPr lang="en-US" sz="2400" b="1" dirty="0" smtClean="0">
                <a:solidFill>
                  <a:srgbClr val="0070C0"/>
                </a:solidFill>
              </a:rPr>
              <a:t>ISO </a:t>
            </a:r>
            <a:r>
              <a:rPr lang="ru-RU" sz="2400" b="1" dirty="0" smtClean="0">
                <a:solidFill>
                  <a:srgbClr val="0070C0"/>
                </a:solidFill>
              </a:rPr>
              <a:t>26000):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251520" y="1700808"/>
            <a:ext cx="8373616" cy="4536504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FF6600"/>
                </a:solidFill>
              </a:rPr>
              <a:t>Организационное управление.</a:t>
            </a:r>
          </a:p>
          <a:p>
            <a:pPr>
              <a:buNone/>
            </a:pPr>
            <a:r>
              <a:rPr lang="ru-RU" sz="2000" b="1" dirty="0" smtClean="0"/>
              <a:t>5 Проблемы, связанные с потребителями.</a:t>
            </a:r>
          </a:p>
          <a:p>
            <a:r>
              <a:rPr lang="ru-RU" sz="2000" dirty="0" smtClean="0"/>
              <a:t>Проблема 1: Честные практики маркетинга, информирования и заключения договоров.</a:t>
            </a:r>
          </a:p>
          <a:p>
            <a:r>
              <a:rPr lang="ru-RU" sz="2000" dirty="0" smtClean="0"/>
              <a:t>Проблема 2: Защита здоровья и безопасности потребителей.</a:t>
            </a:r>
          </a:p>
          <a:p>
            <a:r>
              <a:rPr lang="ru-RU" sz="2000" dirty="0" smtClean="0"/>
              <a:t>Проблема 3: Устойчивое потребление.</a:t>
            </a:r>
          </a:p>
          <a:p>
            <a:r>
              <a:rPr lang="ru-RU" sz="2000" dirty="0" smtClean="0"/>
              <a:t>Проблема 4: Обслуживание и поддержка пользователей и разрешение споров.</a:t>
            </a:r>
          </a:p>
          <a:p>
            <a:r>
              <a:rPr lang="ru-RU" sz="2000" dirty="0" smtClean="0"/>
              <a:t>Проблема 5: Защита данных и обеспечение конфиденциальности потребителей.</a:t>
            </a:r>
          </a:p>
          <a:p>
            <a:r>
              <a:rPr lang="ru-RU" sz="2000" dirty="0" smtClean="0"/>
              <a:t>Проблема 6: Доступ к услугам первой необходимости.</a:t>
            </a:r>
          </a:p>
          <a:p>
            <a:r>
              <a:rPr lang="ru-RU" sz="2000" dirty="0" smtClean="0"/>
              <a:t>Проблема 7: Образование и повышение осведомленности.</a:t>
            </a:r>
            <a:endParaRPr lang="ru-RU" sz="2000" dirty="0" smtClean="0">
              <a:solidFill>
                <a:srgbClr val="002060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536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224136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Основные проблемы социальной ответственности 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(согласно стандарту </a:t>
            </a:r>
            <a:r>
              <a:rPr lang="en-US" sz="2400" b="1" dirty="0" smtClean="0">
                <a:solidFill>
                  <a:srgbClr val="0070C0"/>
                </a:solidFill>
              </a:rPr>
              <a:t>ISO </a:t>
            </a:r>
            <a:r>
              <a:rPr lang="ru-RU" sz="2400" b="1" dirty="0" smtClean="0">
                <a:solidFill>
                  <a:srgbClr val="0070C0"/>
                </a:solidFill>
              </a:rPr>
              <a:t>26000):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251520" y="2132856"/>
            <a:ext cx="8373616" cy="4104456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FF6600"/>
                </a:solidFill>
              </a:rPr>
              <a:t>Организационное управление.</a:t>
            </a:r>
          </a:p>
          <a:p>
            <a:pPr>
              <a:buNone/>
            </a:pPr>
            <a:r>
              <a:rPr lang="ru-RU" sz="2000" b="1" dirty="0" smtClean="0"/>
              <a:t>6 Участие в жизни сообществ и их развитие.</a:t>
            </a:r>
          </a:p>
          <a:p>
            <a:r>
              <a:rPr lang="ru-RU" sz="2000" dirty="0" smtClean="0"/>
              <a:t>Проблема 1: Участие в жизни сообществ.</a:t>
            </a:r>
          </a:p>
          <a:p>
            <a:r>
              <a:rPr lang="ru-RU" sz="2000" dirty="0" smtClean="0"/>
              <a:t>Проблема 2: Образование и культура.</a:t>
            </a:r>
          </a:p>
          <a:p>
            <a:r>
              <a:rPr lang="ru-RU" sz="2000" dirty="0" smtClean="0"/>
              <a:t>Проблема 3: Создание занятости и развитие навыков.</a:t>
            </a:r>
          </a:p>
          <a:p>
            <a:r>
              <a:rPr lang="ru-RU" sz="2000" dirty="0" smtClean="0"/>
              <a:t>Проблема 4: Развитие технологий.</a:t>
            </a:r>
          </a:p>
          <a:p>
            <a:r>
              <a:rPr lang="ru-RU" sz="2000" dirty="0" smtClean="0"/>
              <a:t>Проблема 5: Создание благосостояния и дохода.</a:t>
            </a:r>
          </a:p>
          <a:p>
            <a:r>
              <a:rPr lang="ru-RU" sz="2000" dirty="0" smtClean="0"/>
              <a:t>Проблема 6: Здоровье.</a:t>
            </a:r>
          </a:p>
          <a:p>
            <a:r>
              <a:rPr lang="ru-RU" sz="2000" dirty="0" smtClean="0"/>
              <a:t>Проблема 7: Социальные инвестиции.</a:t>
            </a:r>
            <a:endParaRPr lang="ru-RU" sz="2000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536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363272" cy="56391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Принципы социальной ответственности (1):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395536" y="1484785"/>
            <a:ext cx="8352928" cy="4839816"/>
          </a:xfrm>
        </p:spPr>
        <p:txBody>
          <a:bodyPr/>
          <a:lstStyle/>
          <a:p>
            <a:pPr marL="633413" lvl="1" indent="-549275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</a:rPr>
              <a:t>Подотчетность </a:t>
            </a:r>
            <a:r>
              <a:rPr lang="ru-RU" dirty="0" smtClean="0"/>
              <a:t>— организации следует быть подотчетной за ее воздействие на общество и окружающую среду.</a:t>
            </a:r>
          </a:p>
          <a:p>
            <a:pPr marL="633413" lvl="1" indent="-549275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</a:rPr>
              <a:t>Прозрачность</a:t>
            </a:r>
            <a:r>
              <a:rPr lang="ru-RU" dirty="0" smtClean="0"/>
              <a:t> — организации следует быть «прозрачной» в ее решениях и деятельности, которые оказывают воздействие на общество и окружающую среду.</a:t>
            </a:r>
          </a:p>
          <a:p>
            <a:pPr marL="633413" lvl="1" indent="-549275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</a:rPr>
              <a:t>Этичное поведение </a:t>
            </a:r>
            <a:r>
              <a:rPr lang="ru-RU" dirty="0" smtClean="0"/>
              <a:t>— организации следует постоянно вести себя этично.</a:t>
            </a:r>
          </a:p>
          <a:p>
            <a:pPr marL="633413" lvl="1" indent="-549275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</a:rPr>
              <a:t>Уважение интересов заинтересованных сторон </a:t>
            </a:r>
            <a:r>
              <a:rPr lang="ru-RU" dirty="0" smtClean="0"/>
              <a:t>— организации следует уважать, учитывать и реагировать на интересы ее заинтересованных сторон.</a:t>
            </a:r>
          </a:p>
          <a:p>
            <a:pPr marL="736600" lvl="1" indent="-342900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eriod"/>
            </a:pPr>
            <a:endParaRPr lang="ru-RU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4340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1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363272" cy="56391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Принципы социальной ответственности (2):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457200" y="1484785"/>
            <a:ext cx="8229600" cy="4839816"/>
          </a:xfrm>
        </p:spPr>
        <p:txBody>
          <a:bodyPr/>
          <a:lstStyle/>
          <a:p>
            <a:pPr marL="736600" lvl="1" indent="-554038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eriod" startAt="5"/>
            </a:pPr>
            <a:r>
              <a:rPr lang="ru-RU" b="1" dirty="0" smtClean="0">
                <a:solidFill>
                  <a:srgbClr val="C00000"/>
                </a:solidFill>
              </a:rPr>
              <a:t>Соблюдение верховенства закона </a:t>
            </a:r>
            <a:r>
              <a:rPr lang="ru-RU" dirty="0" smtClean="0"/>
              <a:t>— организации следует принять то, что соблюдение верховенства закона обязательно.</a:t>
            </a:r>
          </a:p>
          <a:p>
            <a:pPr marL="736600" lvl="1" indent="-554038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eriod" startAt="5"/>
            </a:pPr>
            <a:r>
              <a:rPr lang="ru-RU" b="1" dirty="0" smtClean="0">
                <a:solidFill>
                  <a:srgbClr val="C00000"/>
                </a:solidFill>
              </a:rPr>
              <a:t>Соблюдение международных норм поведения </a:t>
            </a:r>
            <a:r>
              <a:rPr lang="ru-RU" dirty="0" smtClean="0"/>
              <a:t>— организации следует соблюдать международные нормы поведения, при этом следуя принципу соблюдения верховенства закона.</a:t>
            </a:r>
          </a:p>
          <a:p>
            <a:pPr marL="736600" lvl="1" indent="-554038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eriod" startAt="5"/>
            </a:pPr>
            <a:r>
              <a:rPr lang="ru-RU" b="1" dirty="0" smtClean="0">
                <a:solidFill>
                  <a:srgbClr val="C00000"/>
                </a:solidFill>
              </a:rPr>
              <a:t>Соблюдение прав человека </a:t>
            </a:r>
            <a:r>
              <a:rPr lang="ru-RU" dirty="0" smtClean="0"/>
              <a:t>— организации следует соблюдать права человека и признавать их важность и всеобщность.</a:t>
            </a:r>
          </a:p>
          <a:p>
            <a:pPr marL="736600" lvl="1" indent="-342900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eriod" startAt="5"/>
            </a:pPr>
            <a:endParaRPr lang="ru-RU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4340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1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850"/>
            <a:ext cx="8363272" cy="56391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Процедуры реализации КСО включают:</a:t>
            </a:r>
            <a:endParaRPr lang="en-US" sz="24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5184576"/>
          </a:xfrm>
        </p:spPr>
        <p:txBody>
          <a:bodyPr>
            <a:noAutofit/>
          </a:bodyPr>
          <a:lstStyle/>
          <a:p>
            <a:pPr marL="342900" lvl="0" indent="-342900">
              <a:spcBef>
                <a:spcPts val="0"/>
              </a:spcBef>
              <a:buClr>
                <a:srgbClr val="009900"/>
              </a:buClr>
              <a:buSzPct val="100000"/>
              <a:buFont typeface="+mj-lt"/>
              <a:buAutoNum type="arabicPeriod"/>
            </a:pPr>
            <a:r>
              <a:rPr lang="ru-RU" sz="2000" dirty="0" smtClean="0"/>
              <a:t>применение проверенных практик управления в области КСО;</a:t>
            </a:r>
          </a:p>
          <a:p>
            <a:pPr marL="342900" lvl="0" indent="-342900">
              <a:spcBef>
                <a:spcPts val="0"/>
              </a:spcBef>
              <a:buClr>
                <a:srgbClr val="009900"/>
              </a:buClr>
              <a:buSzPct val="100000"/>
              <a:buFont typeface="+mj-lt"/>
              <a:buAutoNum type="arabicPeriod"/>
            </a:pPr>
            <a:r>
              <a:rPr lang="ru-RU" sz="2000" dirty="0" smtClean="0"/>
              <a:t>выявление путей, которыми принципы КСО, основные темы и проблемы применяются к различным подразделениям организации;</a:t>
            </a:r>
          </a:p>
          <a:p>
            <a:pPr marL="342900" lvl="0" indent="-342900">
              <a:spcBef>
                <a:spcPts val="0"/>
              </a:spcBef>
              <a:buClr>
                <a:srgbClr val="009900"/>
              </a:buClr>
              <a:buSzPct val="100000"/>
              <a:buFont typeface="+mj-lt"/>
              <a:buAutoNum type="arabicPeriod"/>
            </a:pPr>
            <a:r>
              <a:rPr lang="ru-RU" sz="2000" dirty="0" smtClean="0"/>
              <a:t>постановку конкретных краткосрочных задач для того, чтобы преобразовать цели в их практическую реализацию;</a:t>
            </a:r>
          </a:p>
          <a:p>
            <a:pPr marL="342900" lvl="0" indent="-342900">
              <a:spcBef>
                <a:spcPts val="0"/>
              </a:spcBef>
              <a:buClr>
                <a:srgbClr val="009900"/>
              </a:buClr>
              <a:buSzPct val="100000"/>
              <a:buFont typeface="+mj-lt"/>
              <a:buAutoNum type="arabicPeriod"/>
            </a:pPr>
            <a:r>
              <a:rPr lang="ru-RU" sz="2000" dirty="0" smtClean="0"/>
              <a:t>определение и выделение ресурсов, достаточных для решения задач;</a:t>
            </a:r>
          </a:p>
          <a:p>
            <a:pPr marL="342900" lvl="0" indent="-342900">
              <a:spcBef>
                <a:spcPts val="0"/>
              </a:spcBef>
              <a:buClr>
                <a:srgbClr val="009900"/>
              </a:buClr>
              <a:buSzPct val="100000"/>
              <a:buFont typeface="+mj-lt"/>
              <a:buAutoNum type="arabicPeriod"/>
            </a:pPr>
            <a:r>
              <a:rPr lang="ru-RU" sz="2000" dirty="0" smtClean="0"/>
              <a:t>если это адекватно размеру и характеру организации, установление департаментов или групп внутри организации для анализа и пересмотра процедур;</a:t>
            </a:r>
          </a:p>
          <a:p>
            <a:pPr marL="342900" lvl="0" indent="-342900">
              <a:spcBef>
                <a:spcPts val="0"/>
              </a:spcBef>
              <a:buClr>
                <a:srgbClr val="009900"/>
              </a:buClr>
              <a:buSzPct val="100000"/>
              <a:buFont typeface="+mj-lt"/>
              <a:buAutoNum type="arabicPeriod"/>
            </a:pPr>
            <a:r>
              <a:rPr lang="ru-RU" sz="2000" dirty="0" smtClean="0"/>
              <a:t>учет КСО при осуществлении деятельности организации;</a:t>
            </a:r>
          </a:p>
          <a:p>
            <a:pPr marL="342900" lvl="0" indent="-342900">
              <a:spcBef>
                <a:spcPts val="0"/>
              </a:spcBef>
              <a:buClr>
                <a:srgbClr val="009900"/>
              </a:buClr>
              <a:buSzPct val="100000"/>
              <a:buFont typeface="+mj-lt"/>
              <a:buAutoNum type="arabicPeriod"/>
            </a:pPr>
            <a:r>
              <a:rPr lang="ru-RU" sz="2000" dirty="0" smtClean="0"/>
              <a:t>внедрение КСО в практики закупок и инвестирования;</a:t>
            </a:r>
          </a:p>
          <a:p>
            <a:pPr marL="342900" lvl="0" indent="-342900">
              <a:spcBef>
                <a:spcPts val="0"/>
              </a:spcBef>
              <a:buClr>
                <a:srgbClr val="009900"/>
              </a:buClr>
              <a:buSzPct val="100000"/>
              <a:buFont typeface="+mj-lt"/>
              <a:buAutoNum type="arabicPeriod"/>
            </a:pPr>
            <a:r>
              <a:rPr lang="ru-RU" sz="2000" dirty="0" smtClean="0"/>
              <a:t>встраивание проблем КСО в управление кадровыми ресурсами и другие организационные функции.</a:t>
            </a:r>
            <a:endParaRPr lang="ru-RU" sz="2000" dirty="0"/>
          </a:p>
        </p:txBody>
      </p:sp>
      <p:grpSp>
        <p:nvGrpSpPr>
          <p:cNvPr id="1741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741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468313" y="764704"/>
            <a:ext cx="8229600" cy="936104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 приоритетного выбора проблем и действий в области КСО (1):</a:t>
            </a:r>
            <a:endParaRPr lang="en-US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250825" y="1844824"/>
            <a:ext cx="8569325" cy="3672408"/>
          </a:xfrm>
        </p:spPr>
        <p:txBody>
          <a:bodyPr/>
          <a:lstStyle/>
          <a:p>
            <a:pPr lvl="0">
              <a:buNone/>
            </a:pPr>
            <a:r>
              <a:rPr lang="ru-RU" sz="2000" b="1" dirty="0" smtClean="0"/>
              <a:t>1) значимость для устойчивого развития:</a:t>
            </a:r>
          </a:p>
          <a:p>
            <a:pPr marL="365125" lvl="0" indent="-365125"/>
            <a:r>
              <a:rPr lang="ru-RU" sz="2000" dirty="0" smtClean="0"/>
              <a:t>соответствие законодательству и международным нормам поведения;</a:t>
            </a:r>
          </a:p>
          <a:p>
            <a:pPr marL="365125" lvl="0" indent="-365125"/>
            <a:r>
              <a:rPr lang="ru-RU" sz="2000" dirty="0" smtClean="0"/>
              <a:t>потенциальные нарушения прав человека;</a:t>
            </a:r>
          </a:p>
          <a:p>
            <a:pPr marL="365125" lvl="0" indent="-365125"/>
            <a:r>
              <a:rPr lang="ru-RU" sz="2000" dirty="0" smtClean="0"/>
              <a:t>практики, которые могут подвергать опасности жизнь или здоровье;</a:t>
            </a:r>
          </a:p>
          <a:p>
            <a:pPr marL="365125" lvl="0" indent="-365125"/>
            <a:r>
              <a:rPr lang="ru-RU" sz="2000" dirty="0" smtClean="0"/>
              <a:t>практики, которые могут оказать серьезное влияние на окружающую среду;</a:t>
            </a:r>
          </a:p>
          <a:p>
            <a:pPr marL="365125" lvl="0" indent="-365125"/>
            <a:r>
              <a:rPr lang="ru-RU" sz="2000" dirty="0" smtClean="0"/>
              <a:t>проблемы, в отношении которых результативность организации существенно ниже передовой практики;</a:t>
            </a:r>
          </a:p>
          <a:p>
            <a:pPr>
              <a:buClr>
                <a:srgbClr val="C00000"/>
              </a:buClr>
            </a:pPr>
            <a:endParaRPr lang="ru-RU" sz="2000" dirty="0" smtClean="0">
              <a:solidFill>
                <a:srgbClr val="002060"/>
              </a:solidFill>
            </a:endParaRPr>
          </a:p>
        </p:txBody>
      </p: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946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224558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 приоритетного выбора проблем и действий в области КСО (2):</a:t>
            </a:r>
            <a:endParaRPr lang="en-US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250825" y="1730326"/>
            <a:ext cx="8569325" cy="4578994"/>
          </a:xfrm>
        </p:spPr>
        <p:txBody>
          <a:bodyPr/>
          <a:lstStyle/>
          <a:p>
            <a:pPr marL="365125" lvl="0" indent="-365125">
              <a:buNone/>
            </a:pPr>
            <a:r>
              <a:rPr lang="ru-RU" sz="2000" b="1" dirty="0" smtClean="0"/>
              <a:t>2) влияние на социальную ответственность организации:</a:t>
            </a:r>
          </a:p>
          <a:p>
            <a:pPr marL="365125" lvl="0" indent="-365125"/>
            <a:r>
              <a:rPr lang="ru-RU" sz="2000" dirty="0" smtClean="0"/>
              <a:t>потребуют много времени для того, чтобы стать полностью эффективными;</a:t>
            </a:r>
          </a:p>
          <a:p>
            <a:pPr marL="365125" lvl="0" indent="-365125"/>
            <a:r>
              <a:rPr lang="ru-RU" sz="2000" dirty="0" smtClean="0"/>
              <a:t>вызывают непосредственную озабоченность заинтересованных сторон;</a:t>
            </a:r>
          </a:p>
          <a:p>
            <a:pPr marL="365125" lvl="0" indent="-365125"/>
            <a:r>
              <a:rPr lang="ru-RU" sz="2000" dirty="0" smtClean="0"/>
              <a:t>могут существенно улучшить возможность организации достижения важных целей;</a:t>
            </a:r>
          </a:p>
          <a:p>
            <a:pPr marL="365125" lvl="0" indent="-365125"/>
            <a:r>
              <a:rPr lang="ru-RU" sz="2000" dirty="0" smtClean="0"/>
              <a:t>приводят к значительным затратам, если не решаются быстро;</a:t>
            </a:r>
          </a:p>
          <a:p>
            <a:pPr marL="365125" lvl="0" indent="-365125"/>
            <a:r>
              <a:rPr lang="ru-RU" sz="2000" dirty="0" smtClean="0"/>
              <a:t>могут быть внедрены быстро и просто и, таким образом, стать полезными в повышении осведомленности и мотивации к действиям в области социальной ответственности внутри организации.</a:t>
            </a:r>
          </a:p>
          <a:p>
            <a:pPr>
              <a:buClr>
                <a:srgbClr val="C00000"/>
              </a:buClr>
            </a:pPr>
            <a:endParaRPr lang="ru-RU" sz="2000" dirty="0" smtClean="0">
              <a:solidFill>
                <a:srgbClr val="002060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946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305800" cy="70868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Организационная модель формирования отношений социальной ответственности организации</a:t>
            </a:r>
            <a:endParaRPr lang="ru-RU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48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048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510" name="Rectangle 5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9457" name="Group 1"/>
          <p:cNvGrpSpPr>
            <a:grpSpLocks noChangeAspect="1"/>
          </p:cNvGrpSpPr>
          <p:nvPr/>
        </p:nvGrpSpPr>
        <p:grpSpPr bwMode="auto">
          <a:xfrm>
            <a:off x="251520" y="1340768"/>
            <a:ext cx="8640960" cy="5328592"/>
            <a:chOff x="2034" y="2866"/>
            <a:chExt cx="7528" cy="5427"/>
          </a:xfrm>
        </p:grpSpPr>
        <p:sp>
          <p:nvSpPr>
            <p:cNvPr id="19509" name="AutoShape 53"/>
            <p:cNvSpPr>
              <a:spLocks noChangeAspect="1" noChangeArrowheads="1" noTextEdit="1"/>
            </p:cNvSpPr>
            <p:nvPr/>
          </p:nvSpPr>
          <p:spPr bwMode="auto">
            <a:xfrm>
              <a:off x="2034" y="2866"/>
              <a:ext cx="7528" cy="5427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508" name="Text Box 52"/>
            <p:cNvSpPr txBox="1">
              <a:spLocks noChangeArrowheads="1"/>
            </p:cNvSpPr>
            <p:nvPr/>
          </p:nvSpPr>
          <p:spPr bwMode="auto">
            <a:xfrm>
              <a:off x="4033" y="2947"/>
              <a:ext cx="1249" cy="34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Президент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07" name="Text Box 51"/>
            <p:cNvSpPr txBox="1">
              <a:spLocks noChangeArrowheads="1"/>
            </p:cNvSpPr>
            <p:nvPr/>
          </p:nvSpPr>
          <p:spPr bwMode="auto">
            <a:xfrm>
              <a:off x="3362" y="3537"/>
              <a:ext cx="1131" cy="6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Органы судебной власти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06" name="Text Box 50"/>
            <p:cNvSpPr txBox="1">
              <a:spLocks noChangeArrowheads="1"/>
            </p:cNvSpPr>
            <p:nvPr/>
          </p:nvSpPr>
          <p:spPr bwMode="auto">
            <a:xfrm>
              <a:off x="4693" y="3539"/>
              <a:ext cx="1144" cy="85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Федеральная служба по труду и занятости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05" name="Text Box 49"/>
            <p:cNvSpPr txBox="1">
              <a:spLocks noChangeArrowheads="1"/>
            </p:cNvSpPr>
            <p:nvPr/>
          </p:nvSpPr>
          <p:spPr bwMode="auto">
            <a:xfrm>
              <a:off x="5915" y="3536"/>
              <a:ext cx="1270" cy="6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Торгово-промышленная палата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04" name="Text Box 48"/>
            <p:cNvSpPr txBox="1">
              <a:spLocks noChangeArrowheads="1"/>
            </p:cNvSpPr>
            <p:nvPr/>
          </p:nvSpPr>
          <p:spPr bwMode="auto">
            <a:xfrm>
              <a:off x="7293" y="3537"/>
              <a:ext cx="838" cy="28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СМИ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03" name="Text Box 47"/>
            <p:cNvSpPr txBox="1">
              <a:spLocks noChangeArrowheads="1"/>
            </p:cNvSpPr>
            <p:nvPr/>
          </p:nvSpPr>
          <p:spPr bwMode="auto">
            <a:xfrm>
              <a:off x="8291" y="3536"/>
              <a:ext cx="1271" cy="1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Российская трёхсторонняя комиссия по регулированию трудовых отношений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02" name="Text Box 46"/>
            <p:cNvSpPr txBox="1">
              <a:spLocks noChangeArrowheads="1"/>
            </p:cNvSpPr>
            <p:nvPr/>
          </p:nvSpPr>
          <p:spPr bwMode="auto">
            <a:xfrm>
              <a:off x="3128" y="4797"/>
              <a:ext cx="821" cy="66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Государ-ственная Дума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01" name="Text Box 45"/>
            <p:cNvSpPr txBox="1">
              <a:spLocks noChangeArrowheads="1"/>
            </p:cNvSpPr>
            <p:nvPr/>
          </p:nvSpPr>
          <p:spPr bwMode="auto">
            <a:xfrm>
              <a:off x="2034" y="4887"/>
              <a:ext cx="820" cy="48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Счётная палата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00" name="Text Box 44"/>
            <p:cNvSpPr txBox="1">
              <a:spLocks noChangeArrowheads="1"/>
            </p:cNvSpPr>
            <p:nvPr/>
          </p:nvSpPr>
          <p:spPr bwMode="auto">
            <a:xfrm>
              <a:off x="4308" y="4797"/>
              <a:ext cx="1411" cy="4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Правительство РФ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9" name="Text Box 43"/>
            <p:cNvSpPr txBox="1">
              <a:spLocks noChangeArrowheads="1"/>
            </p:cNvSpPr>
            <p:nvPr/>
          </p:nvSpPr>
          <p:spPr bwMode="auto">
            <a:xfrm>
              <a:off x="2034" y="5764"/>
              <a:ext cx="1915" cy="4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Федерация независимых профсоюзов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8" name="Text Box 42"/>
            <p:cNvSpPr txBox="1">
              <a:spLocks noChangeArrowheads="1"/>
            </p:cNvSpPr>
            <p:nvPr/>
          </p:nvSpPr>
          <p:spPr bwMode="auto">
            <a:xfrm>
              <a:off x="4308" y="5764"/>
              <a:ext cx="2426" cy="4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Координационный Совет работодателей РФ</a:t>
              </a:r>
              <a:endPara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7" name="Text Box 41"/>
            <p:cNvSpPr txBox="1">
              <a:spLocks noChangeArrowheads="1"/>
            </p:cNvSpPr>
            <p:nvPr/>
          </p:nvSpPr>
          <p:spPr bwMode="auto">
            <a:xfrm>
              <a:off x="7293" y="5764"/>
              <a:ext cx="1111" cy="4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Фонды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6" name="Text Box 40"/>
            <p:cNvSpPr txBox="1">
              <a:spLocks noChangeArrowheads="1"/>
            </p:cNvSpPr>
            <p:nvPr/>
          </p:nvSpPr>
          <p:spPr bwMode="auto">
            <a:xfrm>
              <a:off x="2034" y="6619"/>
              <a:ext cx="1113" cy="6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Профсоюзы РФ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5" name="Text Box 39"/>
            <p:cNvSpPr txBox="1">
              <a:spLocks noChangeArrowheads="1"/>
            </p:cNvSpPr>
            <p:nvPr/>
          </p:nvSpPr>
          <p:spPr bwMode="auto">
            <a:xfrm>
              <a:off x="3269" y="6621"/>
              <a:ext cx="2013" cy="6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Аналитический центр социального партнёрства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4" name="Text Box 38"/>
            <p:cNvSpPr txBox="1">
              <a:spLocks noChangeArrowheads="1"/>
            </p:cNvSpPr>
            <p:nvPr/>
          </p:nvSpPr>
          <p:spPr bwMode="auto">
            <a:xfrm>
              <a:off x="5626" y="6621"/>
              <a:ext cx="1332" cy="48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Работодатели 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(ЮЛ)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3" name="Text Box 37"/>
            <p:cNvSpPr txBox="1">
              <a:spLocks noChangeArrowheads="1"/>
            </p:cNvSpPr>
            <p:nvPr/>
          </p:nvSpPr>
          <p:spPr bwMode="auto">
            <a:xfrm>
              <a:off x="7293" y="6619"/>
              <a:ext cx="2269" cy="10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Пенсионные социального страхования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Благотворительные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Обязательного медицинского страхования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2" name="Text Box 36"/>
            <p:cNvSpPr txBox="1">
              <a:spLocks noChangeArrowheads="1"/>
            </p:cNvSpPr>
            <p:nvPr/>
          </p:nvSpPr>
          <p:spPr bwMode="auto">
            <a:xfrm>
              <a:off x="5626" y="7531"/>
              <a:ext cx="1332" cy="4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Общественные организации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1" name="Text Box 35"/>
            <p:cNvSpPr txBox="1">
              <a:spLocks noChangeArrowheads="1"/>
            </p:cNvSpPr>
            <p:nvPr/>
          </p:nvSpPr>
          <p:spPr bwMode="auto">
            <a:xfrm>
              <a:off x="2346" y="7733"/>
              <a:ext cx="2936" cy="44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Ассоциация менеджеров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РФ</a:t>
              </a:r>
              <a:endPara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90" name="AutoShape 34"/>
            <p:cNvSpPr>
              <a:spLocks noChangeShapeType="1"/>
            </p:cNvSpPr>
            <p:nvPr/>
          </p:nvSpPr>
          <p:spPr bwMode="auto">
            <a:xfrm>
              <a:off x="4598" y="3293"/>
              <a:ext cx="1" cy="150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89" name="AutoShape 33"/>
            <p:cNvSpPr>
              <a:spLocks noChangeShapeType="1"/>
            </p:cNvSpPr>
            <p:nvPr/>
          </p:nvSpPr>
          <p:spPr bwMode="auto">
            <a:xfrm>
              <a:off x="3626" y="4205"/>
              <a:ext cx="1" cy="61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88" name="AutoShape 32"/>
            <p:cNvSpPr>
              <a:spLocks noChangeShapeType="1"/>
            </p:cNvSpPr>
            <p:nvPr/>
          </p:nvSpPr>
          <p:spPr bwMode="auto">
            <a:xfrm>
              <a:off x="2854" y="5129"/>
              <a:ext cx="274" cy="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87" name="AutoShape 31"/>
            <p:cNvSpPr>
              <a:spLocks noChangeShapeType="1"/>
            </p:cNvSpPr>
            <p:nvPr/>
          </p:nvSpPr>
          <p:spPr bwMode="auto">
            <a:xfrm>
              <a:off x="4377" y="4206"/>
              <a:ext cx="1" cy="61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86" name="AutoShape 30"/>
            <p:cNvSpPr>
              <a:spLocks noChangeShapeType="1"/>
            </p:cNvSpPr>
            <p:nvPr/>
          </p:nvSpPr>
          <p:spPr bwMode="auto">
            <a:xfrm>
              <a:off x="4137" y="4206"/>
              <a:ext cx="2" cy="24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85" name="AutoShape 29"/>
            <p:cNvSpPr>
              <a:spLocks noChangeShapeType="1"/>
            </p:cNvSpPr>
            <p:nvPr/>
          </p:nvSpPr>
          <p:spPr bwMode="auto">
            <a:xfrm>
              <a:off x="3917" y="5129"/>
              <a:ext cx="39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84" name="AutoShape 28"/>
            <p:cNvSpPr>
              <a:spLocks noChangeShapeType="1"/>
            </p:cNvSpPr>
            <p:nvPr/>
          </p:nvSpPr>
          <p:spPr bwMode="auto">
            <a:xfrm>
              <a:off x="3949" y="5983"/>
              <a:ext cx="391" cy="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83" name="AutoShape 27"/>
            <p:cNvSpPr>
              <a:spLocks noChangeShapeType="1"/>
            </p:cNvSpPr>
            <p:nvPr/>
          </p:nvSpPr>
          <p:spPr bwMode="auto">
            <a:xfrm>
              <a:off x="2600" y="6260"/>
              <a:ext cx="1" cy="39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82" name="AutoShape 26"/>
            <p:cNvSpPr>
              <a:spLocks noChangeShapeType="1"/>
            </p:cNvSpPr>
            <p:nvPr/>
          </p:nvSpPr>
          <p:spPr bwMode="auto">
            <a:xfrm>
              <a:off x="3627" y="6261"/>
              <a:ext cx="2" cy="39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81" name="AutoShape 25"/>
            <p:cNvSpPr>
              <a:spLocks noChangeShapeType="1"/>
            </p:cNvSpPr>
            <p:nvPr/>
          </p:nvSpPr>
          <p:spPr bwMode="auto">
            <a:xfrm>
              <a:off x="6271" y="6261"/>
              <a:ext cx="1" cy="39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80" name="AutoShape 24"/>
            <p:cNvSpPr>
              <a:spLocks noChangeShapeType="1"/>
            </p:cNvSpPr>
            <p:nvPr/>
          </p:nvSpPr>
          <p:spPr bwMode="auto">
            <a:xfrm>
              <a:off x="4954" y="6228"/>
              <a:ext cx="1" cy="39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79" name="AutoShape 23"/>
            <p:cNvSpPr>
              <a:spLocks noChangeShapeType="1"/>
            </p:cNvSpPr>
            <p:nvPr/>
          </p:nvSpPr>
          <p:spPr bwMode="auto">
            <a:xfrm flipH="1">
              <a:off x="7853" y="6261"/>
              <a:ext cx="1" cy="3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78" name="AutoShape 22"/>
            <p:cNvSpPr>
              <a:spLocks noChangeShapeType="1"/>
            </p:cNvSpPr>
            <p:nvPr/>
          </p:nvSpPr>
          <p:spPr bwMode="auto">
            <a:xfrm flipV="1">
              <a:off x="6826" y="6012"/>
              <a:ext cx="467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77" name="AutoShape 21"/>
            <p:cNvSpPr>
              <a:spLocks noChangeShapeType="1"/>
            </p:cNvSpPr>
            <p:nvPr/>
          </p:nvSpPr>
          <p:spPr bwMode="auto">
            <a:xfrm>
              <a:off x="6825" y="6037"/>
              <a:ext cx="1" cy="6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76" name="AutoShape 20"/>
            <p:cNvSpPr>
              <a:spLocks noChangeShapeType="1"/>
            </p:cNvSpPr>
            <p:nvPr/>
          </p:nvSpPr>
          <p:spPr bwMode="auto">
            <a:xfrm>
              <a:off x="3269" y="3119"/>
              <a:ext cx="76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75" name="AutoShape 19"/>
            <p:cNvSpPr>
              <a:spLocks noChangeShapeType="1"/>
            </p:cNvSpPr>
            <p:nvPr/>
          </p:nvSpPr>
          <p:spPr bwMode="auto">
            <a:xfrm>
              <a:off x="3266" y="3121"/>
              <a:ext cx="2" cy="16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74" name="AutoShape 18"/>
            <p:cNvSpPr>
              <a:spLocks noChangeShapeType="1"/>
            </p:cNvSpPr>
            <p:nvPr/>
          </p:nvSpPr>
          <p:spPr bwMode="auto">
            <a:xfrm>
              <a:off x="3629" y="3121"/>
              <a:ext cx="1" cy="4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73" name="AutoShape 17"/>
            <p:cNvSpPr>
              <a:spLocks noChangeShapeType="1"/>
            </p:cNvSpPr>
            <p:nvPr/>
          </p:nvSpPr>
          <p:spPr bwMode="auto">
            <a:xfrm flipV="1">
              <a:off x="5282" y="3119"/>
              <a:ext cx="364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72" name="AutoShape 16"/>
            <p:cNvSpPr>
              <a:spLocks noChangeShapeType="1"/>
            </p:cNvSpPr>
            <p:nvPr/>
          </p:nvSpPr>
          <p:spPr bwMode="auto">
            <a:xfrm>
              <a:off x="8926" y="3121"/>
              <a:ext cx="1" cy="4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71" name="AutoShape 15"/>
            <p:cNvSpPr>
              <a:spLocks noChangeShapeType="1"/>
            </p:cNvSpPr>
            <p:nvPr/>
          </p:nvSpPr>
          <p:spPr bwMode="auto">
            <a:xfrm>
              <a:off x="7680" y="3119"/>
              <a:ext cx="2" cy="4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70" name="AutoShape 14"/>
            <p:cNvSpPr>
              <a:spLocks noChangeShapeType="1"/>
            </p:cNvSpPr>
            <p:nvPr/>
          </p:nvSpPr>
          <p:spPr bwMode="auto">
            <a:xfrm>
              <a:off x="6550" y="3124"/>
              <a:ext cx="1" cy="4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69" name="AutoShape 13"/>
            <p:cNvSpPr>
              <a:spLocks noChangeShapeType="1"/>
            </p:cNvSpPr>
            <p:nvPr/>
          </p:nvSpPr>
          <p:spPr bwMode="auto">
            <a:xfrm>
              <a:off x="5474" y="3124"/>
              <a:ext cx="1" cy="41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68" name="AutoShape 12"/>
            <p:cNvSpPr>
              <a:spLocks noChangeShapeType="1"/>
            </p:cNvSpPr>
            <p:nvPr/>
          </p:nvSpPr>
          <p:spPr bwMode="auto">
            <a:xfrm flipH="1" flipV="1">
              <a:off x="5719" y="5038"/>
              <a:ext cx="213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67" name="AutoShape 11"/>
            <p:cNvSpPr>
              <a:spLocks noChangeShapeType="1"/>
            </p:cNvSpPr>
            <p:nvPr/>
          </p:nvSpPr>
          <p:spPr bwMode="auto">
            <a:xfrm flipH="1">
              <a:off x="7849" y="5038"/>
              <a:ext cx="4" cy="7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66" name="AutoShape 10"/>
            <p:cNvSpPr>
              <a:spLocks noChangeShapeType="1"/>
            </p:cNvSpPr>
            <p:nvPr/>
          </p:nvSpPr>
          <p:spPr bwMode="auto">
            <a:xfrm flipV="1">
              <a:off x="5474" y="6261"/>
              <a:ext cx="1" cy="14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65" name="AutoShape 9"/>
            <p:cNvSpPr>
              <a:spLocks noChangeShapeType="1"/>
            </p:cNvSpPr>
            <p:nvPr/>
          </p:nvSpPr>
          <p:spPr bwMode="auto">
            <a:xfrm flipV="1">
              <a:off x="5475" y="7756"/>
              <a:ext cx="151" cy="1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64" name="AutoShape 8"/>
            <p:cNvSpPr>
              <a:spLocks noChangeShapeType="1"/>
            </p:cNvSpPr>
            <p:nvPr/>
          </p:nvSpPr>
          <p:spPr bwMode="auto">
            <a:xfrm flipH="1">
              <a:off x="5282" y="7888"/>
              <a:ext cx="34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63" name="AutoShape 7"/>
            <p:cNvSpPr>
              <a:spLocks noChangeShapeType="1"/>
            </p:cNvSpPr>
            <p:nvPr/>
          </p:nvSpPr>
          <p:spPr bwMode="auto">
            <a:xfrm flipH="1">
              <a:off x="5282" y="8085"/>
              <a:ext cx="183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62" name="AutoShape 6"/>
            <p:cNvSpPr>
              <a:spLocks noChangeShapeType="1"/>
            </p:cNvSpPr>
            <p:nvPr/>
          </p:nvSpPr>
          <p:spPr bwMode="auto">
            <a:xfrm>
              <a:off x="7116" y="6863"/>
              <a:ext cx="1" cy="122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61" name="AutoShape 5"/>
            <p:cNvSpPr>
              <a:spLocks noChangeShapeType="1"/>
            </p:cNvSpPr>
            <p:nvPr/>
          </p:nvSpPr>
          <p:spPr bwMode="auto">
            <a:xfrm flipH="1">
              <a:off x="6958" y="6859"/>
              <a:ext cx="158" cy="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60" name="AutoShape 4"/>
            <p:cNvSpPr>
              <a:spLocks noChangeShapeType="1"/>
            </p:cNvSpPr>
            <p:nvPr/>
          </p:nvSpPr>
          <p:spPr bwMode="auto">
            <a:xfrm>
              <a:off x="2598" y="7313"/>
              <a:ext cx="2" cy="42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59" name="AutoShape 3"/>
            <p:cNvSpPr>
              <a:spLocks noChangeShapeType="1"/>
            </p:cNvSpPr>
            <p:nvPr/>
          </p:nvSpPr>
          <p:spPr bwMode="auto">
            <a:xfrm>
              <a:off x="4139" y="7313"/>
              <a:ext cx="2" cy="42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19458" name="AutoShape 2"/>
            <p:cNvSpPr>
              <a:spLocks noChangeShapeType="1"/>
            </p:cNvSpPr>
            <p:nvPr/>
          </p:nvSpPr>
          <p:spPr bwMode="auto">
            <a:xfrm>
              <a:off x="6269" y="7106"/>
              <a:ext cx="2" cy="4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934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Координационный совет работодателей РФ  включает общественные организации работодателей: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1"/>
          </a:xfrm>
        </p:spPr>
        <p:txBody>
          <a:bodyPr/>
          <a:lstStyle/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/>
              <a:t>Союз общественных объединений предпринимателей и арендаторов России, 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/>
              <a:t>Союз работодателей машиностроения и атомной энергетики, 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/>
              <a:t>Российский союз химиков, 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/>
              <a:t>Российская ассоциация подрядных организаций в дорожном строительстве, 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/>
              <a:t>Союз промышленников и предпринимателей угольной промышленности, 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/>
              <a:t>Российский автотранспортный союз, 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/>
              <a:t>Агропромышленный союз России, 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/>
              <a:t>Союз судовладельцев, 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/>
              <a:t>Союз лесопромышленников и </a:t>
            </a:r>
            <a:r>
              <a:rPr lang="ru-RU" sz="2000" dirty="0" err="1" smtClean="0"/>
              <a:t>лесо-экспортеров</a:t>
            </a:r>
            <a:r>
              <a:rPr lang="ru-RU" sz="2000" dirty="0" smtClean="0"/>
              <a:t> России,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/>
              <a:t>Всероссийский союз предпринимателей малого и среднего бизнеса, </a:t>
            </a:r>
          </a:p>
          <a:p>
            <a:pPr>
              <a:spcBef>
                <a:spcPts val="0"/>
              </a:spcBef>
              <a:buClr>
                <a:srgbClr val="0070C0"/>
              </a:buClr>
              <a:buSzPct val="100000"/>
            </a:pPr>
            <a:r>
              <a:rPr lang="ru-RU" sz="2000" dirty="0" smtClean="0"/>
              <a:t>Конгресс российских деловых кругов.</a:t>
            </a:r>
            <a:endParaRPr lang="ru-RU" sz="2000" dirty="0"/>
          </a:p>
        </p:txBody>
      </p:sp>
      <p:grpSp>
        <p:nvGrpSpPr>
          <p:cNvPr id="2150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150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0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8313" y="1052736"/>
            <a:ext cx="8229600" cy="1152128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Активные центры в вопросах социальной ответственности в структуре государственных органов управления: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>
          <a:xfrm>
            <a:off x="323850" y="2492896"/>
            <a:ext cx="8496300" cy="3168352"/>
          </a:xfrm>
        </p:spPr>
        <p:txBody>
          <a:bodyPr/>
          <a:lstStyle/>
          <a:p>
            <a:r>
              <a:rPr lang="ru-RU" sz="2400" dirty="0" smtClean="0"/>
              <a:t>Комитет по труду и социальной политике Государственной Думы, </a:t>
            </a:r>
          </a:p>
          <a:p>
            <a:r>
              <a:rPr lang="ru-RU" sz="2400" dirty="0" smtClean="0"/>
              <a:t>Министерство здравоохранения и социального развития РФ, </a:t>
            </a:r>
          </a:p>
          <a:p>
            <a:r>
              <a:rPr lang="ru-RU" sz="2400" dirty="0" smtClean="0"/>
              <a:t>Российская трехсторонняя комиссия по регулированию социально-трудовых отношений, </a:t>
            </a:r>
          </a:p>
          <a:p>
            <a:r>
              <a:rPr lang="ru-RU" sz="2400" dirty="0" smtClean="0"/>
              <a:t>Министерство финансов РФ.</a:t>
            </a:r>
          </a:p>
          <a:p>
            <a:endParaRPr lang="ru-RU" sz="2400" dirty="0"/>
          </a:p>
        </p:txBody>
      </p:sp>
      <p:grpSp>
        <p:nvGrpSpPr>
          <p:cNvPr id="2253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253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704851"/>
            <a:ext cx="8229600" cy="49190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Корпоративное </a:t>
            </a:r>
            <a:r>
              <a:rPr lang="ru-RU" sz="2400" b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волонтёрство</a:t>
            </a:r>
            <a:r>
              <a:rPr lang="ru-RU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России</a:t>
            </a:r>
            <a:endParaRPr lang="ru-RU" sz="2400" b="1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3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/>
              <a:t>Основные спонсируемые программы:</a:t>
            </a:r>
          </a:p>
          <a:p>
            <a:r>
              <a:rPr lang="ru-RU" sz="2000" b="1" dirty="0" smtClean="0"/>
              <a:t>«Поддержка образования и раскрытие потенциала молодежи»: </a:t>
            </a:r>
            <a:r>
              <a:rPr lang="ru-RU" sz="2000" dirty="0" smtClean="0"/>
              <a:t>ремонт школ, финансирование </a:t>
            </a:r>
            <a:r>
              <a:rPr lang="ru-RU" sz="2000" dirty="0" err="1" smtClean="0"/>
              <a:t>социально-досуговых</a:t>
            </a:r>
            <a:r>
              <a:rPr lang="ru-RU" sz="2000" dirty="0" smtClean="0"/>
              <a:t> мероприятий, конкурсов, социально-полезных грантов и инициатив и т.д.;</a:t>
            </a:r>
          </a:p>
          <a:p>
            <a:pPr lvl="0"/>
            <a:r>
              <a:rPr lang="ru-RU" sz="2000" b="1" dirty="0" smtClean="0"/>
              <a:t>«Социальная поддержка населения»: </a:t>
            </a:r>
            <a:r>
              <a:rPr lang="ru-RU" sz="2000" dirty="0" smtClean="0"/>
              <a:t>социальная поддержка ветеранов и тружеников тыла, финансирование объектов социальной инфраструктуры, строительства жилья и т.д.;</a:t>
            </a:r>
          </a:p>
          <a:p>
            <a:pPr lvl="0"/>
            <a:r>
              <a:rPr lang="ru-RU" sz="2000" b="1" dirty="0" smtClean="0"/>
              <a:t>«Сохранение культурного и исторического наследия»: </a:t>
            </a:r>
            <a:r>
              <a:rPr lang="ru-RU" sz="2000" dirty="0" smtClean="0"/>
              <a:t>финансирование культурных программ, выставок, музейных экспозиций, строительство дома культуры, памятников погибшим на войне и т.д.;</a:t>
            </a:r>
          </a:p>
          <a:p>
            <a:pPr lvl="0"/>
            <a:r>
              <a:rPr lang="ru-RU" sz="2000" b="1" dirty="0" smtClean="0"/>
              <a:t>«Формирование здорового поколения»: </a:t>
            </a:r>
            <a:r>
              <a:rPr lang="ru-RU" sz="2000" dirty="0" smtClean="0"/>
              <a:t>финансирование спортивных мероприятий, ремонт больниц, закупка медицинского оборудования и т.д.</a:t>
            </a:r>
          </a:p>
          <a:p>
            <a:endParaRPr lang="ru-RU" sz="2000" dirty="0" smtClean="0"/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 2"/>
              <a:buChar char=""/>
              <a:defRPr/>
            </a:pPr>
            <a:endParaRPr lang="en-US" sz="2000" dirty="0">
              <a:solidFill>
                <a:srgbClr val="002060"/>
              </a:solidFill>
            </a:endParaRP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355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95958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Компании оказывают финансовую помощь:</a:t>
            </a:r>
            <a:endParaRPr lang="en-US" sz="2800" b="1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3672408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детским домам, приютам, детским садам, </a:t>
            </a:r>
            <a:r>
              <a:rPr lang="ru-RU" dirty="0" err="1" smtClean="0"/>
              <a:t>интернатным</a:t>
            </a:r>
            <a:r>
              <a:rPr lang="ru-RU" dirty="0" smtClean="0"/>
              <a:t> учреждениям, школам;</a:t>
            </a:r>
          </a:p>
          <a:p>
            <a:pPr lvl="0"/>
            <a:r>
              <a:rPr lang="ru-RU" dirty="0" smtClean="0"/>
              <a:t>инвалидам, ветеранам, людям, оказавшимся в сложных жизненных ситуациях;</a:t>
            </a:r>
          </a:p>
          <a:p>
            <a:pPr lvl="0"/>
            <a:r>
              <a:rPr lang="ru-RU" dirty="0" smtClean="0"/>
              <a:t>учреждениям, организациям и общественным объединениям в области физической культуры, молодежной политики и спорта.</a:t>
            </a:r>
          </a:p>
          <a:p>
            <a:pPr>
              <a:defRPr/>
            </a:pPr>
            <a:endParaRPr lang="ru-RU" dirty="0" smtClean="0"/>
          </a:p>
        </p:txBody>
      </p:sp>
      <p:grpSp>
        <p:nvGrpSpPr>
          <p:cNvPr id="2458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458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288" y="764704"/>
            <a:ext cx="8229600" cy="504056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Корпоративное </a:t>
            </a:r>
            <a:r>
              <a:rPr lang="ru-RU" sz="2800" b="1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волонтёрство</a:t>
            </a:r>
            <a:endParaRPr lang="en-US" sz="2800" b="1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557338"/>
            <a:ext cx="8435975" cy="4751982"/>
          </a:xfrm>
        </p:spPr>
        <p:txBody>
          <a:bodyPr>
            <a:normAutofit lnSpcReduction="10000"/>
          </a:bodyPr>
          <a:lstStyle/>
          <a:p>
            <a:pPr marL="717550" indent="-266700"/>
            <a:r>
              <a:rPr lang="ru-RU" dirty="0" smtClean="0"/>
              <a:t>часть корпоративной культуры;</a:t>
            </a:r>
          </a:p>
          <a:p>
            <a:pPr marL="717550" indent="-266700"/>
            <a:r>
              <a:rPr lang="ru-RU" dirty="0" smtClean="0"/>
              <a:t>добровольная деятельность работников на благо общества при поддержке и поощрении со стороны компании;</a:t>
            </a:r>
          </a:p>
          <a:p>
            <a:r>
              <a:rPr lang="ru-RU" dirty="0" smtClean="0"/>
              <a:t>позволяет сотрудникам участвовать в решении общественных задач, внося свой вклад в решение проблем региона/ страны;</a:t>
            </a:r>
          </a:p>
          <a:p>
            <a:r>
              <a:rPr lang="ru-RU" dirty="0" smtClean="0"/>
              <a:t>укрепляет репутацию организации как социально ответственной компании;</a:t>
            </a:r>
          </a:p>
          <a:p>
            <a:r>
              <a:rPr lang="ru-RU" dirty="0" smtClean="0"/>
              <a:t>формирует у сотрудников чувство личной ответственности и стремление участвовать в общественных событиях.</a:t>
            </a:r>
          </a:p>
          <a:p>
            <a:pPr>
              <a:buClr>
                <a:srgbClr val="009900"/>
              </a:buClr>
              <a:buSzPct val="100000"/>
              <a:buFont typeface="Wingdings 2" pitchFamily="18" charset="2"/>
              <a:buNone/>
              <a:defRPr/>
            </a:pPr>
            <a:endParaRPr lang="ru-RU" b="1" dirty="0" smtClean="0">
              <a:solidFill>
                <a:srgbClr val="009900"/>
              </a:solidFill>
            </a:endParaRPr>
          </a:p>
        </p:txBody>
      </p:sp>
      <p:grpSp>
        <p:nvGrpSpPr>
          <p:cNvPr id="2560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560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Ожидания населения РФ от бизнеса (согласно опросам):</a:t>
            </a:r>
            <a:endParaRPr lang="en-US" sz="2800" b="1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528392"/>
          </a:xfrm>
        </p:spPr>
        <p:txBody>
          <a:bodyPr/>
          <a:lstStyle/>
          <a:p>
            <a:pPr marL="514350" indent="-514350"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ru-RU" dirty="0" smtClean="0"/>
              <a:t>создание новых рабочих мест (65%),</a:t>
            </a:r>
          </a:p>
          <a:p>
            <a:pPr marL="514350" indent="-514350"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ru-RU" dirty="0" smtClean="0"/>
              <a:t>предоставление дополнительного «социального пакета» работникам своих предприятий (33%), </a:t>
            </a:r>
          </a:p>
          <a:p>
            <a:pPr marL="514350" indent="-514350"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ru-RU" dirty="0" smtClean="0"/>
              <a:t>участие в строительстве городских социальных объектов (24%), </a:t>
            </a:r>
          </a:p>
          <a:p>
            <a:pPr marL="514350" indent="-514350"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ru-RU" dirty="0" smtClean="0"/>
              <a:t>благоустройство городов, поселков (19%). </a:t>
            </a:r>
            <a:endParaRPr lang="ru-RU" dirty="0"/>
          </a:p>
        </p:txBody>
      </p:sp>
      <p:grpSp>
        <p:nvGrpSpPr>
          <p:cNvPr id="2662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662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2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5"/>
          <p:cNvSpPr>
            <a:spLocks noGrp="1"/>
          </p:cNvSpPr>
          <p:nvPr>
            <p:ph type="title"/>
          </p:nvPr>
        </p:nvSpPr>
        <p:spPr>
          <a:xfrm>
            <a:off x="395288" y="620712"/>
            <a:ext cx="8229600" cy="1080095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Главные социальные проблемы РФ </a:t>
            </a:r>
            <a:br>
              <a:rPr lang="ru-RU" sz="28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 мнению бизнеса):</a:t>
            </a:r>
            <a:endParaRPr lang="en-US" sz="2800" b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395536" y="1844824"/>
            <a:ext cx="8291512" cy="4320480"/>
          </a:xfrm>
        </p:spPr>
        <p:txBody>
          <a:bodyPr/>
          <a:lstStyle/>
          <a:p>
            <a:pPr marL="514350" indent="-514350"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ru-RU" sz="2800" dirty="0" smtClean="0"/>
              <a:t>бедность населения, включая необеспеченность и беззащитность ветеранов (40%), </a:t>
            </a:r>
          </a:p>
          <a:p>
            <a:pPr marL="514350" indent="-514350"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ru-RU" sz="2800" dirty="0" smtClean="0"/>
              <a:t>социальные проблемы с детьми и молодежью (11%), </a:t>
            </a:r>
          </a:p>
          <a:p>
            <a:pPr marL="514350" indent="-514350"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ru-RU" sz="2800" dirty="0" smtClean="0"/>
              <a:t>экология (10%).</a:t>
            </a:r>
          </a:p>
          <a:p>
            <a:pPr>
              <a:buNone/>
            </a:pPr>
            <a:r>
              <a:rPr lang="ru-RU" sz="2800" b="1" dirty="0" smtClean="0"/>
              <a:t>	ЖКХ и наркомания </a:t>
            </a:r>
            <a:r>
              <a:rPr lang="ru-RU" sz="2800" dirty="0" smtClean="0"/>
              <a:t>— проблемы производные, зависимые от решения главных.</a:t>
            </a:r>
            <a:endParaRPr lang="ru-RU" sz="2800" dirty="0"/>
          </a:p>
        </p:txBody>
      </p:sp>
      <p:grpSp>
        <p:nvGrpSpPr>
          <p:cNvPr id="2765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765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5"/>
          <p:cNvSpPr>
            <a:spLocks noGrp="1"/>
          </p:cNvSpPr>
          <p:nvPr>
            <p:ph type="title"/>
          </p:nvPr>
        </p:nvSpPr>
        <p:spPr>
          <a:xfrm>
            <a:off x="395288" y="620713"/>
            <a:ext cx="8229600" cy="648048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Контрольные вопросы</a:t>
            </a: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395536" y="1628800"/>
            <a:ext cx="8291512" cy="4536504"/>
          </a:xfrm>
        </p:spPr>
        <p:txBody>
          <a:bodyPr/>
          <a:lstStyle/>
          <a:p>
            <a:pPr marL="457200" lvl="4" indent="-457200"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ru-RU" dirty="0" smtClean="0"/>
              <a:t>На каком основании разрабатывался международный стандарт ИСО 26000:2010?</a:t>
            </a:r>
          </a:p>
          <a:p>
            <a:pPr marL="457200" lvl="4" indent="-457200"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ru-RU" dirty="0" smtClean="0"/>
              <a:t>Какую область тем и проблем охватывает международный стандарт ИСО 26000:2010?</a:t>
            </a:r>
          </a:p>
          <a:p>
            <a:pPr marL="457200" lvl="4" indent="-457200"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ru-RU" dirty="0" smtClean="0"/>
              <a:t>Какие принципы эффективного организационного управления рекомендует международный стандарт социальной ответственности?</a:t>
            </a:r>
          </a:p>
          <a:p>
            <a:pPr marL="457200" lvl="4" indent="-457200"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ru-RU" dirty="0" smtClean="0"/>
              <a:t>Каким образом и на основании каких факторов организации следует определять приоритеты для действий в сфере социальной ответственности?</a:t>
            </a:r>
          </a:p>
          <a:p>
            <a:pPr marL="457200" lvl="4" indent="-457200"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ru-RU" dirty="0" smtClean="0"/>
              <a:t>Каким образом корпоративное </a:t>
            </a:r>
            <a:r>
              <a:rPr lang="ru-RU" dirty="0" err="1" smtClean="0"/>
              <a:t>волонтёрство</a:t>
            </a:r>
            <a:r>
              <a:rPr lang="ru-RU" dirty="0" smtClean="0"/>
              <a:t> встраивается в корпоративную культуру российских компаний?</a:t>
            </a:r>
          </a:p>
          <a:p>
            <a:pPr>
              <a:buNone/>
            </a:pPr>
            <a:endParaRPr lang="ru-RU" sz="2800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765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Содержимое 2"/>
          <p:cNvSpPr>
            <a:spLocks noGrp="1"/>
          </p:cNvSpPr>
          <p:nvPr>
            <p:ph idx="1"/>
          </p:nvPr>
        </p:nvSpPr>
        <p:spPr>
          <a:xfrm>
            <a:off x="250825" y="765175"/>
            <a:ext cx="8642350" cy="6477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</p:txBody>
      </p:sp>
      <p:grpSp>
        <p:nvGrpSpPr>
          <p:cNvPr id="3584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584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4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23850" y="1557338"/>
            <a:ext cx="8569325" cy="45354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>
                <a:latin typeface="+mn-lt"/>
                <a:cs typeface="+mn-cs"/>
              </a:rPr>
              <a:t>Коротков, Э.М. Корпоративная социальная ответственность: учебник для бакалавров / Э.М. Коротков, О.Н. Александрова, С.А. Антонов [и др.]; под ред. Э.М. Короткова. – М.: Издательство </a:t>
            </a:r>
            <a:r>
              <a:rPr lang="ru-RU" sz="2400" dirty="0" err="1">
                <a:latin typeface="+mn-lt"/>
                <a:cs typeface="+mn-cs"/>
              </a:rPr>
              <a:t>Юрайт</a:t>
            </a:r>
            <a:r>
              <a:rPr lang="ru-RU" sz="2400" dirty="0">
                <a:latin typeface="+mn-lt"/>
                <a:cs typeface="+mn-cs"/>
              </a:rPr>
              <a:t>, 2012 (и др.). – 445 с. – Серия: Бакалавр. Базовый курс.</a:t>
            </a: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>
                <a:latin typeface="+mn-lt"/>
                <a:cs typeface="+mn-cs"/>
              </a:rPr>
              <a:t>Корпоративная социальная ответственность. Новая философия бизнеса: учеб. пособие. – М.: Внешэкономбанк, 2011.– 56 с. – Доступно на: </a:t>
            </a:r>
            <a:r>
              <a:rPr lang="ru-RU" sz="2400" dirty="0">
                <a:latin typeface="+mn-lt"/>
                <a:cs typeface="+mn-cs"/>
                <a:hlinkClick r:id="rId4"/>
              </a:rPr>
              <a:t>http://www.veb.ru/common/upload/files/veb/kso/ksobook2011.pdf</a:t>
            </a:r>
            <a:endParaRPr lang="ru-RU" sz="2400" dirty="0">
              <a:latin typeface="+mn-lt"/>
              <a:cs typeface="+mn-cs"/>
            </a:endParaRP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 2"/>
              <a:buNone/>
              <a:defRPr/>
            </a:pPr>
            <a:endParaRPr lang="ru-RU" sz="24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0">
      <a:dk1>
        <a:sysClr val="windowText" lastClr="000000"/>
      </a:dk1>
      <a:lt1>
        <a:sysClr val="window" lastClr="FFFFFF"/>
      </a:lt1>
      <a:dk2>
        <a:srgbClr val="2F3B48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0">
    <a:dk1>
      <a:sysClr val="windowText" lastClr="000000"/>
    </a:dk1>
    <a:lt1>
      <a:sysClr val="window" lastClr="FFFFFF"/>
    </a:lt1>
    <a:dk2>
      <a:srgbClr val="2F3B48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Другая 10">
    <a:dk1>
      <a:sysClr val="windowText" lastClr="000000"/>
    </a:dk1>
    <a:lt1>
      <a:sysClr val="window" lastClr="FFFFFF"/>
    </a:lt1>
    <a:dk2>
      <a:srgbClr val="2F3B48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1795</TotalTime>
  <Words>2003</Words>
  <Application>Microsoft Office PowerPoint</Application>
  <PresentationFormat>Экран (4:3)</PresentationFormat>
  <Paragraphs>255</Paragraphs>
  <Slides>32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Поток</vt:lpstr>
      <vt:lpstr>Тема:   Корпоративная социальная ответственность: стандартизация и развитие внешних сообществ</vt:lpstr>
      <vt:lpstr>Тема:  Корпоративная социальная ответственность: стандартизация и развитие внешних сообществ</vt:lpstr>
      <vt:lpstr>Слайд 3</vt:lpstr>
      <vt:lpstr>Слайд 4</vt:lpstr>
      <vt:lpstr>Слайд 5</vt:lpstr>
      <vt:lpstr>Международный стандарт ISO 26000:2010 «Руководство по социальной ответственности»</vt:lpstr>
      <vt:lpstr>Международный стандарт ISO 26000:2010 «Руководство по социальной ответственности»</vt:lpstr>
      <vt:lpstr>Структура и содержание  стандарта социальной ответственности</vt:lpstr>
      <vt:lpstr>Проблемы социальной ответственности требуют учёта взаимосвязи:</vt:lpstr>
      <vt:lpstr>Основные темы, регламентируемые стандартом социальной ответственности ISO 26000</vt:lpstr>
      <vt:lpstr>Слайд 11</vt:lpstr>
      <vt:lpstr>Основные проблемы социальной ответственности  (согласно стандарту ISO 26000):</vt:lpstr>
      <vt:lpstr>Основные проблемы социальной ответственности  (согласно стандарту ISO 26000):</vt:lpstr>
      <vt:lpstr>Основные проблемы социальной ответственности  (согласно стандарту ISO 26000):</vt:lpstr>
      <vt:lpstr>Основные проблемы социальной ответственности  (согласно стандарту ISO 26000):</vt:lpstr>
      <vt:lpstr>Основные проблемы социальной ответственности  (согласно стандарту ISO 26000):</vt:lpstr>
      <vt:lpstr>Основные проблемы социальной ответственности  (согласно стандарту ISO 26000):</vt:lpstr>
      <vt:lpstr>Принципы социальной ответственности (1):</vt:lpstr>
      <vt:lpstr>Принципы социальной ответственности (2):</vt:lpstr>
      <vt:lpstr>Процедуры реализации КСО включают:</vt:lpstr>
      <vt:lpstr>Факторы приоритетного выбора проблем и действий в области КСО (1):</vt:lpstr>
      <vt:lpstr>Факторы приоритетного выбора проблем и действий в области КСО (2):</vt:lpstr>
      <vt:lpstr>Организационная модель формирования отношений социальной ответственности организации</vt:lpstr>
      <vt:lpstr>Координационный совет работодателей РФ  включает общественные организации работодателей:</vt:lpstr>
      <vt:lpstr>Активные центры в вопросах социальной ответственности в структуре государственных органов управления:</vt:lpstr>
      <vt:lpstr>Корпоративное волонтёрство в России</vt:lpstr>
      <vt:lpstr>Компании оказывают финансовую помощь:</vt:lpstr>
      <vt:lpstr>Корпоративное волонтёрство</vt:lpstr>
      <vt:lpstr>Ожидания населения РФ от бизнеса (согласно опросам):</vt:lpstr>
      <vt:lpstr>Главные социальные проблемы РФ  (по мнению бизнеса):</vt:lpstr>
      <vt:lpstr>Контрольные вопросы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192</cp:revision>
  <dcterms:created xsi:type="dcterms:W3CDTF">2015-02-03T07:28:20Z</dcterms:created>
  <dcterms:modified xsi:type="dcterms:W3CDTF">2015-03-31T14:47:55Z</dcterms:modified>
</cp:coreProperties>
</file>