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9" r:id="rId14"/>
    <p:sldId id="268" r:id="rId15"/>
    <p:sldId id="270" r:id="rId16"/>
    <p:sldId id="271" r:id="rId17"/>
    <p:sldId id="272" r:id="rId18"/>
    <p:sldId id="273" r:id="rId19"/>
    <p:sldId id="274" r:id="rId20"/>
    <p:sldId id="275" r:id="rId21"/>
    <p:sldId id="276" r:id="rId2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95" d="100"/>
          <a:sy n="95" d="100"/>
        </p:scale>
        <p:origin x="-44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19.03.2013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19.03.2013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19.03.2013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19.03.2013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19.03.2013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19.03.2013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19.03.2013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19.03.2013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19.03.2013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19.03.2013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19.03.2013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19.03.2013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3568" y="476673"/>
            <a:ext cx="7772400" cy="792088"/>
          </a:xfrm>
        </p:spPr>
        <p:txBody>
          <a:bodyPr/>
          <a:lstStyle/>
          <a:p>
            <a:r>
              <a:rPr lang="ru-RU" b="1" dirty="0" smtClean="0"/>
              <a:t>Рекламные исследования</a:t>
            </a:r>
            <a:endParaRPr lang="ru-RU" b="1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683568" y="1268760"/>
            <a:ext cx="7992888" cy="4896544"/>
          </a:xfrm>
        </p:spPr>
        <p:txBody>
          <a:bodyPr>
            <a:normAutofit fontScale="85000" lnSpcReduction="10000"/>
          </a:bodyPr>
          <a:lstStyle/>
          <a:p>
            <a:r>
              <a:rPr lang="ru-RU" dirty="0">
                <a:solidFill>
                  <a:srgbClr val="FF0000"/>
                </a:solidFill>
              </a:rPr>
              <a:t>Рекламные исследования </a:t>
            </a:r>
            <a:r>
              <a:rPr lang="ru-RU" dirty="0" smtClean="0">
                <a:solidFill>
                  <a:schemeClr val="tx1"/>
                </a:solidFill>
              </a:rPr>
              <a:t>это </a:t>
            </a:r>
            <a:r>
              <a:rPr lang="ru-RU" dirty="0">
                <a:solidFill>
                  <a:schemeClr val="tx1"/>
                </a:solidFill>
              </a:rPr>
              <a:t>систематизированный сбор и анализ информации с целью повышения эффективности рекламных мероприятий. </a:t>
            </a:r>
            <a:endParaRPr lang="ru-RU" dirty="0" smtClean="0">
              <a:solidFill>
                <a:schemeClr val="tx1"/>
              </a:solidFill>
            </a:endParaRPr>
          </a:p>
          <a:p>
            <a:r>
              <a:rPr lang="ru-RU" dirty="0" smtClean="0">
                <a:solidFill>
                  <a:schemeClr val="tx1"/>
                </a:solidFill>
              </a:rPr>
              <a:t>Основные задачи рекламных исследований:</a:t>
            </a:r>
            <a:endParaRPr lang="ru-RU" dirty="0">
              <a:solidFill>
                <a:schemeClr val="tx1"/>
              </a:solidFill>
            </a:endParaRPr>
          </a:p>
          <a:p>
            <a:r>
              <a:rPr lang="ru-RU" dirty="0">
                <a:solidFill>
                  <a:schemeClr val="tx1"/>
                </a:solidFill>
              </a:rPr>
              <a:t>измерение (контроль) эффективности рекламы;</a:t>
            </a:r>
          </a:p>
          <a:p>
            <a:r>
              <a:rPr lang="ru-RU" dirty="0">
                <a:solidFill>
                  <a:schemeClr val="tx1"/>
                </a:solidFill>
              </a:rPr>
              <a:t>определение характеристик носителей рекламы для выбора наиболее соответствующих целям продвижения;</a:t>
            </a:r>
          </a:p>
          <a:p>
            <a:r>
              <a:rPr lang="ru-RU" dirty="0">
                <a:solidFill>
                  <a:schemeClr val="tx1"/>
                </a:solidFill>
              </a:rPr>
              <a:t>измерение основных показателей медиаканала;</a:t>
            </a:r>
          </a:p>
          <a:p>
            <a:r>
              <a:rPr lang="ru-RU" dirty="0">
                <a:solidFill>
                  <a:schemeClr val="tx1"/>
                </a:solidFill>
              </a:rPr>
              <a:t>тестирование сценария (идеи, концепции и т. д.), деятельности по продвижению товара.</a:t>
            </a:r>
          </a:p>
          <a:p>
            <a:endParaRPr lang="ru-RU" dirty="0">
              <a:solidFill>
                <a:schemeClr val="tx1"/>
              </a:solidFill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7865575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476672"/>
            <a:ext cx="8229600" cy="5649491"/>
          </a:xfrm>
        </p:spPr>
        <p:txBody>
          <a:bodyPr/>
          <a:lstStyle/>
          <a:p>
            <a:pPr marL="0" indent="0">
              <a:buNone/>
            </a:pPr>
            <a:r>
              <a:rPr lang="ru-RU" dirty="0"/>
              <a:t>Процесс проведения исследования состоит из следующих этапов:</a:t>
            </a:r>
          </a:p>
          <a:p>
            <a:r>
              <a:rPr lang="ru-RU" dirty="0"/>
              <a:t>Определение проблемы и формулирование целей исследования</a:t>
            </a:r>
          </a:p>
          <a:p>
            <a:r>
              <a:rPr lang="ru-RU" dirty="0"/>
              <a:t>Отбор источников информации</a:t>
            </a:r>
          </a:p>
          <a:p>
            <a:r>
              <a:rPr lang="ru-RU" dirty="0"/>
              <a:t>Непосредственное проведение исследования</a:t>
            </a:r>
          </a:p>
          <a:p>
            <a:r>
              <a:rPr lang="ru-RU" dirty="0"/>
              <a:t>Анализ данных и отчет</a:t>
            </a: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9570285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476672"/>
            <a:ext cx="8229600" cy="5649491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ru-RU" dirty="0" smtClean="0">
                <a:solidFill>
                  <a:srgbClr val="FF0000"/>
                </a:solidFill>
              </a:rPr>
              <a:t>Первый этап </a:t>
            </a:r>
            <a:r>
              <a:rPr lang="ru-RU" dirty="0" smtClean="0"/>
              <a:t>- определение </a:t>
            </a:r>
            <a:r>
              <a:rPr lang="ru-RU" dirty="0"/>
              <a:t>проблемы и формулирование целей </a:t>
            </a:r>
            <a:r>
              <a:rPr lang="ru-RU" dirty="0" smtClean="0"/>
              <a:t>исследования.</a:t>
            </a:r>
          </a:p>
          <a:p>
            <a:pPr marL="0" indent="0">
              <a:buNone/>
            </a:pPr>
            <a:r>
              <a:rPr lang="ru-RU" dirty="0">
                <a:solidFill>
                  <a:srgbClr val="FF0000"/>
                </a:solidFill>
              </a:rPr>
              <a:t>Целью рекламных исследований </a:t>
            </a:r>
            <a:r>
              <a:rPr lang="ru-RU" dirty="0"/>
              <a:t>может быть получение информации о содержании рекламы, об идеях, заложенных в рекламном сообщении, определение оптимальных </a:t>
            </a:r>
            <a:r>
              <a:rPr lang="ru-RU" dirty="0" smtClean="0"/>
              <a:t>медиаканалов </a:t>
            </a:r>
            <a:r>
              <a:rPr lang="ru-RU" dirty="0"/>
              <a:t>и </a:t>
            </a:r>
            <a:r>
              <a:rPr lang="ru-RU" dirty="0" err="1"/>
              <a:t>медианосителей</a:t>
            </a:r>
            <a:r>
              <a:rPr lang="ru-RU" dirty="0"/>
              <a:t> и т.п</a:t>
            </a:r>
            <a:r>
              <a:rPr lang="ru-RU" dirty="0" smtClean="0"/>
              <a:t>.</a:t>
            </a:r>
          </a:p>
          <a:p>
            <a:pPr marL="0" indent="0">
              <a:buNone/>
            </a:pPr>
            <a:r>
              <a:rPr lang="ru-RU" dirty="0"/>
              <a:t>Второй этап маркетингового исследования – отбор источников информации. Исследователь может собирать </a:t>
            </a:r>
            <a:r>
              <a:rPr lang="ru-RU" dirty="0">
                <a:solidFill>
                  <a:srgbClr val="FF0000"/>
                </a:solidFill>
              </a:rPr>
              <a:t>вторичную </a:t>
            </a:r>
            <a:r>
              <a:rPr lang="ru-RU" dirty="0"/>
              <a:t>или </a:t>
            </a:r>
            <a:r>
              <a:rPr lang="ru-RU" dirty="0">
                <a:solidFill>
                  <a:srgbClr val="FF0000"/>
                </a:solidFill>
              </a:rPr>
              <a:t>первичную информацию</a:t>
            </a:r>
            <a:r>
              <a:rPr lang="ru-RU" dirty="0"/>
              <a:t>.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8062658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620688"/>
            <a:ext cx="8229600" cy="5505475"/>
          </a:xfrm>
        </p:spPr>
        <p:txBody>
          <a:bodyPr/>
          <a:lstStyle/>
          <a:p>
            <a:pPr marL="0" indent="0">
              <a:buNone/>
            </a:pPr>
            <a:r>
              <a:rPr lang="ru-RU" dirty="0">
                <a:solidFill>
                  <a:srgbClr val="FF0000"/>
                </a:solidFill>
              </a:rPr>
              <a:t>Вторичные данные </a:t>
            </a:r>
            <a:r>
              <a:rPr lang="ru-RU" dirty="0"/>
              <a:t>– это информация, которая уже где-то существует, будучи собранной ранее, для других целей.</a:t>
            </a:r>
            <a:br>
              <a:rPr lang="ru-RU" dirty="0"/>
            </a:br>
            <a:r>
              <a:rPr lang="ru-RU" dirty="0">
                <a:solidFill>
                  <a:srgbClr val="FF0000"/>
                </a:solidFill>
              </a:rPr>
              <a:t>Первичные данные </a:t>
            </a:r>
            <a:r>
              <a:rPr lang="ru-RU" dirty="0"/>
              <a:t>– это информация, которая собрана впервые для какой-либо конкретной цели. </a:t>
            </a:r>
            <a:br>
              <a:rPr lang="ru-RU" dirty="0"/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0930212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548680"/>
            <a:ext cx="8229600" cy="5577483"/>
          </a:xfrm>
        </p:spPr>
        <p:txBody>
          <a:bodyPr/>
          <a:lstStyle/>
          <a:p>
            <a:pPr marL="0" indent="0">
              <a:buNone/>
            </a:pPr>
            <a:r>
              <a:rPr lang="ru-RU" b="1" i="1" dirty="0">
                <a:solidFill>
                  <a:srgbClr val="FF0000"/>
                </a:solidFill>
              </a:rPr>
              <a:t>По способу проведения </a:t>
            </a:r>
            <a:r>
              <a:rPr lang="ru-RU" b="1" dirty="0"/>
              <a:t>выделяют  кабинетные и полевые исследования</a:t>
            </a:r>
            <a:br>
              <a:rPr lang="ru-RU" b="1" dirty="0"/>
            </a:br>
            <a:r>
              <a:rPr lang="ru-RU" b="1" dirty="0">
                <a:solidFill>
                  <a:srgbClr val="FF0000"/>
                </a:solidFill>
              </a:rPr>
              <a:t>Кабинетное маркетинговое исследование </a:t>
            </a:r>
            <a:r>
              <a:rPr lang="ru-RU" dirty="0" smtClean="0"/>
              <a:t>основано </a:t>
            </a:r>
            <a:r>
              <a:rPr lang="ru-RU" dirty="0"/>
              <a:t>на анализе вторичной информации</a:t>
            </a:r>
            <a:r>
              <a:rPr lang="ru-RU" dirty="0" smtClean="0"/>
              <a:t>.</a:t>
            </a:r>
          </a:p>
          <a:p>
            <a:pPr marL="0" indent="0">
              <a:buNone/>
            </a:pPr>
            <a:r>
              <a:rPr lang="ru-RU" b="1" dirty="0">
                <a:solidFill>
                  <a:srgbClr val="FF0000"/>
                </a:solidFill>
              </a:rPr>
              <a:t>Кабинетное исследование </a:t>
            </a:r>
            <a:r>
              <a:rPr lang="ru-RU" dirty="0"/>
              <a:t>хорошо подходит для общего обзора </a:t>
            </a:r>
            <a:r>
              <a:rPr lang="ru-RU" dirty="0" smtClean="0"/>
              <a:t>рынка рекламных услуг.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3565924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404664"/>
            <a:ext cx="8229600" cy="5721499"/>
          </a:xfrm>
        </p:spPr>
        <p:txBody>
          <a:bodyPr/>
          <a:lstStyle/>
          <a:p>
            <a:pPr marL="0" indent="0">
              <a:buNone/>
            </a:pPr>
            <a:r>
              <a:rPr lang="ru-RU" b="1" dirty="0">
                <a:solidFill>
                  <a:srgbClr val="FF0000"/>
                </a:solidFill>
              </a:rPr>
              <a:t>Полевые маркетинговые исследования </a:t>
            </a:r>
            <a:r>
              <a:rPr lang="ru-RU" dirty="0"/>
              <a:t>направлены на сбор и оценку первичной маркетинговой информации с помощью методов опроса, наблюдения и эксперимента.</a:t>
            </a:r>
            <a:br>
              <a:rPr lang="ru-RU" dirty="0"/>
            </a:br>
            <a:r>
              <a:rPr lang="ru-RU" b="1" dirty="0"/>
              <a:t>Полевое исследование проводится </a:t>
            </a:r>
            <a:r>
              <a:rPr lang="ru-RU" dirty="0"/>
              <a:t>если необходимо определить отношение потребителя </a:t>
            </a:r>
            <a:r>
              <a:rPr lang="ru-RU" dirty="0" smtClean="0"/>
              <a:t>к рекламе, рекламным носителям.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2426800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400" b="1" dirty="0"/>
              <a:t>В зависимости от характера собираемой информации </a:t>
            </a:r>
            <a:r>
              <a:rPr lang="ru-RU" sz="2400" b="1" dirty="0" smtClean="0"/>
              <a:t>исследования </a:t>
            </a:r>
            <a:r>
              <a:rPr lang="ru-RU" sz="2400" b="1" dirty="0"/>
              <a:t>подразделяются на:</a:t>
            </a:r>
            <a:endParaRPr lang="ru-RU" sz="2400" dirty="0"/>
          </a:p>
        </p:txBody>
      </p:sp>
      <p:sp>
        <p:nvSpPr>
          <p:cNvPr id="4" name="Объект 2"/>
          <p:cNvSpPr>
            <a:spLocks noGrp="1"/>
          </p:cNvSpPr>
          <p:nvPr>
            <p:ph idx="1"/>
          </p:nvPr>
        </p:nvSpPr>
        <p:spPr>
          <a:xfrm>
            <a:off x="457200" y="1412875"/>
            <a:ext cx="8229600" cy="4713288"/>
          </a:xfrm>
        </p:spPr>
        <p:txBody>
          <a:bodyPr>
            <a:normAutofit/>
          </a:bodyPr>
          <a:lstStyle/>
          <a:p>
            <a:r>
              <a:rPr lang="ru-RU" sz="2800" dirty="0" smtClean="0">
                <a:solidFill>
                  <a:srgbClr val="FF0000"/>
                </a:solidFill>
              </a:rPr>
              <a:t>Количественные</a:t>
            </a:r>
            <a:r>
              <a:rPr lang="ru-RU" sz="2800" dirty="0" smtClean="0"/>
              <a:t> </a:t>
            </a:r>
            <a:r>
              <a:rPr lang="ru-RU" sz="2800" dirty="0"/>
              <a:t>исследования нацелены на получение </a:t>
            </a:r>
            <a:r>
              <a:rPr lang="ru-RU" sz="2800" dirty="0">
                <a:solidFill>
                  <a:srgbClr val="FF0000"/>
                </a:solidFill>
              </a:rPr>
              <a:t>цифровой </a:t>
            </a:r>
            <a:r>
              <a:rPr lang="ru-RU" sz="2800" dirty="0"/>
              <a:t>информации о большом числе объектов исследования: покупателей, потребителей, предприятий</a:t>
            </a:r>
            <a:r>
              <a:rPr lang="ru-RU" sz="2800" dirty="0" smtClean="0"/>
              <a:t>.</a:t>
            </a:r>
          </a:p>
          <a:p>
            <a:endParaRPr lang="ru-RU" sz="2800" dirty="0"/>
          </a:p>
          <a:p>
            <a:r>
              <a:rPr lang="ru-RU" sz="2800" dirty="0">
                <a:solidFill>
                  <a:srgbClr val="FF0000"/>
                </a:solidFill>
              </a:rPr>
              <a:t>Качественные</a:t>
            </a:r>
            <a:r>
              <a:rPr lang="ru-RU" sz="2800" dirty="0"/>
              <a:t> исследования направлены на изучение взглядов, отношений, мнений и интересов потребителей. Качественные методы позволяют исследователю разобраться в сложной и многообразной природе действий покупателей.</a:t>
            </a:r>
          </a:p>
          <a:p>
            <a:pPr marL="0" indent="0">
              <a:buNone/>
            </a:pP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275588380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476672"/>
            <a:ext cx="8229600" cy="5649491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ru-RU" dirty="0">
                <a:solidFill>
                  <a:srgbClr val="FF0000"/>
                </a:solidFill>
              </a:rPr>
              <a:t>В рамках кабинетных исследований выделяют</a:t>
            </a:r>
            <a:r>
              <a:rPr lang="ru-RU" dirty="0"/>
              <a:t>:</a:t>
            </a:r>
            <a:br>
              <a:rPr lang="ru-RU" dirty="0"/>
            </a:br>
            <a:r>
              <a:rPr lang="ru-RU" dirty="0"/>
              <a:t>1) Традиционный метод анализа документов</a:t>
            </a:r>
            <a:br>
              <a:rPr lang="ru-RU" dirty="0"/>
            </a:br>
            <a:r>
              <a:rPr lang="ru-RU" dirty="0"/>
              <a:t>2) Информативно – целевой анализ </a:t>
            </a:r>
            <a:br>
              <a:rPr lang="ru-RU" dirty="0"/>
            </a:br>
            <a:r>
              <a:rPr lang="ru-RU" dirty="0"/>
              <a:t>3) Контент –анализ</a:t>
            </a:r>
            <a:br>
              <a:rPr lang="ru-RU" dirty="0"/>
            </a:br>
            <a:r>
              <a:rPr lang="ru-RU" dirty="0">
                <a:solidFill>
                  <a:srgbClr val="FF0000"/>
                </a:solidFill>
              </a:rPr>
              <a:t>Традиционный анализ </a:t>
            </a:r>
            <a:r>
              <a:rPr lang="ru-RU" dirty="0"/>
              <a:t>– это цепочка умственных, логических построений, направленных на выявление сути анализируемого материала. </a:t>
            </a:r>
            <a:br>
              <a:rPr lang="ru-RU" dirty="0"/>
            </a:br>
            <a:r>
              <a:rPr lang="ru-RU" b="1" dirty="0"/>
              <a:t> </a:t>
            </a:r>
            <a:r>
              <a:rPr lang="ru-RU" dirty="0">
                <a:solidFill>
                  <a:srgbClr val="FF0000"/>
                </a:solidFill>
              </a:rPr>
              <a:t>Информационно-целевой анализ </a:t>
            </a:r>
            <a:r>
              <a:rPr lang="ru-RU" dirty="0"/>
              <a:t>представляет собой метод изучения текстовых документов с целью выявления их </a:t>
            </a:r>
            <a:r>
              <a:rPr lang="ru-RU" dirty="0" smtClean="0"/>
              <a:t>информативности.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3769507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476672"/>
            <a:ext cx="8229600" cy="5649491"/>
          </a:xfrm>
        </p:spPr>
        <p:txBody>
          <a:bodyPr/>
          <a:lstStyle/>
          <a:p>
            <a:pPr marL="0" indent="0">
              <a:buNone/>
            </a:pPr>
            <a:r>
              <a:rPr lang="ru-RU" dirty="0">
                <a:solidFill>
                  <a:srgbClr val="FF0000"/>
                </a:solidFill>
              </a:rPr>
              <a:t>Контент анализ (англ. </a:t>
            </a:r>
            <a:r>
              <a:rPr lang="ru-RU" i="1" dirty="0" err="1">
                <a:solidFill>
                  <a:srgbClr val="FF0000"/>
                </a:solidFill>
              </a:rPr>
              <a:t>content</a:t>
            </a:r>
            <a:r>
              <a:rPr lang="ru-RU" i="1" dirty="0">
                <a:solidFill>
                  <a:srgbClr val="FF0000"/>
                </a:solidFill>
              </a:rPr>
              <a:t> </a:t>
            </a:r>
            <a:r>
              <a:rPr lang="ru-RU" i="1" dirty="0" err="1">
                <a:solidFill>
                  <a:srgbClr val="FF0000"/>
                </a:solidFill>
              </a:rPr>
              <a:t>analysis</a:t>
            </a:r>
            <a:r>
              <a:rPr lang="ru-RU" i="1" dirty="0">
                <a:solidFill>
                  <a:srgbClr val="FF0000"/>
                </a:solidFill>
              </a:rPr>
              <a:t> — анализ содержания) представляет</a:t>
            </a:r>
            <a:r>
              <a:rPr lang="ru-RU" i="1" dirty="0"/>
              <a:t> </a:t>
            </a:r>
            <a:r>
              <a:rPr lang="ru-RU" dirty="0"/>
              <a:t>собой формализованный метод качественно-количественного изучения документов, основанный на выделении в их содержании определенных смысловых</a:t>
            </a:r>
            <a:br>
              <a:rPr lang="ru-RU" dirty="0"/>
            </a:br>
            <a:r>
              <a:rPr lang="ru-RU" dirty="0"/>
              <a:t>единиц </a:t>
            </a:r>
            <a:r>
              <a:rPr lang="ru-RU" dirty="0" smtClean="0"/>
              <a:t>(рекламных средств, </a:t>
            </a:r>
            <a:r>
              <a:rPr lang="ru-RU" dirty="0"/>
              <a:t>названий </a:t>
            </a:r>
            <a:r>
              <a:rPr lang="ru-RU" dirty="0" smtClean="0"/>
              <a:t>рекламных агентств, </a:t>
            </a:r>
            <a:r>
              <a:rPr lang="ru-RU" dirty="0"/>
              <a:t>товарных марок и т. д.). Основным достоинством метода является возможность статистической обработки результатов </a:t>
            </a:r>
            <a:r>
              <a:rPr lang="ru-RU" dirty="0" smtClean="0"/>
              <a:t>анализа.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1958850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476672"/>
            <a:ext cx="8229600" cy="5649491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ru-RU" dirty="0">
                <a:solidFill>
                  <a:srgbClr val="FF0000"/>
                </a:solidFill>
              </a:rPr>
              <a:t>В рамках полевых исследований выделяют методы опроса, наблюдения, эксперимента.</a:t>
            </a:r>
            <a:br>
              <a:rPr lang="ru-RU" dirty="0">
                <a:solidFill>
                  <a:srgbClr val="FF0000"/>
                </a:solidFill>
              </a:rPr>
            </a:br>
            <a:r>
              <a:rPr lang="ru-RU" b="1" dirty="0"/>
              <a:t> </a:t>
            </a:r>
            <a:r>
              <a:rPr lang="ru-RU" b="1" dirty="0">
                <a:solidFill>
                  <a:srgbClr val="FF0000"/>
                </a:solidFill>
              </a:rPr>
              <a:t>Опрос</a:t>
            </a:r>
            <a:r>
              <a:rPr lang="ru-RU" b="1" dirty="0"/>
              <a:t> </a:t>
            </a:r>
            <a:r>
              <a:rPr lang="ru-RU" dirty="0"/>
              <a:t>— это метод сбора первичной </a:t>
            </a:r>
            <a:r>
              <a:rPr lang="ru-RU" dirty="0" smtClean="0"/>
              <a:t>информации</a:t>
            </a:r>
            <a:r>
              <a:rPr lang="ru-RU" dirty="0"/>
              <a:t>, предусматривающий, во первых, письменное или устное обращение исследователей к определенной совокупности людей (респондентов) с вопросами, содержание которых отражает изучаемую проблему, и, во вторых, регистрацию, статистическую обработку и интерпретацию полученных ответов. </a:t>
            </a:r>
            <a:br>
              <a:rPr lang="ru-RU" dirty="0"/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5614484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06090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Классификация опросов</a:t>
            </a:r>
            <a:endParaRPr lang="ru-RU" dirty="0"/>
          </a:p>
        </p:txBody>
      </p:sp>
      <p:pic>
        <p:nvPicPr>
          <p:cNvPr id="5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980728"/>
            <a:ext cx="8229600" cy="51845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96790523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827584" y="764704"/>
            <a:ext cx="7632848" cy="5400600"/>
          </a:xfrm>
        </p:spPr>
        <p:txBody>
          <a:bodyPr>
            <a:normAutofit fontScale="85000" lnSpcReduction="10000"/>
          </a:bodyPr>
          <a:lstStyle/>
          <a:p>
            <a:r>
              <a:rPr lang="ru-RU" b="1" dirty="0">
                <a:solidFill>
                  <a:srgbClr val="FF0000"/>
                </a:solidFill>
              </a:rPr>
              <a:t>Наблюдение</a:t>
            </a:r>
            <a:r>
              <a:rPr lang="ru-RU" b="1" dirty="0">
                <a:solidFill>
                  <a:schemeClr val="tx1"/>
                </a:solidFill>
              </a:rPr>
              <a:t> –</a:t>
            </a:r>
            <a:r>
              <a:rPr lang="ru-RU" dirty="0">
                <a:solidFill>
                  <a:schemeClr val="tx1"/>
                </a:solidFill>
              </a:rPr>
              <a:t> это аналитический метод, с помощью которого изучают, фиксируют и сравнивают существующее и прошлое поведение потребителей в реальных ситуациях.</a:t>
            </a:r>
            <a:br>
              <a:rPr lang="ru-RU" dirty="0">
                <a:solidFill>
                  <a:schemeClr val="tx1"/>
                </a:solidFill>
              </a:rPr>
            </a:br>
            <a:r>
              <a:rPr lang="ru-RU" dirty="0">
                <a:solidFill>
                  <a:srgbClr val="FF0000"/>
                </a:solidFill>
              </a:rPr>
              <a:t>По характеру окружающей обстановки выделяют полевое и лабораторное наблюдение:</a:t>
            </a:r>
            <a:br>
              <a:rPr lang="ru-RU" dirty="0">
                <a:solidFill>
                  <a:srgbClr val="FF0000"/>
                </a:solidFill>
              </a:rPr>
            </a:br>
            <a:r>
              <a:rPr lang="ru-RU" dirty="0"/>
              <a:t>· </a:t>
            </a:r>
            <a:r>
              <a:rPr lang="ru-RU" dirty="0">
                <a:solidFill>
                  <a:srgbClr val="FF0000"/>
                </a:solidFill>
              </a:rPr>
              <a:t>полевое</a:t>
            </a:r>
            <a:r>
              <a:rPr lang="ru-RU" dirty="0"/>
              <a:t> </a:t>
            </a:r>
            <a:r>
              <a:rPr lang="ru-RU" dirty="0">
                <a:solidFill>
                  <a:schemeClr val="tx1"/>
                </a:solidFill>
              </a:rPr>
              <a:t>наблюдение проводят в естественных условиях, в реальной жизненной ситуации;</a:t>
            </a:r>
            <a:br>
              <a:rPr lang="ru-RU" dirty="0">
                <a:solidFill>
                  <a:schemeClr val="tx1"/>
                </a:solidFill>
              </a:rPr>
            </a:br>
            <a:r>
              <a:rPr lang="ru-RU" dirty="0"/>
              <a:t>· </a:t>
            </a:r>
            <a:r>
              <a:rPr lang="ru-RU" dirty="0">
                <a:solidFill>
                  <a:srgbClr val="FF0000"/>
                </a:solidFill>
              </a:rPr>
              <a:t>лабораторное</a:t>
            </a:r>
            <a:r>
              <a:rPr lang="ru-RU" dirty="0"/>
              <a:t> </a:t>
            </a:r>
            <a:r>
              <a:rPr lang="ru-RU" dirty="0">
                <a:solidFill>
                  <a:schemeClr val="tx1"/>
                </a:solidFill>
              </a:rPr>
              <a:t>наблюдение проводят в искусственно созданных условиях, это позволяет сохранить стабильность обстановки, в условиях которой происходит исследование.</a:t>
            </a:r>
            <a:br>
              <a:rPr lang="ru-RU" dirty="0">
                <a:solidFill>
                  <a:schemeClr val="tx1"/>
                </a:solidFill>
              </a:rPr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2321347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404664"/>
            <a:ext cx="8229600" cy="5721499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ru-RU" dirty="0">
                <a:solidFill>
                  <a:srgbClr val="FF0000"/>
                </a:solidFill>
              </a:rPr>
              <a:t>По степени открытости процесса наблюдения выделяют:</a:t>
            </a:r>
            <a:r>
              <a:rPr lang="ru-RU" dirty="0"/>
              <a:t/>
            </a:r>
            <a:br>
              <a:rPr lang="ru-RU" dirty="0"/>
            </a:br>
            <a:r>
              <a:rPr lang="ru-RU" dirty="0"/>
              <a:t>-</a:t>
            </a:r>
            <a:r>
              <a:rPr lang="ru-RU" dirty="0">
                <a:solidFill>
                  <a:srgbClr val="FF0000"/>
                </a:solidFill>
              </a:rPr>
              <a:t>открытое</a:t>
            </a:r>
            <a:r>
              <a:rPr lang="ru-RU" dirty="0"/>
              <a:t>, когда наблюдаемым известно о </a:t>
            </a:r>
            <a:r>
              <a:rPr lang="ru-RU" dirty="0" err="1"/>
              <a:t>проводящемся</a:t>
            </a:r>
            <a:r>
              <a:rPr lang="ru-RU" dirty="0"/>
              <a:t> наблюдении, исследователи заранее предупреждают их об этом;</a:t>
            </a:r>
            <a:br>
              <a:rPr lang="ru-RU" dirty="0"/>
            </a:br>
            <a:r>
              <a:rPr lang="ru-RU" dirty="0"/>
              <a:t>-</a:t>
            </a:r>
            <a:r>
              <a:rPr lang="ru-RU" dirty="0">
                <a:solidFill>
                  <a:srgbClr val="FF0000"/>
                </a:solidFill>
              </a:rPr>
              <a:t>скрытое</a:t>
            </a:r>
            <a:r>
              <a:rPr lang="ru-RU" dirty="0"/>
              <a:t> наблюдение, когда наблюдаемым неизвестно о проводимом исследовании.</a:t>
            </a:r>
            <a:br>
              <a:rPr lang="ru-RU" dirty="0"/>
            </a:br>
            <a:r>
              <a:rPr lang="ru-RU" dirty="0"/>
              <a:t/>
            </a:r>
            <a:br>
              <a:rPr lang="ru-RU" dirty="0"/>
            </a:br>
            <a:r>
              <a:rPr lang="ru-RU" dirty="0">
                <a:solidFill>
                  <a:srgbClr val="FF0000"/>
                </a:solidFill>
              </a:rPr>
              <a:t>По степени стандартизации наблюдения выделяют:</a:t>
            </a:r>
            <a:r>
              <a:rPr lang="ru-RU" dirty="0"/>
              <a:t/>
            </a:r>
            <a:br>
              <a:rPr lang="ru-RU" dirty="0"/>
            </a:br>
            <a:r>
              <a:rPr lang="ru-RU" dirty="0"/>
              <a:t>-</a:t>
            </a:r>
            <a:r>
              <a:rPr lang="ru-RU" dirty="0">
                <a:solidFill>
                  <a:srgbClr val="FF0000"/>
                </a:solidFill>
              </a:rPr>
              <a:t>структурированное</a:t>
            </a:r>
            <a:r>
              <a:rPr lang="ru-RU" dirty="0"/>
              <a:t> наблюдение (контролируемое). В этом случае используются блоки наблюдения с четко заданной структурой процесса;</a:t>
            </a:r>
            <a:br>
              <a:rPr lang="ru-RU" dirty="0"/>
            </a:br>
            <a:r>
              <a:rPr lang="ru-RU" dirty="0"/>
              <a:t>-</a:t>
            </a:r>
            <a:r>
              <a:rPr lang="ru-RU" dirty="0">
                <a:solidFill>
                  <a:srgbClr val="FF0000"/>
                </a:solidFill>
              </a:rPr>
              <a:t>неструктурированное</a:t>
            </a:r>
            <a:r>
              <a:rPr lang="ru-RU" dirty="0"/>
              <a:t> (свободное) наблюдение, когда наблюдаются все элементы поведения без заранее заданной схемы.</a:t>
            </a:r>
            <a:br>
              <a:rPr lang="ru-RU" dirty="0"/>
            </a:b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1634029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404664"/>
            <a:ext cx="8229600" cy="5721499"/>
          </a:xfrm>
        </p:spPr>
        <p:txBody>
          <a:bodyPr/>
          <a:lstStyle/>
          <a:p>
            <a:pPr marL="0" indent="0">
              <a:buNone/>
            </a:pPr>
            <a:r>
              <a:rPr lang="ru-RU" b="1" dirty="0">
                <a:solidFill>
                  <a:srgbClr val="FF0000"/>
                </a:solidFill>
              </a:rPr>
              <a:t>Эксперимент</a:t>
            </a:r>
            <a:r>
              <a:rPr lang="ru-RU" dirty="0"/>
              <a:t> — метод сбора первичной </a:t>
            </a:r>
            <a:r>
              <a:rPr lang="ru-RU" dirty="0" smtClean="0"/>
              <a:t>информации </a:t>
            </a:r>
            <a:r>
              <a:rPr lang="ru-RU" dirty="0"/>
              <a:t>путем манипулирования </a:t>
            </a:r>
            <a:r>
              <a:rPr lang="ru-RU" dirty="0">
                <a:solidFill>
                  <a:srgbClr val="FF0000"/>
                </a:solidFill>
              </a:rPr>
              <a:t>независимыми</a:t>
            </a:r>
            <a:r>
              <a:rPr lang="ru-RU" dirty="0"/>
              <a:t> переменными с целью определения их влияния на </a:t>
            </a:r>
            <a:r>
              <a:rPr lang="ru-RU" dirty="0">
                <a:solidFill>
                  <a:srgbClr val="FF0000"/>
                </a:solidFill>
              </a:rPr>
              <a:t>зависимые</a:t>
            </a:r>
            <a:r>
              <a:rPr lang="ru-RU" dirty="0"/>
              <a:t> переменные при условии исключения влияния других (не изучаемых) факторов.</a:t>
            </a:r>
            <a:br>
              <a:rPr lang="ru-RU" dirty="0"/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0682784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404664"/>
            <a:ext cx="8229600" cy="5721499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ru-RU" dirty="0">
                <a:solidFill>
                  <a:srgbClr val="FF0000"/>
                </a:solidFill>
              </a:rPr>
              <a:t>Независимые переменные </a:t>
            </a:r>
            <a:r>
              <a:rPr lang="ru-RU" dirty="0"/>
              <a:t>представляют собой "переменные факторы (например, цены, затраты на рекламу, содержание рекламного обращения и т. п.), которые могут меняться по усмотрению исследователя (экспериментатора), и последствия (эффект), от воздействия которых подлежат измерению и сопоставлению. </a:t>
            </a:r>
            <a:r>
              <a:rPr lang="ru-RU" dirty="0" smtClean="0">
                <a:solidFill>
                  <a:srgbClr val="FF0000"/>
                </a:solidFill>
              </a:rPr>
              <a:t>Зависимые </a:t>
            </a:r>
            <a:r>
              <a:rPr lang="ru-RU" dirty="0">
                <a:solidFill>
                  <a:srgbClr val="FF0000"/>
                </a:solidFill>
              </a:rPr>
              <a:t>переменные </a:t>
            </a:r>
            <a:r>
              <a:rPr lang="ru-RU" dirty="0"/>
              <a:t>— это факторы, которые предположительно (гипотетически) будут меняться под влиянием независимых переменных. К ним могут относиться, например, объем продаж, доля рынка, прибыль и т. д.</a:t>
            </a:r>
            <a:br>
              <a:rPr lang="ru-RU" dirty="0"/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2874861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78098"/>
          </a:xfrm>
        </p:spPr>
        <p:txBody>
          <a:bodyPr/>
          <a:lstStyle/>
          <a:p>
            <a:r>
              <a:rPr lang="ru-RU" dirty="0" err="1"/>
              <a:t>Медиаисследования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1052736"/>
            <a:ext cx="8229600" cy="5102027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ru-RU" dirty="0" smtClean="0"/>
              <a:t>При выборе носителя рекламы необходимо учитывать:</a:t>
            </a:r>
          </a:p>
          <a:p>
            <a:r>
              <a:rPr lang="ru-RU" dirty="0">
                <a:solidFill>
                  <a:srgbClr val="FF0000"/>
                </a:solidFill>
              </a:rPr>
              <a:t>Распространенность носителя</a:t>
            </a:r>
            <a:r>
              <a:rPr lang="ru-RU" dirty="0"/>
              <a:t>: тираж журнала или газеты, или же количество </a:t>
            </a:r>
            <a:r>
              <a:rPr lang="ru-RU" dirty="0" smtClean="0"/>
              <a:t>телевизоров, </a:t>
            </a:r>
            <a:r>
              <a:rPr lang="ru-RU" dirty="0"/>
              <a:t>доступных для распространения рекламы.</a:t>
            </a:r>
          </a:p>
          <a:p>
            <a:r>
              <a:rPr lang="ru-RU" dirty="0">
                <a:solidFill>
                  <a:srgbClr val="FF0000"/>
                </a:solidFill>
              </a:rPr>
              <a:t>Аудитория носителя рекламы</a:t>
            </a:r>
            <a:r>
              <a:rPr lang="ru-RU" dirty="0"/>
              <a:t>: число людей, имевших контакт с носителем. Аудитория носителя, как правило, больше, чем его </a:t>
            </a:r>
            <a:r>
              <a:rPr lang="ru-RU" dirty="0" smtClean="0"/>
              <a:t>распространенность.</a:t>
            </a:r>
            <a:endParaRPr lang="ru-RU" dirty="0"/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7200107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476672"/>
            <a:ext cx="8229600" cy="5649491"/>
          </a:xfrm>
        </p:spPr>
        <p:txBody>
          <a:bodyPr>
            <a:normAutofit lnSpcReduction="10000"/>
          </a:bodyPr>
          <a:lstStyle/>
          <a:p>
            <a:r>
              <a:rPr lang="ru-RU" sz="2800" dirty="0">
                <a:solidFill>
                  <a:srgbClr val="FF0000"/>
                </a:solidFill>
              </a:rPr>
              <a:t>Количество контактов рекламного сообщения</a:t>
            </a:r>
            <a:r>
              <a:rPr lang="ru-RU" sz="2800" dirty="0"/>
              <a:t>: число людей, имевших контакт с конкретным рекламным обращением в носителе. </a:t>
            </a:r>
            <a:endParaRPr lang="ru-RU" sz="2800" dirty="0" smtClean="0"/>
          </a:p>
          <a:p>
            <a:r>
              <a:rPr lang="ru-RU" sz="2800" dirty="0" smtClean="0">
                <a:solidFill>
                  <a:srgbClr val="FF0000"/>
                </a:solidFill>
              </a:rPr>
              <a:t>Припоминание </a:t>
            </a:r>
            <a:r>
              <a:rPr lang="ru-RU" sz="2800" dirty="0">
                <a:solidFill>
                  <a:srgbClr val="FF0000"/>
                </a:solidFill>
              </a:rPr>
              <a:t>рекламы</a:t>
            </a:r>
            <a:r>
              <a:rPr lang="ru-RU" sz="2800" dirty="0"/>
              <a:t>: число людей, припомнивших рекламное обращение в ходе опроса. Число людей, активно воспринимающих объявление. </a:t>
            </a:r>
            <a:endParaRPr lang="ru-RU" sz="2800" dirty="0" smtClean="0"/>
          </a:p>
          <a:p>
            <a:r>
              <a:rPr lang="ru-RU" sz="2800" dirty="0" smtClean="0">
                <a:solidFill>
                  <a:srgbClr val="FF0000"/>
                </a:solidFill>
              </a:rPr>
              <a:t>Восприятие </a:t>
            </a:r>
            <a:r>
              <a:rPr lang="ru-RU" sz="2800" dirty="0">
                <a:solidFill>
                  <a:srgbClr val="FF0000"/>
                </a:solidFill>
              </a:rPr>
              <a:t>рекламы</a:t>
            </a:r>
            <a:r>
              <a:rPr lang="ru-RU" sz="2800" dirty="0"/>
              <a:t>: число людей, усвоивших смысл и детали рекламного обращения, обычно меньше числа тех, кто припомнил объявление</a:t>
            </a:r>
            <a:r>
              <a:rPr lang="ru-RU" sz="2800" dirty="0" smtClean="0"/>
              <a:t>.</a:t>
            </a:r>
          </a:p>
          <a:p>
            <a:r>
              <a:rPr lang="ru-RU" sz="2800" dirty="0">
                <a:solidFill>
                  <a:srgbClr val="FF0000"/>
                </a:solidFill>
              </a:rPr>
              <a:t>Сбытовой отклик на рекламу</a:t>
            </a:r>
            <a:r>
              <a:rPr lang="ru-RU" sz="2800" dirty="0"/>
              <a:t>: число людей, предпринимающих покупательские действия в результате размещения конкретной рекламы. </a:t>
            </a:r>
            <a:endParaRPr lang="ru-RU" dirty="0"/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1027123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22114"/>
          </a:xfrm>
        </p:spPr>
        <p:txBody>
          <a:bodyPr/>
          <a:lstStyle/>
          <a:p>
            <a:r>
              <a:rPr lang="ru-RU" dirty="0" smtClean="0"/>
              <a:t>Методы </a:t>
            </a:r>
            <a:r>
              <a:rPr lang="ru-RU" dirty="0" err="1"/>
              <a:t>медиаисследований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268760"/>
            <a:ext cx="8229600" cy="4857403"/>
          </a:xfrm>
        </p:spPr>
        <p:txBody>
          <a:bodyPr>
            <a:normAutofit fontScale="70000" lnSpcReduction="20000"/>
          </a:bodyPr>
          <a:lstStyle/>
          <a:p>
            <a:r>
              <a:rPr lang="ru-RU" sz="3400" dirty="0"/>
              <a:t>Для периодической печати применяются методы контроля </a:t>
            </a:r>
            <a:r>
              <a:rPr lang="ru-RU" sz="3400" dirty="0">
                <a:solidFill>
                  <a:srgbClr val="FF0000"/>
                </a:solidFill>
              </a:rPr>
              <a:t>циркуляции</a:t>
            </a:r>
            <a:r>
              <a:rPr lang="ru-RU" sz="3400" dirty="0"/>
              <a:t>, с помощью которых исследователи в процессе опроса респондентов определяют:</a:t>
            </a:r>
          </a:p>
          <a:p>
            <a:r>
              <a:rPr lang="ru-RU" sz="3400" dirty="0"/>
              <a:t>реально реализованное количество выпусков печатного издания и степень отличия от декларированного издателем тиража;</a:t>
            </a:r>
          </a:p>
          <a:p>
            <a:r>
              <a:rPr lang="ru-RU" sz="3400" dirty="0"/>
              <a:t>среднее количество человек, читающих один экземпляр выпуска.</a:t>
            </a:r>
          </a:p>
          <a:p>
            <a:r>
              <a:rPr lang="ru-RU" sz="3400" dirty="0"/>
              <a:t>При этом вопросы исследования относятся не к изданию вообще, а к конкретному его выпуску в интервале периодичности издания. Для проверки достоверности ответов читателей применяются специальные методики: от пересказа отдельных материалов выпуска до тестовых версий печатных изданий с включенными в них «неправильными» элементами.</a:t>
            </a: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3044583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476672"/>
            <a:ext cx="8229600" cy="5649491"/>
          </a:xfrm>
        </p:spPr>
        <p:txBody>
          <a:bodyPr/>
          <a:lstStyle/>
          <a:p>
            <a:pPr marL="0" indent="0">
              <a:buNone/>
            </a:pPr>
            <a:r>
              <a:rPr lang="ru-RU" dirty="0"/>
              <a:t>Для электронных </a:t>
            </a:r>
            <a:r>
              <a:rPr lang="ru-RU" dirty="0" smtClean="0"/>
              <a:t>СМИ применяют </a:t>
            </a:r>
            <a:r>
              <a:rPr lang="ru-RU" dirty="0" smtClean="0">
                <a:solidFill>
                  <a:srgbClr val="FF0000"/>
                </a:solidFill>
              </a:rPr>
              <a:t>дневниковую </a:t>
            </a:r>
            <a:r>
              <a:rPr lang="ru-RU" dirty="0">
                <a:solidFill>
                  <a:srgbClr val="FF0000"/>
                </a:solidFill>
              </a:rPr>
              <a:t>панель </a:t>
            </a:r>
            <a:r>
              <a:rPr lang="ru-RU" dirty="0"/>
              <a:t>и </a:t>
            </a:r>
            <a:r>
              <a:rPr lang="ru-RU" dirty="0" smtClean="0"/>
              <a:t>электронную систему регистрации </a:t>
            </a:r>
            <a:r>
              <a:rPr lang="ru-RU" dirty="0"/>
              <a:t>при помощи </a:t>
            </a:r>
            <a:r>
              <a:rPr lang="ru-RU" dirty="0" err="1">
                <a:solidFill>
                  <a:srgbClr val="FF0000"/>
                </a:solidFill>
              </a:rPr>
              <a:t>пиплметров</a:t>
            </a:r>
            <a:r>
              <a:rPr lang="ru-RU" dirty="0" smtClean="0">
                <a:solidFill>
                  <a:srgbClr val="FF0000"/>
                </a:solidFill>
              </a:rPr>
              <a:t>.</a:t>
            </a:r>
          </a:p>
          <a:p>
            <a:pPr marL="0" indent="0">
              <a:buNone/>
            </a:pPr>
            <a:r>
              <a:rPr lang="ru-RU" dirty="0">
                <a:solidFill>
                  <a:srgbClr val="FF0000"/>
                </a:solidFill>
              </a:rPr>
              <a:t>Дневниковая панель </a:t>
            </a:r>
            <a:r>
              <a:rPr lang="ru-RU" dirty="0"/>
              <a:t>– метод сбора информации, построенный на фиксированной на длительный период выборке и предполагающий самостоятельное заполнение респондентами дневников своей деятельности по интересующему вопросу.</a:t>
            </a: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1945318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476672"/>
            <a:ext cx="8229600" cy="5649491"/>
          </a:xfrm>
        </p:spPr>
        <p:txBody>
          <a:bodyPr/>
          <a:lstStyle/>
          <a:p>
            <a:pPr marL="0" indent="0">
              <a:buNone/>
            </a:pPr>
            <a:r>
              <a:rPr lang="ru-RU" dirty="0"/>
              <a:t>Данный метод реализуется в том, что отобранные респонденты в течение определенного времени ежедневно заполняют анкету-дневник, регистрируя, какой канал (радиостанцию), сколько и когда они смотрели (слушали). Собранные таким образом материалы, после соответствующей обработки, дают в результате рейтинги по временным интервалам, по передачам, по целевым аудиториям и </a:t>
            </a:r>
            <a:r>
              <a:rPr lang="ru-RU" dirty="0" err="1"/>
              <a:t>т.п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2928671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404664"/>
            <a:ext cx="8229600" cy="5721499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ru-RU" b="1" dirty="0"/>
              <a:t>Аппаратное измерение (</a:t>
            </a:r>
            <a:r>
              <a:rPr lang="ru-RU" b="1" dirty="0" err="1"/>
              <a:t>пиплметрия</a:t>
            </a:r>
            <a:r>
              <a:rPr lang="ru-RU" b="1" dirty="0"/>
              <a:t>). </a:t>
            </a:r>
            <a:r>
              <a:rPr lang="ru-RU" dirty="0"/>
              <a:t>В домохозяйствах-участниках </a:t>
            </a:r>
            <a:r>
              <a:rPr lang="ru-RU" dirty="0" smtClean="0"/>
              <a:t>исследования устанавливаются </a:t>
            </a:r>
            <a:r>
              <a:rPr lang="ru-RU" dirty="0"/>
              <a:t>приборы (</a:t>
            </a:r>
            <a:r>
              <a:rPr lang="ru-RU" dirty="0" err="1" smtClean="0"/>
              <a:t>пиплметр</a:t>
            </a:r>
            <a:r>
              <a:rPr lang="ru-RU" dirty="0" smtClean="0"/>
              <a:t>), </a:t>
            </a:r>
            <a:r>
              <a:rPr lang="ru-RU" dirty="0"/>
              <a:t>позволяющий регистрировать просмотр телевизора каждым из </a:t>
            </a:r>
            <a:r>
              <a:rPr lang="ru-RU"/>
              <a:t>членов </a:t>
            </a:r>
            <a:r>
              <a:rPr lang="ru-RU" smtClean="0"/>
              <a:t>исследования. </a:t>
            </a:r>
            <a:r>
              <a:rPr lang="ru-RU" dirty="0"/>
              <a:t>Приборы устанавливаются на каждый телеприемник в семье, принимающей участие в исследовании. Они круглосуточно фиксируют просмотр телеканалов. У прибора есть пульт дистанционного управления, на котором для каждого члена семьи выделена отдельная кнопка. Участники исследования нажимают свою кнопку каждый раз, когда входят и выходят из комнаты, где находится включенный телевизор. </a:t>
            </a: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90610981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238</TotalTime>
  <Words>823</Words>
  <Application>Microsoft Office PowerPoint</Application>
  <PresentationFormat>Экран (4:3)</PresentationFormat>
  <Paragraphs>48</Paragraphs>
  <Slides>21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21</vt:i4>
      </vt:variant>
    </vt:vector>
  </HeadingPairs>
  <TitlesOfParts>
    <vt:vector size="22" baseType="lpstr">
      <vt:lpstr>Тема Office</vt:lpstr>
      <vt:lpstr>Рекламные исследования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В зависимости от характера собираемой информации исследования подразделяются на:</vt:lpstr>
      <vt:lpstr>Презентация PowerPoint</vt:lpstr>
      <vt:lpstr>Презентация PowerPoint</vt:lpstr>
      <vt:lpstr>Презентация PowerPoint</vt:lpstr>
      <vt:lpstr>Классификация опросов</vt:lpstr>
      <vt:lpstr>Презентация PowerPoint</vt:lpstr>
      <vt:lpstr>Презентация PowerPoint</vt:lpstr>
      <vt:lpstr>Презентация PowerPoint</vt:lpstr>
      <vt:lpstr>Презентация PowerPoint</vt:lpstr>
      <vt:lpstr>Медиаисследования</vt:lpstr>
      <vt:lpstr>Презентация PowerPoint</vt:lpstr>
      <vt:lpstr>Методы медиаисследований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Рекламные исследования</dc:title>
  <dc:creator>User</dc:creator>
  <cp:lastModifiedBy>User</cp:lastModifiedBy>
  <cp:revision>33</cp:revision>
  <dcterms:created xsi:type="dcterms:W3CDTF">2013-03-18T19:21:44Z</dcterms:created>
  <dcterms:modified xsi:type="dcterms:W3CDTF">2013-03-18T23:20:47Z</dcterms:modified>
</cp:coreProperties>
</file>