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7" r:id="rId2"/>
    <p:sldId id="276" r:id="rId3"/>
    <p:sldId id="277" r:id="rId4"/>
    <p:sldId id="278" r:id="rId5"/>
    <p:sldId id="279" r:id="rId6"/>
    <p:sldId id="280" r:id="rId7"/>
    <p:sldId id="288" r:id="rId8"/>
    <p:sldId id="271" r:id="rId9"/>
    <p:sldId id="273" r:id="rId10"/>
    <p:sldId id="274" r:id="rId11"/>
    <p:sldId id="275" r:id="rId12"/>
    <p:sldId id="286" r:id="rId13"/>
    <p:sldId id="256" r:id="rId14"/>
    <p:sldId id="269" r:id="rId15"/>
    <p:sldId id="259" r:id="rId16"/>
    <p:sldId id="261" r:id="rId17"/>
    <p:sldId id="260" r:id="rId18"/>
    <p:sldId id="262" r:id="rId19"/>
    <p:sldId id="263" r:id="rId20"/>
    <p:sldId id="264" r:id="rId21"/>
    <p:sldId id="266" r:id="rId22"/>
    <p:sldId id="283" r:id="rId23"/>
    <p:sldId id="284" r:id="rId24"/>
    <p:sldId id="265" r:id="rId25"/>
    <p:sldId id="267" r:id="rId26"/>
    <p:sldId id="285" r:id="rId27"/>
    <p:sldId id="268" r:id="rId28"/>
    <p:sldId id="257" r:id="rId29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84" autoAdjust="0"/>
  </p:normalViewPr>
  <p:slideViewPr>
    <p:cSldViewPr>
      <p:cViewPr varScale="1">
        <p:scale>
          <a:sx n="67" d="100"/>
          <a:sy n="67" d="100"/>
        </p:scale>
        <p:origin x="-97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A3C6B-EA2A-4192-9B4F-91C6A072A76A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76672"/>
            <a:ext cx="864096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tabLst>
                <a:tab pos="446088" algn="l"/>
              </a:tabLst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Стратегии и современная модель управления в сфере денежно-кредитных отношений</a:t>
            </a:r>
          </a:p>
          <a:p>
            <a:pPr lvl="0" indent="446088">
              <a:spcBef>
                <a:spcPct val="0"/>
              </a:spcBef>
              <a:tabLst>
                <a:tab pos="446088" algn="l"/>
              </a:tabLst>
              <a:defRPr/>
            </a:pPr>
            <a:endParaRPr lang="ru-RU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indent="446088">
              <a:spcBef>
                <a:spcPct val="0"/>
              </a:spcBef>
              <a:tabLst>
                <a:tab pos="446088" algn="l"/>
              </a:tabLst>
              <a:defRPr/>
            </a:pPr>
            <a:endParaRPr lang="ru-RU" sz="2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indent="446088">
              <a:spcBef>
                <a:spcPct val="0"/>
              </a:spcBef>
              <a:tabLst>
                <a:tab pos="446088" algn="l"/>
              </a:tabLst>
              <a:defRPr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. Теоретико-прикладные основы управления денежно-кредитными отношениями и денежно-кредитного регулирования </a:t>
            </a:r>
          </a:p>
          <a:p>
            <a:pPr lvl="0" indent="446088">
              <a:spcBef>
                <a:spcPct val="0"/>
              </a:spcBef>
              <a:tabLst>
                <a:tab pos="446088" algn="l"/>
              </a:tabLst>
              <a:defRPr/>
            </a:pPr>
            <a:endParaRPr lang="ru-RU" sz="2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indent="446088">
              <a:spcBef>
                <a:spcPct val="0"/>
              </a:spcBef>
              <a:tabLst>
                <a:tab pos="446088" algn="l"/>
              </a:tabLst>
              <a:defRPr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II.  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Государственная денежно-кредитная политика как ведущее звено модели управления денежно-кредитными отношениями</a:t>
            </a: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84249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>
              <a:solidFill>
                <a:srgbClr val="C00000"/>
              </a:solidFill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n-US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Теоретико-прикладные основы управления денежно-кредитными отношениями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 денежно-кредитного регулирования </a:t>
            </a:r>
          </a:p>
          <a:p>
            <a:pPr lvl="0" algn="ctr">
              <a:spcBef>
                <a:spcPct val="0"/>
              </a:spcBef>
              <a:defRPr/>
            </a:pPr>
            <a:endParaRPr lang="ru-RU" sz="2400" b="1" dirty="0" smtClean="0">
              <a:solidFill>
                <a:srgbClr val="C00000"/>
              </a:solidFill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1.1. Основные концепции управления денежно-кредитными отношениями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2852936"/>
            <a:ext cx="88204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основе современных моделей управления денежно-кредитными отношениями лежит </a:t>
            </a:r>
            <a:r>
              <a:rPr lang="ru-RU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количественная теория денег. </a:t>
            </a:r>
          </a:p>
          <a:p>
            <a:pPr indent="363538"/>
            <a:r>
              <a:rPr lang="ru-RU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Теорией денег называют экономическую теорию,            изучающую и объясняющую  воздействие денег на состояние экономики  в целом.</a:t>
            </a:r>
            <a:endParaRPr lang="ru-RU" sz="2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4869160"/>
            <a:ext cx="835292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300" b="1" dirty="0" smtClean="0">
                <a:solidFill>
                  <a:srgbClr val="7030A0"/>
                </a:solidFill>
              </a:rPr>
              <a:t>Эволюционные этапы развития теории денег:</a:t>
            </a:r>
          </a:p>
          <a:p>
            <a:r>
              <a:rPr lang="ru-RU" sz="2300" dirty="0" smtClean="0">
                <a:latin typeface="Arial"/>
                <a:cs typeface="Arial"/>
              </a:rPr>
              <a:t>   ♦ </a:t>
            </a:r>
            <a:r>
              <a:rPr lang="ru-RU" sz="2300" dirty="0" err="1" smtClean="0"/>
              <a:t>Металлистическая</a:t>
            </a:r>
            <a:r>
              <a:rPr lang="ru-RU" sz="2300" dirty="0" smtClean="0"/>
              <a:t> теория </a:t>
            </a:r>
            <a:r>
              <a:rPr lang="en-US" sz="2300" dirty="0" smtClean="0"/>
              <a:t>(XIV </a:t>
            </a:r>
            <a:r>
              <a:rPr lang="ru-RU" sz="2300" dirty="0" smtClean="0"/>
              <a:t>в.</a:t>
            </a:r>
            <a:r>
              <a:rPr lang="en-US" sz="2300" dirty="0" smtClean="0"/>
              <a:t>)</a:t>
            </a:r>
            <a:endParaRPr lang="ru-RU" sz="2300" dirty="0" smtClean="0"/>
          </a:p>
          <a:p>
            <a:r>
              <a:rPr lang="ru-RU" sz="2300" dirty="0" smtClean="0">
                <a:latin typeface="Arial"/>
                <a:cs typeface="Arial"/>
              </a:rPr>
              <a:t>           ♦ </a:t>
            </a:r>
            <a:r>
              <a:rPr lang="ru-RU" sz="2300" dirty="0" smtClean="0"/>
              <a:t>Номиналистическая  теория (</a:t>
            </a:r>
            <a:r>
              <a:rPr lang="en-US" sz="2300" dirty="0" smtClean="0"/>
              <a:t>XVIII </a:t>
            </a:r>
            <a:r>
              <a:rPr lang="ru-RU" sz="2300" dirty="0" smtClean="0"/>
              <a:t>в.</a:t>
            </a:r>
            <a:r>
              <a:rPr lang="en-US" sz="2300" dirty="0" smtClean="0"/>
              <a:t>)</a:t>
            </a:r>
            <a:endParaRPr lang="ru-RU" sz="2300" dirty="0" smtClean="0"/>
          </a:p>
          <a:p>
            <a:r>
              <a:rPr lang="ru-RU" sz="2300" dirty="0" smtClean="0">
                <a:latin typeface="Arial"/>
                <a:cs typeface="Arial"/>
              </a:rPr>
              <a:t>                 ♦ </a:t>
            </a:r>
            <a:r>
              <a:rPr lang="ru-RU" sz="2300" dirty="0" smtClean="0"/>
              <a:t>Количественная теория</a:t>
            </a:r>
            <a:r>
              <a:rPr lang="en-US" sz="2300" dirty="0" smtClean="0"/>
              <a:t> (XIX </a:t>
            </a:r>
            <a:r>
              <a:rPr lang="ru-RU" sz="2300" dirty="0" smtClean="0"/>
              <a:t>в.)</a:t>
            </a:r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0"/>
            <a:ext cx="8496944" cy="1762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>
              <a:lnSpc>
                <a:spcPct val="120000"/>
              </a:lnSpc>
            </a:pPr>
            <a:r>
              <a:rPr lang="ru-RU" sz="2300" dirty="0" smtClean="0"/>
              <a:t>Согласно количественной теории денег считается, что цены на товары зависят от количества выпущенных денег, а кол-во денег (денежная масса) определяется объемами товаров и услуг,  предназначенными для продажи,  и  скоростью обращения денег.</a:t>
            </a:r>
            <a:endParaRPr lang="ru-RU" sz="2300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1916832"/>
            <a:ext cx="82089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                              Уравнение обмена Фишера:</a:t>
            </a:r>
            <a:r>
              <a:rPr lang="ru-RU" sz="2400" dirty="0" smtClean="0"/>
              <a:t>   </a:t>
            </a:r>
          </a:p>
          <a:p>
            <a:r>
              <a:rPr lang="ru-RU" sz="2600" b="1" dirty="0" smtClean="0"/>
              <a:t>                                        М ∙ V = Р ∙ Q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dirty="0" smtClean="0"/>
              <a:t>М - количество денег в обращении  </a:t>
            </a:r>
            <a:br>
              <a:rPr lang="ru-RU" sz="2200" dirty="0" smtClean="0"/>
            </a:br>
            <a:r>
              <a:rPr lang="ru-RU" sz="2200" dirty="0" smtClean="0"/>
              <a:t>V - скорость оборота денег (в году)  </a:t>
            </a:r>
            <a:br>
              <a:rPr lang="ru-RU" sz="2200" dirty="0" smtClean="0"/>
            </a:br>
            <a:r>
              <a:rPr lang="ru-RU" sz="2200" dirty="0" smtClean="0"/>
              <a:t>Р - средневзвешенная цена товаров, подлежащих реализации </a:t>
            </a:r>
            <a:br>
              <a:rPr lang="ru-RU" sz="2200" dirty="0" smtClean="0"/>
            </a:br>
            <a:r>
              <a:rPr lang="ru-RU" sz="2200" dirty="0" smtClean="0"/>
              <a:t>Q – годовой объем товаров</a:t>
            </a:r>
            <a:r>
              <a:rPr lang="en-US" sz="2200" dirty="0" smtClean="0"/>
              <a:t> </a:t>
            </a:r>
            <a:r>
              <a:rPr lang="ru-RU" sz="2200" dirty="0" smtClean="0"/>
              <a:t>и услуг в экономике. </a:t>
            </a:r>
            <a:endParaRPr lang="ru-RU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4149080"/>
            <a:ext cx="8856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7188"/>
            <a:r>
              <a:rPr lang="ru-RU" sz="2200" b="1" i="1" dirty="0" smtClean="0">
                <a:solidFill>
                  <a:srgbClr val="002060"/>
                </a:solidFill>
              </a:rPr>
              <a:t>Модель Фишера выражает закономерность, в соответствии с которой возрастание цен адекватно вызывает еще большее увеличение денежной массы.</a:t>
            </a:r>
            <a:endParaRPr lang="ru-RU" sz="22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0"/>
            <a:ext cx="82089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 smtClean="0">
                <a:solidFill>
                  <a:srgbClr val="7030A0"/>
                </a:solidFill>
              </a:rPr>
              <a:t>В современных экономиках деньги подразделяются на:</a:t>
            </a:r>
          </a:p>
          <a:p>
            <a:r>
              <a:rPr lang="ru-RU" sz="2300" dirty="0" smtClean="0"/>
              <a:t>          </a:t>
            </a:r>
            <a:r>
              <a:rPr lang="ru-RU" sz="2300" b="1" i="1" dirty="0" smtClean="0"/>
              <a:t>▪ металлические </a:t>
            </a:r>
          </a:p>
          <a:p>
            <a:r>
              <a:rPr lang="ru-RU" sz="2300" b="1" i="1" dirty="0" smtClean="0"/>
              <a:t>               ▪ бумажные </a:t>
            </a:r>
          </a:p>
          <a:p>
            <a:r>
              <a:rPr lang="ru-RU" sz="2300" b="1" i="1" dirty="0" smtClean="0"/>
              <a:t>                     ▪ кредитные</a:t>
            </a:r>
          </a:p>
          <a:p>
            <a:r>
              <a:rPr lang="ru-RU" sz="2300" b="1" i="1" dirty="0" smtClean="0"/>
              <a:t>                            ▪ электронные</a:t>
            </a:r>
            <a:endParaRPr lang="ru-RU" sz="23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916832"/>
            <a:ext cx="835292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/>
            <a:r>
              <a:rPr lang="ru-RU" sz="2300" b="1" i="1" dirty="0" smtClean="0">
                <a:solidFill>
                  <a:srgbClr val="7030A0"/>
                </a:solidFill>
              </a:rPr>
              <a:t>Кредитные деньги </a:t>
            </a:r>
            <a:r>
              <a:rPr lang="ru-RU" sz="2300" b="1" dirty="0" smtClean="0"/>
              <a:t>выражают кредитные отношения </a:t>
            </a:r>
          </a:p>
          <a:p>
            <a:pPr indent="176213"/>
            <a:r>
              <a:rPr lang="ru-RU" sz="2300" b="1" dirty="0" smtClean="0"/>
              <a:t>в обществе между: </a:t>
            </a:r>
          </a:p>
          <a:p>
            <a:r>
              <a:rPr lang="ru-RU" sz="2300" dirty="0" smtClean="0"/>
              <a:t>-     государством (в лице центрального банка и министерства финансов), коммерческими банками, юридическими и физическими лицами; </a:t>
            </a:r>
          </a:p>
          <a:p>
            <a:r>
              <a:rPr lang="ru-RU" sz="2300" dirty="0" smtClean="0"/>
              <a:t>- хозяйствующими субъектами при продаже товаров в кредит, т.е. с отсрочкой платежа;</a:t>
            </a:r>
          </a:p>
          <a:p>
            <a:r>
              <a:rPr lang="ru-RU" sz="2300" dirty="0" smtClean="0"/>
              <a:t> - банком и его клиентами.</a:t>
            </a:r>
            <a:endParaRPr lang="ru-RU" sz="2300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4941168"/>
            <a:ext cx="828092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i="1" dirty="0" smtClean="0">
                <a:solidFill>
                  <a:srgbClr val="7030A0"/>
                </a:solidFill>
              </a:rPr>
              <a:t>Кредитные отношения -</a:t>
            </a:r>
            <a:r>
              <a:rPr lang="ru-RU" sz="2300" dirty="0" smtClean="0"/>
              <a:t> это денежные отношения, при которых свободные денежные капиталы и доходы предприятий, государства и личного сектора аккумулируются, превращаясь в ссудный капитал, передаваемый за плату во временное пользование. </a:t>
            </a:r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42493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300" b="1" dirty="0" smtClean="0">
                <a:solidFill>
                  <a:srgbClr val="C00000"/>
                </a:solidFill>
              </a:rPr>
              <a:t>Электронные денежные средства</a:t>
            </a:r>
            <a:r>
              <a:rPr lang="ru-RU" sz="2300" b="1" dirty="0" smtClean="0"/>
              <a:t> </a:t>
            </a:r>
            <a:r>
              <a:rPr lang="ru-RU" sz="2300" dirty="0" smtClean="0"/>
              <a:t>- это «денежные средства, которые предварительно предоставлены одним лицом (</a:t>
            </a:r>
            <a:r>
              <a:rPr lang="ru-RU" sz="2300" dirty="0" err="1" smtClean="0"/>
              <a:t>лицом</a:t>
            </a:r>
            <a:r>
              <a:rPr lang="ru-RU" sz="2300" dirty="0" smtClean="0"/>
              <a:t>, предоставившим денежные средства) другому лицу, учитывающему информацию о размере предоставленных денежных средств без открытия банковского счета  (обязанному лицу), для исполнения денежных обязательств лица, предоставившего денежные средства, перед третьими лицами и в отношении которых лицо, предоставившее денежные средства, имеет право передавать распоряжения </a:t>
            </a:r>
            <a:r>
              <a:rPr lang="ru-RU" sz="2300" b="1" dirty="0" smtClean="0"/>
              <a:t>исключительно с использованием электронных средств платежа</a:t>
            </a:r>
            <a:r>
              <a:rPr lang="ru-RU" sz="2300" dirty="0" smtClean="0"/>
              <a:t>».  </a:t>
            </a:r>
          </a:p>
          <a:p>
            <a:pPr algn="r"/>
            <a:r>
              <a:rPr lang="ru-RU" sz="2200" i="1" dirty="0" smtClean="0"/>
              <a:t>ФЗ  от 27 июня 2011 г. N 161-ФЗ  </a:t>
            </a:r>
          </a:p>
          <a:p>
            <a:pPr algn="r"/>
            <a:r>
              <a:rPr lang="ru-RU" sz="2200" i="1" dirty="0" smtClean="0"/>
              <a:t>«О национальной платёжной системе»</a:t>
            </a:r>
            <a:endParaRPr lang="ru-RU" sz="22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842493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300" b="1" dirty="0" smtClean="0">
                <a:solidFill>
                  <a:srgbClr val="C00000"/>
                </a:solidFill>
              </a:rPr>
              <a:t>В Евросоюзе электронными деньгами</a:t>
            </a:r>
            <a:r>
              <a:rPr lang="ru-RU" sz="2300" b="1" dirty="0" smtClean="0"/>
              <a:t> </a:t>
            </a:r>
            <a:r>
              <a:rPr lang="ru-RU" sz="2300" dirty="0" smtClean="0"/>
              <a:t>считают денежные  обязательства эмитента  в электронном виде, которые находятся на электронном носителе в распоряжении пользователя. </a:t>
            </a:r>
          </a:p>
          <a:p>
            <a:pPr indent="265113"/>
            <a:r>
              <a:rPr lang="ru-RU" sz="2300" dirty="0" smtClean="0"/>
              <a:t>Такие денежные обязательства соответствуют следующим трём критериям:</a:t>
            </a:r>
          </a:p>
          <a:p>
            <a:pPr lvl="0"/>
            <a:r>
              <a:rPr lang="ru-RU" sz="2300" dirty="0" smtClean="0"/>
              <a:t>▪ фиксируются и хранятся на электронном носителе;</a:t>
            </a:r>
          </a:p>
          <a:p>
            <a:pPr lvl="0"/>
            <a:r>
              <a:rPr lang="ru-RU" sz="2300" dirty="0" smtClean="0"/>
              <a:t>▪ выпускаются эмитентом при получении от иных лиц денежных средств в объёме, не меньшем, чем эмитированная денежная стоимость;</a:t>
            </a:r>
          </a:p>
          <a:p>
            <a:pPr lvl="0"/>
            <a:r>
              <a:rPr lang="ru-RU" sz="2300" dirty="0" smtClean="0"/>
              <a:t>▪ принимаются как средство платежа другими (помимо эмитента) организациями.</a:t>
            </a:r>
            <a:endParaRPr lang="ru-RU" sz="2300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4509120"/>
            <a:ext cx="85689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300" b="1" dirty="0" smtClean="0">
                <a:solidFill>
                  <a:srgbClr val="C00000"/>
                </a:solidFill>
              </a:rPr>
              <a:t>Разновидности электронных денег:</a:t>
            </a:r>
          </a:p>
          <a:p>
            <a:r>
              <a:rPr lang="ru-RU" sz="2300" dirty="0" smtClean="0"/>
              <a:t>▪ электронные деньги на базе смарт-карт (</a:t>
            </a:r>
            <a:r>
              <a:rPr lang="ru-RU" sz="2300" dirty="0" err="1" smtClean="0"/>
              <a:t>card-based</a:t>
            </a:r>
            <a:r>
              <a:rPr lang="ru-RU" sz="2300" dirty="0" smtClean="0"/>
              <a:t>) и на базе сетей (</a:t>
            </a:r>
            <a:r>
              <a:rPr lang="ru-RU" sz="2300" dirty="0" err="1" smtClean="0"/>
              <a:t>network-based</a:t>
            </a:r>
            <a:r>
              <a:rPr lang="ru-RU" sz="2300" dirty="0" smtClean="0"/>
              <a:t>);</a:t>
            </a:r>
          </a:p>
          <a:p>
            <a:r>
              <a:rPr lang="ru-RU" sz="2300" dirty="0" smtClean="0"/>
              <a:t>▪ электронные </a:t>
            </a:r>
            <a:r>
              <a:rPr lang="ru-RU" sz="2300" dirty="0" err="1" smtClean="0"/>
              <a:t>фиатные</a:t>
            </a:r>
            <a:r>
              <a:rPr lang="ru-RU" sz="2300" dirty="0" smtClean="0"/>
              <a:t> деньги и электронные </a:t>
            </a:r>
            <a:r>
              <a:rPr lang="ru-RU" sz="2300" dirty="0" err="1" smtClean="0"/>
              <a:t>нефиатные</a:t>
            </a:r>
            <a:r>
              <a:rPr lang="ru-RU" sz="2300" dirty="0" smtClean="0"/>
              <a:t> деньги;</a:t>
            </a:r>
          </a:p>
          <a:p>
            <a:r>
              <a:rPr lang="ru-RU" sz="2300" dirty="0" smtClean="0"/>
              <a:t>▪ анонимные (</a:t>
            </a:r>
            <a:r>
              <a:rPr lang="ru-RU" sz="2300" dirty="0" err="1" smtClean="0"/>
              <a:t>неперсонифицированные</a:t>
            </a:r>
            <a:r>
              <a:rPr lang="ru-RU" sz="2300" dirty="0" smtClean="0"/>
              <a:t>) </a:t>
            </a:r>
          </a:p>
          <a:p>
            <a:r>
              <a:rPr lang="ru-RU" sz="2300" dirty="0" smtClean="0"/>
              <a:t>и персонифицированные.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0"/>
            <a:ext cx="856895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/>
            <a:r>
              <a:rPr lang="ru-RU" sz="2200" b="1" dirty="0" smtClean="0">
                <a:solidFill>
                  <a:srgbClr val="7030A0"/>
                </a:solidFill>
              </a:rPr>
              <a:t>Электронные </a:t>
            </a:r>
            <a:r>
              <a:rPr lang="ru-RU" sz="2200" b="1" dirty="0" err="1" smtClean="0">
                <a:solidFill>
                  <a:srgbClr val="7030A0"/>
                </a:solidFill>
              </a:rPr>
              <a:t>фиатные</a:t>
            </a:r>
            <a:r>
              <a:rPr lang="ru-RU" sz="2200" b="1" dirty="0" smtClean="0">
                <a:solidFill>
                  <a:srgbClr val="7030A0"/>
                </a:solidFill>
              </a:rPr>
              <a:t> деньги</a:t>
            </a:r>
            <a:r>
              <a:rPr lang="ru-RU" sz="2200" dirty="0" smtClean="0"/>
              <a:t> обязательно выражены в одной из государственных валют и являются разновидностью денежных единиц платёжной системы одного из государств. </a:t>
            </a:r>
          </a:p>
          <a:p>
            <a:r>
              <a:rPr lang="ru-RU" sz="2200" dirty="0" smtClean="0"/>
              <a:t>Государство законами обязывает всех граждан принимать к оплате </a:t>
            </a:r>
            <a:r>
              <a:rPr lang="ru-RU" sz="2200" dirty="0" err="1" smtClean="0"/>
              <a:t>фиатные</a:t>
            </a:r>
            <a:r>
              <a:rPr lang="ru-RU" sz="2200" dirty="0" smtClean="0"/>
              <a:t> деньги.</a:t>
            </a:r>
          </a:p>
          <a:p>
            <a:pPr indent="263525"/>
            <a:r>
              <a:rPr lang="ru-RU" sz="2000" b="1" dirty="0" smtClean="0"/>
              <a:t>Примеры: </a:t>
            </a:r>
            <a:r>
              <a:rPr lang="ru-RU" sz="2000" b="1" dirty="0" err="1" smtClean="0"/>
              <a:t>Яндекс.Деньги</a:t>
            </a:r>
            <a:r>
              <a:rPr lang="ru-RU" sz="2000" b="1" dirty="0" smtClean="0"/>
              <a:t>, сеть</a:t>
            </a:r>
            <a:r>
              <a:rPr lang="en-US" sz="2000" b="1" dirty="0" smtClean="0"/>
              <a:t>PayPal</a:t>
            </a:r>
            <a:r>
              <a:rPr lang="ru-RU" sz="2000" b="1" dirty="0" smtClean="0"/>
              <a:t>, </a:t>
            </a:r>
            <a:r>
              <a:rPr lang="en-US" sz="2000" b="1" dirty="0" smtClean="0"/>
              <a:t>Visa Cash </a:t>
            </a:r>
            <a:r>
              <a:rPr lang="ru-RU" sz="2000" b="1" dirty="0" smtClean="0"/>
              <a:t>и др.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2204864"/>
            <a:ext cx="871296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/>
            <a:r>
              <a:rPr lang="ru-RU" sz="2200" b="1" dirty="0" smtClean="0">
                <a:solidFill>
                  <a:srgbClr val="7030A0"/>
                </a:solidFill>
              </a:rPr>
              <a:t>Электронные </a:t>
            </a:r>
            <a:r>
              <a:rPr lang="ru-RU" sz="2200" b="1" dirty="0" err="1" smtClean="0">
                <a:solidFill>
                  <a:srgbClr val="7030A0"/>
                </a:solidFill>
              </a:rPr>
              <a:t>нефиатные</a:t>
            </a:r>
            <a:r>
              <a:rPr lang="ru-RU" sz="2200" b="1" dirty="0" smtClean="0">
                <a:solidFill>
                  <a:srgbClr val="7030A0"/>
                </a:solidFill>
              </a:rPr>
              <a:t> деньги </a:t>
            </a:r>
            <a:r>
              <a:rPr lang="ru-RU" sz="2200" dirty="0" smtClean="0"/>
              <a:t>являются электронными единицами стоимости негосударственных платёжных систем. </a:t>
            </a:r>
          </a:p>
          <a:p>
            <a:pPr indent="263525"/>
            <a:r>
              <a:rPr lang="ru-RU" sz="2200" dirty="0" smtClean="0"/>
              <a:t>Эмиссия, обращение и погашение (обмен на </a:t>
            </a:r>
            <a:r>
              <a:rPr lang="ru-RU" sz="2200" dirty="0" err="1" smtClean="0"/>
              <a:t>фиатные</a:t>
            </a:r>
            <a:r>
              <a:rPr lang="ru-RU" sz="2200" dirty="0" smtClean="0"/>
              <a:t> деньги) электронных </a:t>
            </a:r>
            <a:r>
              <a:rPr lang="ru-RU" sz="2200" dirty="0" err="1" smtClean="0"/>
              <a:t>нефиатных</a:t>
            </a:r>
            <a:r>
              <a:rPr lang="ru-RU" sz="2200" dirty="0" smtClean="0"/>
              <a:t> денег происходят по правилам негосударственных платёжных систем.</a:t>
            </a:r>
            <a:endParaRPr lang="en-US" sz="2200" dirty="0" smtClean="0"/>
          </a:p>
          <a:p>
            <a:pPr indent="263525"/>
            <a:r>
              <a:rPr lang="ru-RU" sz="2000" b="1" dirty="0" smtClean="0"/>
              <a:t>Примеры:  </a:t>
            </a:r>
            <a:r>
              <a:rPr lang="en-US" sz="2000" b="1" dirty="0" smtClean="0"/>
              <a:t>QIWI, </a:t>
            </a:r>
            <a:r>
              <a:rPr lang="en-US" sz="2000" b="1" dirty="0" err="1" smtClean="0"/>
              <a:t>WebMoney</a:t>
            </a:r>
            <a:r>
              <a:rPr lang="en-US" sz="2000" b="1" dirty="0" smtClean="0"/>
              <a:t> </a:t>
            </a:r>
            <a:r>
              <a:rPr lang="ru-RU" sz="2000" b="1" dirty="0" smtClean="0"/>
              <a:t>и др.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4437112"/>
            <a:ext cx="889248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200" dirty="0" smtClean="0"/>
              <a:t>Особое место занимают </a:t>
            </a:r>
            <a:r>
              <a:rPr lang="ru-RU" sz="2200" b="1" dirty="0" err="1" smtClean="0">
                <a:solidFill>
                  <a:srgbClr val="7030A0"/>
                </a:solidFill>
              </a:rPr>
              <a:t>криптовалюты</a:t>
            </a:r>
            <a:r>
              <a:rPr lang="ru-RU" sz="2200" b="1" dirty="0" smtClean="0">
                <a:solidFill>
                  <a:srgbClr val="7030A0"/>
                </a:solidFill>
              </a:rPr>
              <a:t>: </a:t>
            </a:r>
            <a:r>
              <a:rPr lang="en-US" sz="2200" b="1" dirty="0" err="1" smtClean="0">
                <a:solidFill>
                  <a:srgbClr val="7030A0"/>
                </a:solidFill>
              </a:rPr>
              <a:t>Bitcoin</a:t>
            </a:r>
            <a:r>
              <a:rPr lang="ru-RU" sz="2200" b="1" dirty="0" smtClean="0">
                <a:solidFill>
                  <a:srgbClr val="7030A0"/>
                </a:solidFill>
              </a:rPr>
              <a:t>,</a:t>
            </a:r>
            <a:r>
              <a:rPr lang="en-US" sz="2200" b="1" dirty="0" smtClean="0">
                <a:solidFill>
                  <a:srgbClr val="7030A0"/>
                </a:solidFill>
              </a:rPr>
              <a:t> </a:t>
            </a:r>
            <a:r>
              <a:rPr lang="ru-RU" sz="2200" b="1" dirty="0" err="1" smtClean="0">
                <a:solidFill>
                  <a:srgbClr val="7030A0"/>
                </a:solidFill>
              </a:rPr>
              <a:t>Ethereum</a:t>
            </a:r>
            <a:r>
              <a:rPr lang="ru-RU" sz="2200" b="1" dirty="0" smtClean="0">
                <a:solidFill>
                  <a:srgbClr val="7030A0"/>
                </a:solidFill>
              </a:rPr>
              <a:t>, </a:t>
            </a:r>
            <a:r>
              <a:rPr lang="ru-RU" sz="2200" b="1" dirty="0" err="1" smtClean="0">
                <a:solidFill>
                  <a:srgbClr val="7030A0"/>
                </a:solidFill>
              </a:rPr>
              <a:t>Ripple</a:t>
            </a:r>
            <a:r>
              <a:rPr lang="ru-RU" sz="2200" b="1" dirty="0" smtClean="0">
                <a:solidFill>
                  <a:srgbClr val="7030A0"/>
                </a:solidFill>
              </a:rPr>
              <a:t> </a:t>
            </a:r>
            <a:r>
              <a:rPr lang="ru-RU" sz="2200" dirty="0" smtClean="0"/>
              <a:t>и пр. </a:t>
            </a:r>
          </a:p>
          <a:p>
            <a:pPr indent="182563"/>
            <a:r>
              <a:rPr lang="ru-RU" sz="2200" dirty="0" smtClean="0"/>
              <a:t>Функционирование и защита этих систем обеспечиваются криптографическими методами (протоколами) на основе вычисления хэш-функций.  </a:t>
            </a:r>
          </a:p>
          <a:p>
            <a:pPr indent="182563">
              <a:spcBef>
                <a:spcPts val="1200"/>
              </a:spcBef>
            </a:pPr>
            <a:r>
              <a:rPr lang="ru-RU" sz="2200" b="1" dirty="0" smtClean="0">
                <a:solidFill>
                  <a:srgbClr val="7030A0"/>
                </a:solidFill>
              </a:rPr>
              <a:t>«</a:t>
            </a:r>
            <a:r>
              <a:rPr lang="ru-RU" sz="2200" b="1" dirty="0" err="1" smtClean="0">
                <a:solidFill>
                  <a:srgbClr val="7030A0"/>
                </a:solidFill>
              </a:rPr>
              <a:t>Блокчейн</a:t>
            </a:r>
            <a:r>
              <a:rPr lang="ru-RU" sz="2200" b="1" dirty="0" smtClean="0">
                <a:solidFill>
                  <a:srgbClr val="7030A0"/>
                </a:solidFill>
              </a:rPr>
              <a:t>» </a:t>
            </a:r>
            <a:r>
              <a:rPr lang="ru-RU" sz="2200" dirty="0" smtClean="0"/>
              <a:t>(</a:t>
            </a:r>
            <a:r>
              <a:rPr lang="ru-RU" sz="2200" dirty="0" err="1" smtClean="0"/>
              <a:t>blockchain</a:t>
            </a:r>
            <a:r>
              <a:rPr lang="ru-RU" sz="2200" dirty="0" smtClean="0"/>
              <a:t> — цепочка блоков)  - </a:t>
            </a:r>
            <a:r>
              <a:rPr lang="ru-RU" sz="2200" b="1" dirty="0" smtClean="0">
                <a:solidFill>
                  <a:srgbClr val="7030A0"/>
                </a:solidFill>
              </a:rPr>
              <a:t>распределенная база данных</a:t>
            </a:r>
            <a:r>
              <a:rPr lang="ru-RU" sz="2200" dirty="0" smtClean="0"/>
              <a:t>, реализованная в </a:t>
            </a:r>
            <a:r>
              <a:rPr lang="ru-RU" sz="2200" dirty="0" err="1" smtClean="0"/>
              <a:t>криптовалюте</a:t>
            </a:r>
            <a:r>
              <a:rPr lang="ru-RU" sz="2200" dirty="0" smtClean="0"/>
              <a:t> </a:t>
            </a:r>
            <a:r>
              <a:rPr lang="ru-RU" sz="2200" dirty="0" err="1" smtClean="0"/>
              <a:t>биткоин</a:t>
            </a:r>
            <a:r>
              <a:rPr lang="ru-RU" sz="2200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Основные концепции управления денежно-кредитными отношениями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556792"/>
            <a:ext cx="835292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300" dirty="0" smtClean="0">
                <a:ea typeface="Calibri" pitchFamily="34" charset="0"/>
                <a:cs typeface="Calibri" pitchFamily="34" charset="0"/>
              </a:rPr>
              <a:t>К настоящему времени в мировой экономической науке сформировались две </a:t>
            </a:r>
            <a:r>
              <a:rPr lang="ru-RU" sz="2300" dirty="0" smtClean="0"/>
              <a:t>основные концепции (модели) управления денежно-кредитными отношениями: </a:t>
            </a:r>
            <a:endParaRPr lang="ru-RU" sz="2300" dirty="0" smtClean="0">
              <a:ea typeface="Calibri" pitchFamily="34" charset="0"/>
              <a:cs typeface="Calibri" pitchFamily="34" charset="0"/>
            </a:endParaRPr>
          </a:p>
          <a:p>
            <a:pPr marL="363538"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     1)  </a:t>
            </a:r>
            <a:r>
              <a:rPr lang="ru-RU" sz="2400" b="1" dirty="0" err="1" smtClean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неокейнсианская</a:t>
            </a:r>
            <a:endParaRPr lang="ru-RU" sz="2400" b="1" dirty="0" smtClean="0">
              <a:solidFill>
                <a:srgbClr val="7030A0"/>
              </a:solidFill>
              <a:ea typeface="Calibri" pitchFamily="34" charset="0"/>
              <a:cs typeface="Calibri" pitchFamily="34" charset="0"/>
            </a:endParaRPr>
          </a:p>
          <a:p>
            <a:pPr marL="363538"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     2)  монетарная.</a:t>
            </a:r>
            <a:endParaRPr lang="ru-RU" sz="2400" b="1" dirty="0" smtClean="0">
              <a:solidFill>
                <a:srgbClr val="7030A0"/>
              </a:solidFill>
              <a:cs typeface="Calibri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eynes 19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908720"/>
            <a:ext cx="3328789" cy="345549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1560" y="620688"/>
            <a:ext cx="41764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7030A0"/>
                </a:solidFill>
                <a:cs typeface="Aharoni" pitchFamily="2" charset="-79"/>
              </a:rPr>
              <a:t>Джон </a:t>
            </a:r>
            <a:r>
              <a:rPr lang="ru-RU" sz="2400" b="1" i="1" dirty="0" err="1" smtClean="0">
                <a:solidFill>
                  <a:srgbClr val="7030A0"/>
                </a:solidFill>
                <a:cs typeface="Aharoni" pitchFamily="2" charset="-79"/>
              </a:rPr>
              <a:t>Кейнс</a:t>
            </a:r>
            <a:r>
              <a:rPr lang="ru-RU" sz="2400" b="1" i="1" dirty="0" smtClean="0">
                <a:solidFill>
                  <a:srgbClr val="7030A0"/>
                </a:solidFill>
                <a:cs typeface="Aharoni" pitchFamily="2" charset="-79"/>
              </a:rPr>
              <a:t> (1883 – 1946)</a:t>
            </a:r>
          </a:p>
          <a:p>
            <a:pPr algn="ctr"/>
            <a:endParaRPr lang="ru-RU" sz="2400" dirty="0" smtClean="0">
              <a:cs typeface="Aharoni" pitchFamily="2" charset="-79"/>
            </a:endParaRPr>
          </a:p>
          <a:p>
            <a:pPr>
              <a:buFontTx/>
              <a:buChar char="-"/>
            </a:pPr>
            <a:r>
              <a:rPr lang="ru-RU" sz="2400" dirty="0" smtClean="0"/>
              <a:t> основоположник  </a:t>
            </a:r>
            <a:r>
              <a:rPr lang="ru-RU" sz="2400" dirty="0" err="1" smtClean="0"/>
              <a:t>кейнсианской</a:t>
            </a:r>
            <a:r>
              <a:rPr lang="ru-RU" sz="2400" dirty="0" smtClean="0"/>
              <a:t> теории денежного  регулирования;</a:t>
            </a:r>
          </a:p>
          <a:p>
            <a:pPr>
              <a:buFontTx/>
              <a:buChar char="-"/>
            </a:pPr>
            <a:endParaRPr lang="ru-RU" sz="2400" dirty="0" smtClean="0"/>
          </a:p>
          <a:p>
            <a:pPr>
              <a:buFontTx/>
              <a:buChar char="-"/>
            </a:pPr>
            <a:r>
              <a:rPr lang="ru-RU" sz="2400" dirty="0" smtClean="0"/>
              <a:t> основатель макроэкономики как самостоятельной науки.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4797152"/>
            <a:ext cx="77768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dirty="0" smtClean="0"/>
              <a:t>Фундаментальный труд  Дж. </a:t>
            </a:r>
            <a:r>
              <a:rPr lang="ru-RU" sz="2300" dirty="0" err="1" smtClean="0"/>
              <a:t>Кейнса</a:t>
            </a:r>
            <a:r>
              <a:rPr lang="ru-RU" sz="2300" dirty="0" smtClean="0"/>
              <a:t> </a:t>
            </a:r>
          </a:p>
          <a:p>
            <a:pPr algn="ctr"/>
            <a:r>
              <a:rPr lang="ru-RU" sz="2300" dirty="0" smtClean="0"/>
              <a:t>"Общая теория занятости, процента и денег" (1936 г.)</a:t>
            </a:r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116633"/>
            <a:ext cx="7560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300" b="1" i="1" dirty="0">
                <a:solidFill>
                  <a:srgbClr val="7030A0"/>
                </a:solidFill>
              </a:rPr>
              <a:t>Постулаты кейнсианства</a:t>
            </a:r>
            <a:r>
              <a:rPr lang="ru-RU" sz="2300" b="1" i="1" dirty="0" smtClean="0">
                <a:solidFill>
                  <a:srgbClr val="7030A0"/>
                </a:solidFill>
              </a:rPr>
              <a:t>:</a:t>
            </a:r>
          </a:p>
          <a:p>
            <a:pPr>
              <a:buFontTx/>
              <a:buChar char="-"/>
            </a:pPr>
            <a:r>
              <a:rPr lang="ru-RU" sz="2300" dirty="0" smtClean="0"/>
              <a:t> рыночная </a:t>
            </a:r>
            <a:r>
              <a:rPr lang="ru-RU" sz="2300" dirty="0"/>
              <a:t>экономика – неустойчивая система, скрывающая внутренние «пороги», поэтому без государственного регулирования невозможно решать макроэкономические проблемы  цен, занятости, экономического роста</a:t>
            </a:r>
            <a:r>
              <a:rPr lang="ru-RU" sz="2300" dirty="0" smtClean="0"/>
              <a:t>;</a:t>
            </a:r>
            <a:endParaRPr lang="ru-RU" sz="2300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4581128"/>
            <a:ext cx="727280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300" b="1" i="1" dirty="0" smtClean="0">
                <a:solidFill>
                  <a:srgbClr val="7030A0"/>
                </a:solidFill>
              </a:rPr>
              <a:t>Вывод </a:t>
            </a:r>
            <a:r>
              <a:rPr lang="ru-RU" sz="2300" b="1" i="1" dirty="0" err="1" smtClean="0">
                <a:solidFill>
                  <a:srgbClr val="7030A0"/>
                </a:solidFill>
              </a:rPr>
              <a:t>кейнсианцев</a:t>
            </a:r>
            <a:r>
              <a:rPr lang="ru-RU" sz="2300" b="1" i="1" dirty="0" smtClean="0">
                <a:solidFill>
                  <a:srgbClr val="7030A0"/>
                </a:solidFill>
              </a:rPr>
              <a:t>:</a:t>
            </a:r>
            <a:r>
              <a:rPr lang="ru-RU" sz="2300" dirty="0" smtClean="0">
                <a:solidFill>
                  <a:srgbClr val="7030A0"/>
                </a:solidFill>
              </a:rPr>
              <a:t> </a:t>
            </a:r>
          </a:p>
          <a:p>
            <a:pPr indent="363538"/>
            <a:r>
              <a:rPr lang="ru-RU" sz="2300" dirty="0" smtClean="0"/>
              <a:t>Денежно-кредитная политика государства  – не очень эффективное средство стабилизации экономики.  Она уступает по результативности налоговой и бюджетной политике.</a:t>
            </a:r>
            <a:endParaRPr lang="ru-RU" sz="2300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2276872"/>
            <a:ext cx="799288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dirty="0" smtClean="0"/>
              <a:t>-  механизм управления денежно-кредитными отношениями  работает следующим образом: с помощью процентной ставки  центральный банк обеспечивает увеличение денежного предложения, что приводит к росту инвестиционного спроса и через экономический мультипликатор – к росту национального производства.</a:t>
            </a:r>
            <a:endParaRPr lang="ru-RU" sz="2300" b="1" i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1"/>
          <p:cNvSpPr txBox="1">
            <a:spLocks/>
          </p:cNvSpPr>
          <p:nvPr/>
        </p:nvSpPr>
        <p:spPr>
          <a:xfrm>
            <a:off x="323528" y="1196752"/>
            <a:ext cx="5410944" cy="3528392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американский экономист, лауреат Нобелевской премии 1976 года «за достижения в области анализа потребления, истории денежного обращения и разработки монетарной теории, а также за практический показ сложности политики экономической стабилизации».</a:t>
            </a: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6672"/>
            <a:ext cx="2592288" cy="3531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5580112" y="4437112"/>
            <a:ext cx="3168352" cy="57606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1912  -  2006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476672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2400" b="1" dirty="0" smtClean="0">
                <a:solidFill>
                  <a:srgbClr val="7030A0"/>
                </a:solidFill>
              </a:rPr>
              <a:t>Ми́лтон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vi-VN" sz="2400" b="1" dirty="0" smtClean="0">
                <a:solidFill>
                  <a:srgbClr val="7030A0"/>
                </a:solidFill>
              </a:rPr>
              <a:t>Фри́дм</a:t>
            </a:r>
            <a:r>
              <a:rPr lang="ru-RU" sz="2400" b="1" dirty="0" smtClean="0">
                <a:solidFill>
                  <a:srgbClr val="7030A0"/>
                </a:solidFill>
              </a:rPr>
              <a:t>а</a:t>
            </a:r>
            <a:r>
              <a:rPr lang="vi-VN" sz="2400" b="1" dirty="0" smtClean="0">
                <a:solidFill>
                  <a:srgbClr val="7030A0"/>
                </a:solidFill>
              </a:rPr>
              <a:t>н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5229200"/>
            <a:ext cx="871296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dirty="0" smtClean="0"/>
              <a:t>Основные</a:t>
            </a:r>
            <a:r>
              <a:rPr lang="en-US" sz="2300" dirty="0" smtClean="0"/>
              <a:t> </a:t>
            </a:r>
            <a:r>
              <a:rPr lang="ru-RU" sz="2300" dirty="0" smtClean="0"/>
              <a:t>труды:  </a:t>
            </a:r>
          </a:p>
          <a:p>
            <a:r>
              <a:rPr lang="ru-RU" sz="2300" dirty="0" smtClean="0"/>
              <a:t>«Капитал и свобода» (1962 г.), «Монетарная теория Соединенных штатов» (1963 г.), «Деньги и экономическое равновесие» (1973 г.). </a:t>
            </a:r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0"/>
            <a:ext cx="8640960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i="1" dirty="0">
                <a:solidFill>
                  <a:srgbClr val="7030A0"/>
                </a:solidFill>
              </a:rPr>
              <a:t>Постулаты теории монетаризма:</a:t>
            </a:r>
            <a:endParaRPr lang="ru-RU" sz="2200" dirty="0">
              <a:solidFill>
                <a:srgbClr val="7030A0"/>
              </a:solidFill>
            </a:endParaRPr>
          </a:p>
          <a:p>
            <a:pPr indent="363538">
              <a:lnSpc>
                <a:spcPct val="90000"/>
              </a:lnSpc>
            </a:pPr>
            <a:r>
              <a:rPr lang="ru-RU" sz="2200" dirty="0"/>
              <a:t>- рыночная экономика – внутренне устойчивая система, а все негативные моменты, возникающие в ней, имеют экзогенное (внешнее) происхождение, вмешательство </a:t>
            </a:r>
            <a:r>
              <a:rPr lang="ru-RU" sz="2200" dirty="0" smtClean="0"/>
              <a:t>государства несет </a:t>
            </a:r>
            <a:r>
              <a:rPr lang="ru-RU" sz="2200" dirty="0"/>
              <a:t>риски нарушения </a:t>
            </a:r>
            <a:r>
              <a:rPr lang="ru-RU" sz="2200" dirty="0" smtClean="0"/>
              <a:t>равновесия;</a:t>
            </a:r>
            <a:endParaRPr lang="ru-RU" sz="2200" dirty="0"/>
          </a:p>
          <a:p>
            <a:pPr indent="363538">
              <a:lnSpc>
                <a:spcPct val="90000"/>
              </a:lnSpc>
            </a:pPr>
            <a:r>
              <a:rPr lang="ru-RU" sz="2200" dirty="0"/>
              <a:t>- приоритет в государственном регулировании должен отдаваться регулируемому росту денежной массы, а не стимулированию инвестиций и занятости; </a:t>
            </a:r>
          </a:p>
          <a:p>
            <a:pPr indent="363538">
              <a:lnSpc>
                <a:spcPct val="90000"/>
              </a:lnSpc>
            </a:pPr>
            <a:r>
              <a:rPr lang="ru-RU" sz="2200" dirty="0"/>
              <a:t>- механизм «денежного правила» М.Фридмана: строго контролируемое увеличение денежной массы (на 3-5% в год) </a:t>
            </a:r>
            <a:r>
              <a:rPr lang="ru-RU" sz="2200" dirty="0" smtClean="0"/>
              <a:t>приводит </a:t>
            </a:r>
            <a:r>
              <a:rPr lang="ru-RU" sz="2200" dirty="0"/>
              <a:t>к увеличению как потребительского спроса, так и инвестиционного (в тех пропорциях, что сложились в домохозяйствах в «структуре портфеля активов»);</a:t>
            </a:r>
          </a:p>
          <a:p>
            <a:pPr indent="363538">
              <a:lnSpc>
                <a:spcPct val="90000"/>
              </a:lnSpc>
            </a:pPr>
            <a:r>
              <a:rPr lang="ru-RU" sz="2200" dirty="0"/>
              <a:t>- между количеством денег в обращении и объемом национального производства корреляция значительно </a:t>
            </a:r>
            <a:r>
              <a:rPr lang="ru-RU" sz="2200" dirty="0" err="1" smtClean="0"/>
              <a:t>бОльшая</a:t>
            </a:r>
            <a:r>
              <a:rPr lang="ru-RU" sz="2200" dirty="0"/>
              <a:t>, чем между инвестициями и ВВП.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5085184"/>
            <a:ext cx="86409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i="1" dirty="0">
                <a:solidFill>
                  <a:srgbClr val="7030A0"/>
                </a:solidFill>
              </a:rPr>
              <a:t>Вывод </a:t>
            </a:r>
            <a:r>
              <a:rPr lang="ru-RU" sz="2200" b="1" i="1" dirty="0" err="1">
                <a:solidFill>
                  <a:srgbClr val="7030A0"/>
                </a:solidFill>
              </a:rPr>
              <a:t>монетаристов</a:t>
            </a:r>
            <a:r>
              <a:rPr lang="ru-RU" sz="2200" b="1" i="1" dirty="0">
                <a:solidFill>
                  <a:srgbClr val="7030A0"/>
                </a:solidFill>
              </a:rPr>
              <a:t>:</a:t>
            </a:r>
            <a:r>
              <a:rPr lang="ru-RU" sz="2200" dirty="0">
                <a:solidFill>
                  <a:srgbClr val="7030A0"/>
                </a:solidFill>
              </a:rPr>
              <a:t> </a:t>
            </a:r>
            <a:endParaRPr lang="ru-RU" sz="2200" dirty="0" smtClean="0">
              <a:solidFill>
                <a:srgbClr val="7030A0"/>
              </a:solidFill>
            </a:endParaRPr>
          </a:p>
          <a:p>
            <a:pPr indent="363538"/>
            <a:r>
              <a:rPr lang="ru-RU" sz="2200" dirty="0" smtClean="0"/>
              <a:t>долгосрочная </a:t>
            </a:r>
            <a:r>
              <a:rPr lang="ru-RU" sz="2200" dirty="0"/>
              <a:t>денежно-кредитная политика должна состоять в обеспечении постоянного прироста денежной массы в обращении путем поддержания устойчивого и обоснованного уровня инфляционных ожиданий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00811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 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780928"/>
            <a:ext cx="8640960" cy="3888432"/>
          </a:xfrm>
        </p:spPr>
        <p:txBody>
          <a:bodyPr>
            <a:normAutofit fontScale="92500" lnSpcReduction="10000"/>
          </a:bodyPr>
          <a:lstStyle/>
          <a:p>
            <a:pPr indent="363538" algn="just"/>
            <a:endParaRPr lang="ru-RU" sz="1800" dirty="0" smtClean="0">
              <a:solidFill>
                <a:schemeClr val="tx1"/>
              </a:solidFill>
            </a:endParaRPr>
          </a:p>
          <a:p>
            <a:pPr indent="363538" algn="just"/>
            <a:r>
              <a:rPr lang="ru-RU" sz="2500" b="1" i="1" dirty="0" smtClean="0">
                <a:solidFill>
                  <a:srgbClr val="0070C0"/>
                </a:solidFill>
              </a:rPr>
              <a:t>Основные </a:t>
            </a:r>
            <a:r>
              <a:rPr lang="ru-RU" sz="2500" b="1" i="1" dirty="0">
                <a:solidFill>
                  <a:srgbClr val="0070C0"/>
                </a:solidFill>
              </a:rPr>
              <a:t>цели денежно-кредитного регулирования:</a:t>
            </a:r>
          </a:p>
          <a:p>
            <a:pPr indent="363538" algn="just">
              <a:buAutoNum type="arabicParenR"/>
            </a:pPr>
            <a:r>
              <a:rPr lang="ru-RU" sz="2500" dirty="0" smtClean="0">
                <a:solidFill>
                  <a:schemeClr val="tx1"/>
                </a:solidFill>
              </a:rPr>
              <a:t>поддержание </a:t>
            </a:r>
            <a:r>
              <a:rPr lang="ru-RU" sz="2500" dirty="0">
                <a:solidFill>
                  <a:schemeClr val="tx1"/>
                </a:solidFill>
              </a:rPr>
              <a:t>стабильности цен;</a:t>
            </a:r>
          </a:p>
          <a:p>
            <a:pPr indent="363538" algn="just">
              <a:buAutoNum type="arabicParenR"/>
            </a:pPr>
            <a:r>
              <a:rPr lang="ru-RU" sz="2500" dirty="0" smtClean="0">
                <a:solidFill>
                  <a:schemeClr val="tx1"/>
                </a:solidFill>
              </a:rPr>
              <a:t> достижение </a:t>
            </a:r>
            <a:r>
              <a:rPr lang="ru-RU" sz="2500" dirty="0">
                <a:solidFill>
                  <a:schemeClr val="tx1"/>
                </a:solidFill>
              </a:rPr>
              <a:t>высокого уровня занятости</a:t>
            </a:r>
            <a:r>
              <a:rPr lang="ru-RU" sz="2500" dirty="0" smtClean="0">
                <a:solidFill>
                  <a:schemeClr val="tx1"/>
                </a:solidFill>
              </a:rPr>
              <a:t>;</a:t>
            </a:r>
            <a:endParaRPr lang="ru-RU" sz="2500" dirty="0">
              <a:solidFill>
                <a:schemeClr val="tx1"/>
              </a:solidFill>
            </a:endParaRPr>
          </a:p>
          <a:p>
            <a:pPr indent="363538" algn="just">
              <a:buAutoNum type="arabicParenR" startAt="3"/>
            </a:pPr>
            <a:r>
              <a:rPr lang="ru-RU" sz="2500" dirty="0" smtClean="0">
                <a:solidFill>
                  <a:schemeClr val="tx1"/>
                </a:solidFill>
              </a:rPr>
              <a:t>обеспечение </a:t>
            </a:r>
            <a:r>
              <a:rPr lang="ru-RU" sz="2500" dirty="0">
                <a:solidFill>
                  <a:schemeClr val="tx1"/>
                </a:solidFill>
              </a:rPr>
              <a:t>экономического роста;</a:t>
            </a:r>
          </a:p>
          <a:p>
            <a:pPr indent="363538" algn="l">
              <a:buAutoNum type="arabicParenR" startAt="3"/>
            </a:pPr>
            <a:r>
              <a:rPr lang="ru-RU" sz="2500" dirty="0" smtClean="0">
                <a:solidFill>
                  <a:schemeClr val="tx1"/>
                </a:solidFill>
              </a:rPr>
              <a:t> обеспечение </a:t>
            </a:r>
            <a:r>
              <a:rPr lang="ru-RU" sz="2500" dirty="0">
                <a:solidFill>
                  <a:schemeClr val="tx1"/>
                </a:solidFill>
              </a:rPr>
              <a:t>устойчивости и прогнозируемости ставки процента на внутреннем денежном </a:t>
            </a:r>
            <a:r>
              <a:rPr lang="ru-RU" sz="2500" dirty="0" smtClean="0">
                <a:solidFill>
                  <a:schemeClr val="tx1"/>
                </a:solidFill>
              </a:rPr>
              <a:t>рынке;</a:t>
            </a:r>
          </a:p>
          <a:p>
            <a:pPr indent="363538" algn="l">
              <a:buAutoNum type="arabicParenR" startAt="3"/>
            </a:pPr>
            <a:r>
              <a:rPr lang="ru-RU" sz="2500" dirty="0" smtClean="0">
                <a:solidFill>
                  <a:schemeClr val="tx1"/>
                </a:solidFill>
              </a:rPr>
              <a:t> поддержание </a:t>
            </a:r>
            <a:r>
              <a:rPr lang="ru-RU" sz="2500" dirty="0">
                <a:solidFill>
                  <a:schemeClr val="tx1"/>
                </a:solidFill>
              </a:rPr>
              <a:t>равновесия на отдельных сегментах национального финансового </a:t>
            </a:r>
            <a:r>
              <a:rPr lang="ru-RU" sz="2500" dirty="0" smtClean="0">
                <a:solidFill>
                  <a:schemeClr val="tx1"/>
                </a:solidFill>
              </a:rPr>
              <a:t>рынка;</a:t>
            </a:r>
          </a:p>
          <a:p>
            <a:pPr indent="363538" algn="l">
              <a:buAutoNum type="arabicParenR" startAt="3"/>
            </a:pPr>
            <a:r>
              <a:rPr lang="ru-RU" sz="2500" dirty="0" smtClean="0">
                <a:solidFill>
                  <a:schemeClr val="tx1"/>
                </a:solidFill>
              </a:rPr>
              <a:t>обеспечение </a:t>
            </a:r>
            <a:r>
              <a:rPr lang="ru-RU" sz="2500" dirty="0">
                <a:solidFill>
                  <a:schemeClr val="tx1"/>
                </a:solidFill>
              </a:rPr>
              <a:t>устойчивости внутреннего валютного рынка.</a:t>
            </a:r>
          </a:p>
          <a:p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116632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1.2. Теоретико-прикладные основы денежно-кредитного регулирования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124744"/>
            <a:ext cx="8424936" cy="1872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3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Денежно-кредитное регулирование (ДКР)  </a:t>
            </a:r>
            <a:r>
              <a:rPr lang="ru-RU" sz="2300" b="1" dirty="0" smtClean="0">
                <a:latin typeface="Calibri" pitchFamily="34" charset="0"/>
                <a:cs typeface="Calibri" pitchFamily="34" charset="0"/>
              </a:rPr>
              <a:t>– это </a:t>
            </a:r>
            <a:r>
              <a:rPr lang="ru-RU" sz="2300" dirty="0" smtClean="0">
                <a:latin typeface="Calibri" pitchFamily="34" charset="0"/>
                <a:cs typeface="Calibri" pitchFamily="34" charset="0"/>
              </a:rPr>
              <a:t>целенаправленное воздействие государства при помощи специального регуляторного механизма на сферу денежного обращения и кредитных отношений</a:t>
            </a:r>
            <a:r>
              <a:rPr lang="ru-RU" sz="2300" b="1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indent="363538"/>
            <a:endParaRPr lang="ru-RU" sz="22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323528" y="260648"/>
            <a:ext cx="8496944" cy="7200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Объектами денежно-кредитного регулирования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являются: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467544" y="764704"/>
            <a:ext cx="8136904" cy="583264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363538" algn="just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спрос на деньги и предложение денег;</a:t>
            </a:r>
          </a:p>
          <a:p>
            <a:pPr marL="342900" marR="0" lvl="0" indent="363538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объем и структура денежной массы, находящейся в обороте;</a:t>
            </a:r>
          </a:p>
          <a:p>
            <a:pPr marL="342900" marR="0" lvl="0" indent="363538" algn="just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скорость оборота (обращения) денег;</a:t>
            </a:r>
          </a:p>
          <a:p>
            <a:pPr marL="342900" marR="0" lvl="0" indent="363538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объем кредитов, предоставляемых участникам денежного оборота, в т.ч. банковской системе; </a:t>
            </a:r>
          </a:p>
          <a:p>
            <a:pPr marL="342900" marR="0" lvl="0" indent="363538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коэффициенты денежной (банковской) мультипликации;</a:t>
            </a:r>
          </a:p>
          <a:p>
            <a:pPr marL="342900" lvl="0" indent="363538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ru-RU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объем и структура денежных доходов и расходов участников денежного оборота</a:t>
            </a:r>
            <a:r>
              <a:rPr lang="ru-RU" sz="2300" dirty="0" smtClean="0"/>
              <a:t>; </a:t>
            </a:r>
          </a:p>
          <a:p>
            <a:pPr marL="342900" lvl="0" indent="363538">
              <a:lnSpc>
                <a:spcPct val="16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300" dirty="0" smtClean="0"/>
              <a:t>о</a:t>
            </a:r>
            <a:r>
              <a:rPr lang="ru-RU" sz="2300" dirty="0" smtClean="0"/>
              <a:t>бменный курс </a:t>
            </a:r>
            <a:r>
              <a:rPr lang="ru-RU" sz="2300" dirty="0" smtClean="0"/>
              <a:t>национальной денежной единицы.</a:t>
            </a:r>
            <a:endParaRPr kumimoji="0" lang="ru-RU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1080120"/>
          </a:xfrm>
        </p:spPr>
        <p:txBody>
          <a:bodyPr>
            <a:norm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71600" y="0"/>
            <a:ext cx="7776864" cy="620688"/>
          </a:xfrm>
        </p:spPr>
        <p:txBody>
          <a:bodyPr>
            <a:normAutofit/>
          </a:bodyPr>
          <a:lstStyle/>
          <a:p>
            <a:pPr algn="r"/>
            <a:r>
              <a:rPr lang="ru-RU" sz="2200" b="1" i="1" dirty="0" smtClean="0">
                <a:solidFill>
                  <a:schemeClr val="tx1"/>
                </a:solidFill>
              </a:rPr>
              <a:t>Базовые показатели </a:t>
            </a:r>
            <a:r>
              <a:rPr lang="ru-RU" sz="2200" b="1" i="1" dirty="0">
                <a:solidFill>
                  <a:schemeClr val="tx1"/>
                </a:solidFill>
              </a:rPr>
              <a:t>ДКР</a:t>
            </a:r>
            <a:endParaRPr lang="ru-RU" sz="2200" i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404664"/>
            <a:ext cx="806489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/>
            <a:r>
              <a:rPr lang="ru-RU" sz="2200" b="1" dirty="0">
                <a:solidFill>
                  <a:srgbClr val="C00000"/>
                </a:solidFill>
              </a:rPr>
              <a:t>Спрос на деньги </a:t>
            </a:r>
            <a:r>
              <a:rPr lang="ru-RU" sz="2200" dirty="0"/>
              <a:t>- </a:t>
            </a:r>
            <a:r>
              <a:rPr lang="ru-RU" sz="2200" dirty="0" smtClean="0"/>
              <a:t>количество </a:t>
            </a:r>
            <a:r>
              <a:rPr lang="ru-RU" sz="2200" dirty="0"/>
              <a:t>платежных средств, которое экономические субъекты желают держать у себя в настоящий момент.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1412777"/>
            <a:ext cx="79208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dirty="0">
                <a:solidFill>
                  <a:srgbClr val="7030A0"/>
                </a:solidFill>
              </a:rPr>
              <a:t>Увеличение спроса на деньги вызывается:</a:t>
            </a:r>
          </a:p>
          <a:p>
            <a:r>
              <a:rPr lang="ru-RU" sz="2200" dirty="0"/>
              <a:t>- ростом экономики;</a:t>
            </a:r>
          </a:p>
          <a:p>
            <a:r>
              <a:rPr lang="ru-RU" sz="2200" dirty="0"/>
              <a:t>- снижением инфляции и инфляционных </a:t>
            </a:r>
            <a:r>
              <a:rPr lang="ru-RU" sz="2200" dirty="0" smtClean="0"/>
              <a:t>ожиданий;</a:t>
            </a:r>
            <a:endParaRPr lang="ru-RU" sz="2200" dirty="0"/>
          </a:p>
          <a:p>
            <a:r>
              <a:rPr lang="ru-RU" sz="2200" dirty="0"/>
              <a:t>- ростом доверия к банковской системе</a:t>
            </a:r>
            <a:r>
              <a:rPr lang="ru-RU" sz="2200" dirty="0" smtClean="0"/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99592" y="2780928"/>
            <a:ext cx="7992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dirty="0" smtClean="0">
                <a:solidFill>
                  <a:srgbClr val="7030A0"/>
                </a:solidFill>
              </a:rPr>
              <a:t>Основные мотивы, </a:t>
            </a:r>
            <a:r>
              <a:rPr lang="ru-RU" sz="2200" dirty="0" smtClean="0"/>
              <a:t>которыми руководствуется тот или иной участник денежного обращения, формируя спрос </a:t>
            </a:r>
            <a:r>
              <a:rPr lang="ru-RU" sz="2200" dirty="0"/>
              <a:t>на </a:t>
            </a:r>
            <a:r>
              <a:rPr lang="ru-RU" sz="2200" dirty="0" smtClean="0"/>
              <a:t>деньги: </a:t>
            </a:r>
            <a:endParaRPr lang="ru-RU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683568" y="3645024"/>
            <a:ext cx="828092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buAutoNum type="arabicParenR"/>
            </a:pPr>
            <a:r>
              <a:rPr lang="ru-RU" sz="2200" b="1" dirty="0" err="1" smtClean="0"/>
              <a:t>трансакционный</a:t>
            </a:r>
            <a:r>
              <a:rPr lang="ru-RU" sz="2200" b="1" dirty="0" smtClean="0"/>
              <a:t> мотив </a:t>
            </a:r>
            <a:r>
              <a:rPr lang="ru-RU" sz="2200" dirty="0" smtClean="0"/>
              <a:t>- </a:t>
            </a:r>
            <a:r>
              <a:rPr lang="ru-RU" sz="2200" dirty="0"/>
              <a:t>потребность в запасе денег для обеспечения текущего хозяйственного </a:t>
            </a:r>
            <a:r>
              <a:rPr lang="ru-RU" sz="2200" dirty="0" smtClean="0"/>
              <a:t>финансирования</a:t>
            </a:r>
            <a:r>
              <a:rPr lang="ru-RU" sz="2200" dirty="0"/>
              <a:t>;</a:t>
            </a:r>
            <a:r>
              <a:rPr lang="ru-RU" sz="2200" dirty="0" smtClean="0"/>
              <a:t> </a:t>
            </a:r>
          </a:p>
          <a:p>
            <a:pPr marL="342900" indent="-342900"/>
            <a:endParaRPr lang="ru-RU" sz="1000" dirty="0" smtClean="0"/>
          </a:p>
          <a:p>
            <a:r>
              <a:rPr lang="ru-RU" sz="2200" b="1" dirty="0" smtClean="0"/>
              <a:t>2) мотив </a:t>
            </a:r>
            <a:r>
              <a:rPr lang="ru-RU" sz="2200" b="1" dirty="0"/>
              <a:t>предосторожности </a:t>
            </a:r>
            <a:r>
              <a:rPr lang="ru-RU" sz="2200" dirty="0"/>
              <a:t>– потребность в резервах денежных средств для снижения рисков в условиях неопределенности и сглаживания неизбежных кассовых </a:t>
            </a:r>
            <a:r>
              <a:rPr lang="ru-RU" sz="2200" dirty="0" smtClean="0"/>
              <a:t>разрывов;</a:t>
            </a:r>
          </a:p>
          <a:p>
            <a:endParaRPr lang="ru-RU" sz="800" dirty="0" smtClean="0"/>
          </a:p>
          <a:p>
            <a:r>
              <a:rPr lang="ru-RU" sz="2200" b="1" dirty="0" smtClean="0"/>
              <a:t>3) спекулятивный </a:t>
            </a:r>
            <a:r>
              <a:rPr lang="ru-RU" sz="2200" b="1" dirty="0"/>
              <a:t>мотив </a:t>
            </a:r>
            <a:r>
              <a:rPr lang="ru-RU" sz="2200" dirty="0"/>
              <a:t>– потребность в приобретении финансовых активов (облигаций, акций, ПФИ) с целью получения  процентных и иных доходов от спекулятивных операций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"/>
            <a:ext cx="8278688" cy="548680"/>
          </a:xfrm>
        </p:spPr>
        <p:txBody>
          <a:bodyPr>
            <a:normAutofit/>
          </a:bodyPr>
          <a:lstStyle/>
          <a:p>
            <a:pPr algn="r"/>
            <a:r>
              <a:rPr lang="ru-RU" sz="2000" b="1" i="1" dirty="0" smtClean="0">
                <a:solidFill>
                  <a:schemeClr val="tx1"/>
                </a:solidFill>
              </a:rPr>
              <a:t>Базовые показатели ДКР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1520" y="476672"/>
            <a:ext cx="8496944" cy="1512168"/>
          </a:xfrm>
        </p:spPr>
        <p:txBody>
          <a:bodyPr>
            <a:noAutofit/>
          </a:bodyPr>
          <a:lstStyle/>
          <a:p>
            <a:pPr indent="363538" algn="just"/>
            <a:r>
              <a:rPr lang="ru-RU" sz="2200" b="1" dirty="0" smtClean="0">
                <a:solidFill>
                  <a:schemeClr val="tx1"/>
                </a:solidFill>
              </a:rPr>
              <a:t>Денежное  предложение - </a:t>
            </a:r>
            <a:r>
              <a:rPr lang="ru-RU" sz="2200" dirty="0" smtClean="0">
                <a:solidFill>
                  <a:schemeClr val="tx1"/>
                </a:solidFill>
              </a:rPr>
              <a:t>денежная масса </a:t>
            </a:r>
            <a:r>
              <a:rPr lang="ru-RU" sz="2200" dirty="0">
                <a:solidFill>
                  <a:schemeClr val="tx1"/>
                </a:solidFill>
              </a:rPr>
              <a:t>в обращении, т. е. совокупность наличных и безналичных </a:t>
            </a:r>
            <a:r>
              <a:rPr lang="ru-RU" sz="2200" dirty="0" smtClean="0">
                <a:solidFill>
                  <a:schemeClr val="tx1"/>
                </a:solidFill>
              </a:rPr>
              <a:t>платежных </a:t>
            </a:r>
            <a:r>
              <a:rPr lang="ru-RU" sz="2200" dirty="0">
                <a:solidFill>
                  <a:schemeClr val="tx1"/>
                </a:solidFill>
              </a:rPr>
              <a:t>средств, обеспечивающих обращение товаров и </a:t>
            </a:r>
            <a:r>
              <a:rPr lang="ru-RU" sz="2200" dirty="0" smtClean="0">
                <a:solidFill>
                  <a:schemeClr val="tx1"/>
                </a:solidFill>
              </a:rPr>
              <a:t>услуг в стране, а также потребности накопления нефинансовыми организациями и населением. 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2204864"/>
            <a:ext cx="8424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dirty="0"/>
              <a:t>Показателями состава и структуры денежной массы являются </a:t>
            </a:r>
            <a:r>
              <a:rPr lang="ru-RU" sz="2200" b="1" dirty="0">
                <a:solidFill>
                  <a:srgbClr val="7030A0"/>
                </a:solidFill>
              </a:rPr>
              <a:t>денежные агрегаты – М0, М1, </a:t>
            </a:r>
            <a:r>
              <a:rPr lang="ru-RU" sz="2200" b="1" dirty="0" smtClean="0">
                <a:solidFill>
                  <a:srgbClr val="7030A0"/>
                </a:solidFill>
              </a:rPr>
              <a:t>М2:   </a:t>
            </a:r>
            <a:endParaRPr lang="ru-RU" sz="22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2924944"/>
            <a:ext cx="842493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dirty="0" smtClean="0">
                <a:solidFill>
                  <a:srgbClr val="7030A0"/>
                </a:solidFill>
              </a:rPr>
              <a:t>▪ денежный </a:t>
            </a:r>
            <a:r>
              <a:rPr lang="ru-RU" sz="2200" b="1" dirty="0">
                <a:solidFill>
                  <a:srgbClr val="7030A0"/>
                </a:solidFill>
              </a:rPr>
              <a:t>агрегат МО</a:t>
            </a:r>
            <a:r>
              <a:rPr lang="ru-RU" sz="2200" dirty="0">
                <a:solidFill>
                  <a:srgbClr val="7030A0"/>
                </a:solidFill>
              </a:rPr>
              <a:t> </a:t>
            </a:r>
            <a:r>
              <a:rPr lang="ru-RU" sz="2000" b="1" i="1" dirty="0"/>
              <a:t>= наличные деньги в обращении вне банковской </a:t>
            </a:r>
            <a:r>
              <a:rPr lang="ru-RU" sz="2000" b="1" i="1" dirty="0" smtClean="0"/>
              <a:t>системы;</a:t>
            </a:r>
            <a:endParaRPr lang="ru-RU" sz="2000" b="1" i="1" dirty="0"/>
          </a:p>
          <a:p>
            <a:pPr indent="363538"/>
            <a:r>
              <a:rPr lang="ru-RU" sz="2200" b="1" dirty="0" smtClean="0">
                <a:solidFill>
                  <a:srgbClr val="7030A0"/>
                </a:solidFill>
              </a:rPr>
              <a:t>▪ денежный </a:t>
            </a:r>
            <a:r>
              <a:rPr lang="ru-RU" sz="2200" b="1" dirty="0">
                <a:solidFill>
                  <a:srgbClr val="7030A0"/>
                </a:solidFill>
              </a:rPr>
              <a:t>агрегат </a:t>
            </a:r>
            <a:r>
              <a:rPr lang="ru-RU" sz="2000" b="1" dirty="0">
                <a:solidFill>
                  <a:srgbClr val="7030A0"/>
                </a:solidFill>
              </a:rPr>
              <a:t>М1 </a:t>
            </a:r>
            <a:r>
              <a:rPr lang="ru-RU" sz="2000" b="1" dirty="0"/>
              <a:t>= </a:t>
            </a:r>
            <a:r>
              <a:rPr lang="ru-RU" sz="2000" b="1" i="1" dirty="0"/>
              <a:t>М0 + остатки средств в национальной валюте на расчетных, текущих и иных счетах до востребования населения, нефинансовых и финансовых (кроме кредитных) организаций, являющихся резидентами Российской </a:t>
            </a:r>
            <a:r>
              <a:rPr lang="ru-RU" sz="2000" b="1" i="1" dirty="0" smtClean="0"/>
              <a:t>Федерации;</a:t>
            </a:r>
            <a:endParaRPr lang="ru-RU" sz="2000" b="1" i="1" dirty="0"/>
          </a:p>
          <a:p>
            <a:pPr indent="363538"/>
            <a:r>
              <a:rPr lang="ru-RU" sz="2200" b="1" dirty="0" smtClean="0">
                <a:solidFill>
                  <a:srgbClr val="7030A0"/>
                </a:solidFill>
              </a:rPr>
              <a:t>▪ денежный </a:t>
            </a:r>
            <a:r>
              <a:rPr lang="ru-RU" sz="2200" b="1" dirty="0">
                <a:solidFill>
                  <a:srgbClr val="7030A0"/>
                </a:solidFill>
              </a:rPr>
              <a:t>агрегат М2</a:t>
            </a:r>
            <a:r>
              <a:rPr lang="ru-RU" sz="2200" dirty="0">
                <a:solidFill>
                  <a:srgbClr val="7030A0"/>
                </a:solidFill>
              </a:rPr>
              <a:t> </a:t>
            </a:r>
            <a:r>
              <a:rPr lang="ru-RU" sz="2000" b="1" dirty="0"/>
              <a:t>= </a:t>
            </a:r>
            <a:r>
              <a:rPr lang="ru-RU" sz="2000" b="1" i="1" dirty="0"/>
              <a:t>М1 + остатки средств в национальной валюте на счетах срочных депозитов и иных привлеченных на срок средств населения, нефинансовых и финансовых (кроме кредитных) организаций, являющихся резидентами Российской </a:t>
            </a:r>
            <a:r>
              <a:rPr lang="ru-RU" sz="2000" b="1" i="1" dirty="0" smtClean="0"/>
              <a:t>Федерации;</a:t>
            </a:r>
          </a:p>
          <a:p>
            <a:pPr indent="363538"/>
            <a:r>
              <a:rPr lang="ru-RU" sz="2200" b="1" dirty="0" smtClean="0">
                <a:solidFill>
                  <a:srgbClr val="7030A0"/>
                </a:solidFill>
              </a:rPr>
              <a:t>▪ денежный агрегат М2Х </a:t>
            </a:r>
            <a:r>
              <a:rPr lang="ru-RU" sz="2000" b="1" dirty="0" smtClean="0"/>
              <a:t>= </a:t>
            </a:r>
            <a:r>
              <a:rPr lang="ru-RU" sz="2000" b="1" i="1" dirty="0" smtClean="0"/>
              <a:t>М2 + </a:t>
            </a:r>
            <a:r>
              <a:rPr lang="ru-RU" sz="2000" b="1" i="1" dirty="0" err="1" smtClean="0"/>
              <a:t>ср-ва</a:t>
            </a:r>
            <a:r>
              <a:rPr lang="ru-RU" sz="2000" b="1" i="1" dirty="0" smtClean="0"/>
              <a:t>  в иностранной валюте </a:t>
            </a:r>
          </a:p>
          <a:p>
            <a:pPr indent="363538"/>
            <a:r>
              <a:rPr lang="ru-RU" sz="2000" b="1" i="1" dirty="0" smtClean="0"/>
              <a:t>( денежная масса в широком определении).</a:t>
            </a:r>
            <a:endParaRPr lang="ru-RU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4077072"/>
            <a:ext cx="8640960" cy="2592288"/>
          </a:xfrm>
        </p:spPr>
        <p:txBody>
          <a:bodyPr>
            <a:noAutofit/>
          </a:bodyPr>
          <a:lstStyle/>
          <a:p>
            <a:pPr indent="363538" algn="just"/>
            <a:r>
              <a:rPr lang="ru-RU" sz="2300" b="1" dirty="0">
                <a:solidFill>
                  <a:srgbClr val="C00000"/>
                </a:solidFill>
              </a:rPr>
              <a:t>Скорость обращения </a:t>
            </a:r>
            <a:r>
              <a:rPr lang="ru-RU" sz="2300" b="1" dirty="0" smtClean="0">
                <a:solidFill>
                  <a:srgbClr val="C00000"/>
                </a:solidFill>
              </a:rPr>
              <a:t>денег </a:t>
            </a:r>
            <a:r>
              <a:rPr lang="ru-RU" sz="2300" dirty="0" smtClean="0">
                <a:solidFill>
                  <a:srgbClr val="C00000"/>
                </a:solidFill>
              </a:rPr>
              <a:t> -</a:t>
            </a:r>
            <a:r>
              <a:rPr lang="ru-RU" sz="2300" dirty="0" smtClean="0">
                <a:solidFill>
                  <a:schemeClr val="tx1"/>
                </a:solidFill>
              </a:rPr>
              <a:t> </a:t>
            </a:r>
            <a:r>
              <a:rPr lang="ru-RU" sz="2300" dirty="0">
                <a:solidFill>
                  <a:schemeClr val="tx1"/>
                </a:solidFill>
              </a:rPr>
              <a:t>то число раз, которое денежная единица поступает в </a:t>
            </a:r>
            <a:r>
              <a:rPr lang="ru-RU" sz="2300" dirty="0" smtClean="0">
                <a:solidFill>
                  <a:schemeClr val="tx1"/>
                </a:solidFill>
              </a:rPr>
              <a:t>обращение и </a:t>
            </a:r>
            <a:r>
              <a:rPr lang="ru-RU" sz="2300" dirty="0">
                <a:solidFill>
                  <a:schemeClr val="tx1"/>
                </a:solidFill>
              </a:rPr>
              <a:t>расходуется в денежных расчетах при купле-продаже товаров и услуг, </a:t>
            </a:r>
            <a:endParaRPr lang="ru-RU" sz="2300" dirty="0" smtClean="0">
              <a:solidFill>
                <a:schemeClr val="tx1"/>
              </a:solidFill>
            </a:endParaRPr>
          </a:p>
          <a:p>
            <a:pPr indent="363538" algn="just"/>
            <a:r>
              <a:rPr lang="ru-RU" sz="2300" dirty="0" smtClean="0">
                <a:solidFill>
                  <a:schemeClr val="tx1"/>
                </a:solidFill>
              </a:rPr>
              <a:t>или </a:t>
            </a:r>
            <a:r>
              <a:rPr lang="ru-RU" sz="2300" dirty="0">
                <a:solidFill>
                  <a:schemeClr val="tx1"/>
                </a:solidFill>
              </a:rPr>
              <a:t>количество сделок, которое обслуживает каждая денежная единица в </a:t>
            </a:r>
            <a:r>
              <a:rPr lang="ru-RU" sz="2300" dirty="0" smtClean="0">
                <a:solidFill>
                  <a:schemeClr val="tx1"/>
                </a:solidFill>
              </a:rPr>
              <a:t>среднем в течение года, </a:t>
            </a:r>
          </a:p>
          <a:p>
            <a:pPr indent="363538" algn="just"/>
            <a:r>
              <a:rPr lang="ru-RU" sz="2300" dirty="0" smtClean="0">
                <a:solidFill>
                  <a:schemeClr val="tx1"/>
                </a:solidFill>
              </a:rPr>
              <a:t>или среднее число оборотов денежных средств. </a:t>
            </a:r>
            <a:endParaRPr lang="ru-RU" sz="2300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8206680" cy="432047"/>
          </a:xfrm>
        </p:spPr>
        <p:txBody>
          <a:bodyPr>
            <a:noAutofit/>
          </a:bodyPr>
          <a:lstStyle/>
          <a:p>
            <a:pPr algn="r"/>
            <a:r>
              <a:rPr lang="ru-RU" sz="2000" b="1" i="1" dirty="0" smtClean="0">
                <a:solidFill>
                  <a:schemeClr val="tx1"/>
                </a:solidFill>
              </a:rPr>
              <a:t>Базовые показатели ДКР</a:t>
            </a:r>
            <a:r>
              <a:rPr lang="ru-RU" sz="2000" i="1" dirty="0" smtClean="0">
                <a:solidFill>
                  <a:schemeClr val="tx1"/>
                </a:solidFill>
              </a:rPr>
              <a:t/>
            </a:r>
            <a:br>
              <a:rPr lang="ru-RU" sz="2000" i="1" dirty="0" smtClean="0">
                <a:solidFill>
                  <a:schemeClr val="tx1"/>
                </a:solidFill>
              </a:rPr>
            </a:b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836712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83568" y="548680"/>
            <a:ext cx="806489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ctr"/>
            <a:r>
              <a:rPr lang="ru-RU" sz="2200" b="1" dirty="0" smtClean="0">
                <a:solidFill>
                  <a:srgbClr val="7030A0"/>
                </a:solidFill>
              </a:rPr>
              <a:t>Денежная </a:t>
            </a:r>
            <a:r>
              <a:rPr lang="ru-RU" sz="2200" b="1" dirty="0">
                <a:solidFill>
                  <a:srgbClr val="7030A0"/>
                </a:solidFill>
              </a:rPr>
              <a:t>масса зависит от скорости обращения денег: </a:t>
            </a:r>
            <a:endParaRPr lang="ru-RU" sz="2200" b="1" dirty="0" smtClean="0">
              <a:solidFill>
                <a:srgbClr val="7030A0"/>
              </a:solidFill>
            </a:endParaRPr>
          </a:p>
          <a:p>
            <a:r>
              <a:rPr lang="ru-RU" sz="2200" dirty="0" smtClean="0"/>
              <a:t>чем </a:t>
            </a:r>
            <a:r>
              <a:rPr lang="ru-RU" sz="2200" dirty="0"/>
              <a:t>выше при прочих равных условиях </a:t>
            </a:r>
            <a:r>
              <a:rPr lang="ru-RU" sz="2200" dirty="0" smtClean="0"/>
              <a:t>скорость </a:t>
            </a:r>
            <a:r>
              <a:rPr lang="ru-RU" sz="2200" dirty="0"/>
              <a:t>обращения денег, тем меньше денежной массы нужно для обслуживания годового производства ВВП:</a:t>
            </a:r>
          </a:p>
          <a:p>
            <a:r>
              <a:rPr lang="ru-RU" sz="2000" dirty="0"/>
              <a:t>		 </a:t>
            </a:r>
            <a:r>
              <a:rPr lang="ru-RU" sz="2000" b="1" dirty="0"/>
              <a:t>	</a:t>
            </a:r>
            <a:r>
              <a:rPr lang="ru-RU" sz="2600" b="1" dirty="0" smtClean="0"/>
              <a:t>М ≈ С </a:t>
            </a:r>
            <a:r>
              <a:rPr lang="ru-RU" sz="2600" b="1" dirty="0"/>
              <a:t>/ </a:t>
            </a:r>
            <a:r>
              <a:rPr lang="en-US" sz="2600" b="1" dirty="0"/>
              <a:t>V</a:t>
            </a:r>
            <a:r>
              <a:rPr lang="ru-RU" sz="2600" b="1" dirty="0"/>
              <a:t>,</a:t>
            </a:r>
            <a:r>
              <a:rPr lang="ru-RU" sz="2600" dirty="0"/>
              <a:t> </a:t>
            </a:r>
          </a:p>
          <a:p>
            <a:r>
              <a:rPr lang="ru-RU" sz="2000" dirty="0"/>
              <a:t>	где </a:t>
            </a:r>
          </a:p>
          <a:p>
            <a:r>
              <a:rPr lang="ru-RU" sz="2000" dirty="0"/>
              <a:t>	</a:t>
            </a:r>
            <a:r>
              <a:rPr lang="ru-RU" sz="2200" b="1" dirty="0" smtClean="0"/>
              <a:t>М </a:t>
            </a:r>
            <a:r>
              <a:rPr lang="ru-RU" sz="2200" dirty="0"/>
              <a:t>- количество денег, необходимых для обслуживания денежного оборота, </a:t>
            </a:r>
          </a:p>
          <a:p>
            <a:r>
              <a:rPr lang="ru-RU" sz="2200" dirty="0"/>
              <a:t>	</a:t>
            </a:r>
            <a:r>
              <a:rPr lang="ru-RU" sz="2200" b="1" dirty="0" smtClean="0"/>
              <a:t>С</a:t>
            </a:r>
            <a:r>
              <a:rPr lang="ru-RU" sz="2200" dirty="0" smtClean="0"/>
              <a:t> – стоимость реализуемых </a:t>
            </a:r>
            <a:r>
              <a:rPr lang="ru-RU" sz="2200" dirty="0"/>
              <a:t>товаров и услуг, </a:t>
            </a:r>
          </a:p>
          <a:p>
            <a:r>
              <a:rPr lang="ru-RU" sz="2200" dirty="0"/>
              <a:t>	</a:t>
            </a:r>
            <a:r>
              <a:rPr lang="en-US" sz="2200" b="1" dirty="0"/>
              <a:t>V</a:t>
            </a:r>
            <a:r>
              <a:rPr lang="ru-RU" sz="2200" dirty="0"/>
              <a:t> - скорость обращения </a:t>
            </a:r>
            <a:r>
              <a:rPr lang="ru-RU" sz="2200" dirty="0" smtClean="0"/>
              <a:t>денег.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8507288" cy="1872208"/>
          </a:xfrm>
        </p:spPr>
        <p:txBody>
          <a:bodyPr>
            <a:noAutofit/>
          </a:bodyPr>
          <a:lstStyle/>
          <a:p>
            <a:pPr indent="363538" algn="l"/>
            <a:r>
              <a:rPr lang="ru-RU" sz="2300" dirty="0" smtClean="0"/>
              <a:t>Величина </a:t>
            </a:r>
            <a:r>
              <a:rPr lang="ru-RU" sz="2300" dirty="0"/>
              <a:t>денежного предложения </a:t>
            </a:r>
            <a:r>
              <a:rPr lang="ru-RU" sz="2300" dirty="0" smtClean="0"/>
              <a:t> (денежной массы) определяется </a:t>
            </a:r>
            <a:r>
              <a:rPr lang="ru-RU" sz="2300" dirty="0"/>
              <a:t>взаимодействием </a:t>
            </a:r>
            <a:r>
              <a:rPr lang="ru-RU" sz="2300" dirty="0" smtClean="0"/>
              <a:t> трех </a:t>
            </a:r>
            <a:r>
              <a:rPr lang="ru-RU" sz="2300" dirty="0"/>
              <a:t>переменных:</a:t>
            </a:r>
            <a:br>
              <a:rPr lang="ru-RU" sz="2300" dirty="0"/>
            </a:br>
            <a:r>
              <a:rPr lang="ru-RU" sz="2300" dirty="0"/>
              <a:t> </a:t>
            </a:r>
            <a:r>
              <a:rPr lang="ru-RU" sz="2300" dirty="0" smtClean="0"/>
              <a:t>     - </a:t>
            </a:r>
            <a:r>
              <a:rPr lang="ru-RU" sz="2300" dirty="0"/>
              <a:t>денежной </a:t>
            </a:r>
            <a:r>
              <a:rPr lang="ru-RU" sz="2300" dirty="0" smtClean="0"/>
              <a:t>базы </a:t>
            </a:r>
            <a:r>
              <a:rPr lang="ru-RU" sz="2300" dirty="0"/>
              <a:t>центрального банка;</a:t>
            </a:r>
            <a:br>
              <a:rPr lang="ru-RU" sz="2300" dirty="0"/>
            </a:br>
            <a:r>
              <a:rPr lang="ru-RU" sz="2300" dirty="0" smtClean="0"/>
              <a:t>      - ставки </a:t>
            </a:r>
            <a:r>
              <a:rPr lang="ru-RU" sz="2300" dirty="0"/>
              <a:t>процента на внутреннем денежном рынке;</a:t>
            </a:r>
            <a:br>
              <a:rPr lang="ru-RU" sz="2300" dirty="0"/>
            </a:br>
            <a:r>
              <a:rPr lang="ru-RU" sz="2300" dirty="0" smtClean="0"/>
              <a:t>      - нормы </a:t>
            </a:r>
            <a:r>
              <a:rPr lang="ru-RU" sz="2300" dirty="0"/>
              <a:t>обязательного резервирования</a:t>
            </a:r>
            <a:r>
              <a:rPr lang="ru-RU" sz="2300" dirty="0" smtClean="0"/>
              <a:t>.</a:t>
            </a:r>
            <a:endParaRPr lang="ru-RU" sz="2300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2204864"/>
            <a:ext cx="835292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C00000"/>
                </a:solidFill>
              </a:rPr>
              <a:t>Денежная база</a:t>
            </a:r>
            <a:r>
              <a:rPr lang="ru-RU" sz="2300" dirty="0"/>
              <a:t> – макроэкономический индикатор, показывающий количество </a:t>
            </a:r>
            <a:r>
              <a:rPr lang="ru-RU" sz="2300" dirty="0" smtClean="0"/>
              <a:t>денежных средств, находящихся </a:t>
            </a:r>
            <a:r>
              <a:rPr lang="ru-RU" sz="2300" dirty="0"/>
              <a:t>в обращении. </a:t>
            </a:r>
          </a:p>
        </p:txBody>
      </p:sp>
      <p:sp>
        <p:nvSpPr>
          <p:cNvPr id="6" name="Заголовок 5"/>
          <p:cNvSpPr txBox="1">
            <a:spLocks/>
          </p:cNvSpPr>
          <p:nvPr/>
        </p:nvSpPr>
        <p:spPr>
          <a:xfrm>
            <a:off x="685800" y="1"/>
            <a:ext cx="820668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Базовые показатели ДКР</a:t>
            </a:r>
            <a:r>
              <a:rPr kumimoji="0" lang="ru-RU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3284984"/>
            <a:ext cx="828092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7030A0"/>
                </a:solidFill>
              </a:rPr>
              <a:t>Денежная база в узком определении </a:t>
            </a:r>
            <a:r>
              <a:rPr lang="ru-RU" sz="2300" dirty="0"/>
              <a:t>включает выпущенные в обращение </a:t>
            </a:r>
            <a:r>
              <a:rPr lang="ru-RU" sz="2300" dirty="0" smtClean="0"/>
              <a:t>Центральным банком </a:t>
            </a:r>
            <a:r>
              <a:rPr lang="ru-RU" sz="2300" dirty="0"/>
              <a:t>наличные деньги (с учетом остатков средств в кассах кредитных организаций) и остатки обязательных резервов по привлеченным банками средствам в национальной валюте, депонируемым на счетах в Банке России.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3568" y="5085184"/>
            <a:ext cx="820891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7030A0"/>
                </a:solidFill>
              </a:rPr>
              <a:t>Денежная база в широком определении </a:t>
            </a:r>
            <a:r>
              <a:rPr lang="ru-RU" sz="2300" dirty="0"/>
              <a:t>состоит из наличных денег в обращении (с учетом остатков в кассах банков), средств на корреспондентских счетах и обязательных резервах кредитных организаций в </a:t>
            </a:r>
            <a:r>
              <a:rPr lang="ru-RU" sz="2300" dirty="0" smtClean="0"/>
              <a:t>Центральном банке. </a:t>
            </a:r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404664"/>
          </a:xfrm>
        </p:spPr>
        <p:txBody>
          <a:bodyPr>
            <a:normAutofit/>
          </a:bodyPr>
          <a:lstStyle/>
          <a:p>
            <a:pPr algn="r"/>
            <a:r>
              <a:rPr lang="ru-RU" sz="2000" b="1" i="1" dirty="0"/>
              <a:t>Базовые показатели ДКР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764704"/>
            <a:ext cx="799288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C00000"/>
                </a:solidFill>
              </a:rPr>
              <a:t>Ставка процента</a:t>
            </a:r>
            <a:r>
              <a:rPr lang="ru-RU" sz="2300" b="1" dirty="0"/>
              <a:t> (ставка рефинансирования)</a:t>
            </a:r>
            <a:r>
              <a:rPr lang="ru-RU" sz="2300" dirty="0"/>
              <a:t> - процент, под который </a:t>
            </a:r>
            <a:r>
              <a:rPr lang="ru-RU" sz="2300" dirty="0" smtClean="0"/>
              <a:t>Центральный банк </a:t>
            </a:r>
            <a:r>
              <a:rPr lang="ru-RU" sz="2300" dirty="0"/>
              <a:t>выдаёт кредиты </a:t>
            </a:r>
            <a:r>
              <a:rPr lang="ru-RU" sz="2300" dirty="0" smtClean="0"/>
              <a:t>другим </a:t>
            </a:r>
            <a:r>
              <a:rPr lang="ru-RU" sz="2300" dirty="0"/>
              <a:t>кредитным </a:t>
            </a:r>
            <a:r>
              <a:rPr lang="ru-RU" sz="2300" dirty="0" smtClean="0"/>
              <a:t>организациям.</a:t>
            </a:r>
            <a:endParaRPr lang="ru-RU" sz="2300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1988840"/>
            <a:ext cx="28803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dirty="0" smtClean="0"/>
              <a:t>Ставка рефинансирования </a:t>
            </a:r>
            <a:endParaRPr lang="ru-RU" sz="2300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3923928" y="2204864"/>
            <a:ext cx="978408" cy="216024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292080" y="2060848"/>
            <a:ext cx="28803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dirty="0" smtClean="0"/>
              <a:t>Ключевая ставка Банка России</a:t>
            </a:r>
            <a:endParaRPr lang="ru-RU" sz="2300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3284984"/>
            <a:ext cx="84249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C00000"/>
                </a:solidFill>
              </a:rPr>
              <a:t>Норма обязательного резервирования </a:t>
            </a:r>
            <a:r>
              <a:rPr lang="ru-RU" sz="2300" b="1" dirty="0" smtClean="0"/>
              <a:t>–</a:t>
            </a:r>
            <a:r>
              <a:rPr lang="ru-RU" sz="2300" dirty="0" smtClean="0"/>
              <a:t> </a:t>
            </a:r>
            <a:r>
              <a:rPr lang="ru-RU" sz="2300" dirty="0"/>
              <a:t>установленная </a:t>
            </a:r>
            <a:r>
              <a:rPr lang="ru-RU" sz="2300" dirty="0" smtClean="0"/>
              <a:t>Центральным </a:t>
            </a:r>
            <a:r>
              <a:rPr lang="ru-RU" sz="2300" dirty="0"/>
              <a:t>банком строго определённая доля обязательств </a:t>
            </a:r>
            <a:r>
              <a:rPr lang="ru-RU" sz="2300" dirty="0" smtClean="0"/>
              <a:t>коммерческого банка по </a:t>
            </a:r>
            <a:r>
              <a:rPr lang="ru-RU" sz="2300" dirty="0"/>
              <a:t>привлечённым им депозитам, которую банк должен держать в резерве либо в виде депозита в </a:t>
            </a:r>
            <a:r>
              <a:rPr lang="ru-RU" sz="2300" dirty="0" smtClean="0"/>
              <a:t>Центральном банке, </a:t>
            </a:r>
            <a:r>
              <a:rPr lang="ru-RU" sz="2300" dirty="0"/>
              <a:t>либо в виде наличности в собственных хранилищах.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1920" y="2492896"/>
            <a:ext cx="129614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rgbClr val="7030A0"/>
                </a:solidFill>
              </a:rPr>
              <a:t>с 2016 г.</a:t>
            </a:r>
            <a:endParaRPr lang="ru-RU" sz="2200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2600" b="1" dirty="0">
                <a:solidFill>
                  <a:srgbClr val="7030A0"/>
                </a:solidFill>
              </a:rPr>
              <a:t>Мультипликаторы кредитно-денежного </a:t>
            </a:r>
            <a:r>
              <a:rPr lang="ru-RU" sz="2600" b="1" dirty="0" smtClean="0">
                <a:solidFill>
                  <a:srgbClr val="7030A0"/>
                </a:solidFill>
              </a:rPr>
              <a:t>оборота</a:t>
            </a:r>
            <a:r>
              <a:rPr lang="ru-RU" sz="2400" dirty="0"/>
              <a:t/>
            </a:r>
            <a:br>
              <a:rPr lang="ru-RU" sz="2400" dirty="0"/>
            </a:br>
            <a:endParaRPr lang="ru-RU" sz="2200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052736"/>
            <a:ext cx="813690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300" dirty="0"/>
              <a:t>Согласно классической теории денег расширение денежной базы влечет за собой </a:t>
            </a:r>
            <a:r>
              <a:rPr lang="ru-RU" sz="2300" b="1" i="1" dirty="0" err="1">
                <a:solidFill>
                  <a:srgbClr val="7030A0"/>
                </a:solidFill>
              </a:rPr>
              <a:t>мультипликаторный</a:t>
            </a:r>
            <a:r>
              <a:rPr lang="ru-RU" sz="2300" b="1" i="1" dirty="0">
                <a:solidFill>
                  <a:srgbClr val="7030A0"/>
                </a:solidFill>
              </a:rPr>
              <a:t> рост денежной массы</a:t>
            </a:r>
            <a:r>
              <a:rPr lang="ru-RU" sz="2300" b="1" i="1" dirty="0"/>
              <a:t>, </a:t>
            </a:r>
            <a:r>
              <a:rPr lang="ru-RU" sz="2300" dirty="0"/>
              <a:t>которая является эквивалентом денежного предложения</a:t>
            </a:r>
            <a:r>
              <a:rPr lang="ru-RU" sz="2300" dirty="0" smtClean="0"/>
              <a:t>.</a:t>
            </a:r>
            <a:endParaRPr lang="ru-RU" sz="2300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2708920"/>
            <a:ext cx="8136904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300" dirty="0"/>
              <a:t>Темп роста денежного предложения в ответ на прирост денежной базы характеризуется </a:t>
            </a:r>
            <a:r>
              <a:rPr lang="ru-RU" sz="2300" b="1" dirty="0">
                <a:solidFill>
                  <a:srgbClr val="7030A0"/>
                </a:solidFill>
              </a:rPr>
              <a:t>денежным мультипликатором </a:t>
            </a:r>
            <a:r>
              <a:rPr lang="ru-RU" sz="2300" b="1" dirty="0" smtClean="0">
                <a:solidFill>
                  <a:srgbClr val="7030A0"/>
                </a:solidFill>
              </a:rPr>
              <a:t>ДМ</a:t>
            </a:r>
            <a:r>
              <a:rPr lang="ru-RU" sz="2300" dirty="0" smtClean="0"/>
              <a:t>, </a:t>
            </a:r>
            <a:r>
              <a:rPr lang="ru-RU" sz="2300" dirty="0"/>
              <a:t>который показывает на сколько единиц увеличилась денежная масса </a:t>
            </a:r>
            <a:r>
              <a:rPr lang="ru-RU" sz="2300" b="1" dirty="0" smtClean="0">
                <a:solidFill>
                  <a:srgbClr val="7030A0"/>
                </a:solidFill>
              </a:rPr>
              <a:t>М</a:t>
            </a:r>
            <a:r>
              <a:rPr lang="ru-RU" sz="2300" dirty="0" smtClean="0"/>
              <a:t> </a:t>
            </a:r>
            <a:r>
              <a:rPr lang="ru-RU" sz="2300" dirty="0"/>
              <a:t>при увеличении на 1 единицу денежной базы </a:t>
            </a:r>
            <a:r>
              <a:rPr lang="en-US" sz="2300" b="1" dirty="0" smtClean="0">
                <a:solidFill>
                  <a:srgbClr val="7030A0"/>
                </a:solidFill>
              </a:rPr>
              <a:t>D</a:t>
            </a:r>
            <a:r>
              <a:rPr lang="ru-RU" sz="2300" b="1" dirty="0" smtClean="0">
                <a:solidFill>
                  <a:srgbClr val="7030A0"/>
                </a:solidFill>
              </a:rPr>
              <a:t>о</a:t>
            </a:r>
            <a:r>
              <a:rPr lang="ru-RU" sz="2300" dirty="0" smtClean="0"/>
              <a:t>:</a:t>
            </a:r>
            <a:endParaRPr lang="ru-RU" sz="2300" dirty="0"/>
          </a:p>
          <a:p>
            <a:pPr algn="ctr"/>
            <a:endParaRPr lang="ru-RU" dirty="0" smtClean="0"/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ДМ= </a:t>
            </a:r>
            <a:r>
              <a:rPr lang="ru-RU" sz="2400" b="1" dirty="0">
                <a:solidFill>
                  <a:srgbClr val="7030A0"/>
                </a:solidFill>
              </a:rPr>
              <a:t>∆</a:t>
            </a:r>
            <a:r>
              <a:rPr lang="ru-RU" sz="2400" b="1" dirty="0" smtClean="0">
                <a:solidFill>
                  <a:srgbClr val="7030A0"/>
                </a:solidFill>
              </a:rPr>
              <a:t>М/∆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D</a:t>
            </a:r>
            <a:r>
              <a:rPr lang="ru-RU" b="1" dirty="0" smtClean="0">
                <a:solidFill>
                  <a:srgbClr val="7030A0"/>
                </a:solidFill>
              </a:rPr>
              <a:t>о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0"/>
            <a:ext cx="76328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Процесс мультипликации денежной массы в банковской системе:</a:t>
            </a:r>
            <a:endParaRPr lang="ru-RU" sz="22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052736"/>
            <a:ext cx="1728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Центробанк</a:t>
            </a:r>
            <a:endParaRPr lang="ru-RU" sz="22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339752" y="1268760"/>
            <a:ext cx="64807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79712" y="836712"/>
            <a:ext cx="1152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500 т.р.</a:t>
            </a:r>
            <a:endParaRPr lang="ru-RU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3203848" y="1052736"/>
            <a:ext cx="1728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Комбанк №1</a:t>
            </a:r>
            <a:endParaRPr lang="ru-RU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5508104" y="764704"/>
            <a:ext cx="38164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err="1" smtClean="0"/>
              <a:t>Обязат</a:t>
            </a:r>
            <a:r>
              <a:rPr lang="ru-RU" sz="2200" dirty="0" smtClean="0"/>
              <a:t>. резерв</a:t>
            </a:r>
            <a:r>
              <a:rPr lang="en-US" sz="2200" dirty="0" smtClean="0"/>
              <a:t> (r</a:t>
            </a:r>
            <a:r>
              <a:rPr lang="ru-RU" sz="2200" dirty="0" smtClean="0"/>
              <a:t>=4%</a:t>
            </a:r>
            <a:r>
              <a:rPr lang="en-US" sz="2200" dirty="0" smtClean="0"/>
              <a:t>)</a:t>
            </a:r>
            <a:r>
              <a:rPr lang="ru-RU" sz="2200" dirty="0" smtClean="0"/>
              <a:t> = </a:t>
            </a:r>
            <a:r>
              <a:rPr lang="en-US" sz="2200" dirty="0" smtClean="0"/>
              <a:t>20</a:t>
            </a:r>
            <a:r>
              <a:rPr lang="ru-RU" sz="2200" dirty="0" smtClean="0"/>
              <a:t> т.р.  </a:t>
            </a:r>
            <a:endParaRPr lang="ru-RU" sz="2200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5004048" y="1268760"/>
            <a:ext cx="432048" cy="216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580112" y="1340768"/>
            <a:ext cx="31683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err="1" smtClean="0"/>
              <a:t>Ком.банк</a:t>
            </a:r>
            <a:r>
              <a:rPr lang="ru-RU" sz="2200" dirty="0" smtClean="0"/>
              <a:t> №2 = 480 т.р.</a:t>
            </a:r>
            <a:endParaRPr lang="ru-RU" sz="2200" dirty="0"/>
          </a:p>
        </p:txBody>
      </p:sp>
      <p:sp>
        <p:nvSpPr>
          <p:cNvPr id="17" name="TextBox 16"/>
          <p:cNvSpPr txBox="1"/>
          <p:nvPr/>
        </p:nvSpPr>
        <p:spPr>
          <a:xfrm>
            <a:off x="611560" y="2060848"/>
            <a:ext cx="1800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err="1" smtClean="0"/>
              <a:t>Ком.банк</a:t>
            </a:r>
            <a:r>
              <a:rPr lang="ru-RU" sz="2200" dirty="0" smtClean="0"/>
              <a:t> №2</a:t>
            </a:r>
            <a:endParaRPr lang="ru-RU" sz="2200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5004048" y="980728"/>
            <a:ext cx="432048" cy="28803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555776" y="1988840"/>
            <a:ext cx="576064" cy="216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203848" y="1772816"/>
            <a:ext cx="41764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err="1" smtClean="0"/>
              <a:t>Обязат</a:t>
            </a:r>
            <a:r>
              <a:rPr lang="ru-RU" sz="2200" dirty="0" smtClean="0"/>
              <a:t>. резерв</a:t>
            </a:r>
            <a:r>
              <a:rPr lang="en-US" sz="2200" dirty="0" smtClean="0"/>
              <a:t> (r</a:t>
            </a:r>
            <a:r>
              <a:rPr lang="ru-RU" sz="2200" dirty="0" smtClean="0"/>
              <a:t>=4%</a:t>
            </a:r>
            <a:r>
              <a:rPr lang="en-US" sz="2200" dirty="0" smtClean="0"/>
              <a:t>)</a:t>
            </a:r>
            <a:r>
              <a:rPr lang="ru-RU" sz="2200" dirty="0" smtClean="0"/>
              <a:t> = 19,2 т.р.  </a:t>
            </a:r>
            <a:endParaRPr lang="ru-RU" sz="2200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2555776" y="2276872"/>
            <a:ext cx="504056" cy="216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059832" y="2348880"/>
            <a:ext cx="31683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err="1" smtClean="0"/>
              <a:t>Ком.банк</a:t>
            </a:r>
            <a:r>
              <a:rPr lang="ru-RU" sz="2200" dirty="0" smtClean="0"/>
              <a:t> №3 = 460,8 т.р</a:t>
            </a:r>
            <a:r>
              <a:rPr lang="ru-RU" dirty="0" smtClean="0"/>
              <a:t>.</a:t>
            </a:r>
            <a:endParaRPr lang="ru-RU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6156176" y="2348880"/>
            <a:ext cx="576064" cy="216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6156176" y="2636912"/>
            <a:ext cx="576064" cy="14401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516216" y="2348880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и т. д.</a:t>
            </a:r>
            <a:endParaRPr lang="ru-RU" sz="2000" dirty="0"/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/>
        </p:nvGraphicFramePr>
        <p:xfrm>
          <a:off x="323528" y="2996953"/>
          <a:ext cx="8568953" cy="3699881"/>
        </p:xfrm>
        <a:graphic>
          <a:graphicData uri="http://schemas.openxmlformats.org/drawingml/2006/table">
            <a:tbl>
              <a:tblPr/>
              <a:tblGrid>
                <a:gridCol w="2141567"/>
                <a:gridCol w="1890881"/>
                <a:gridCol w="2304256"/>
                <a:gridCol w="2232249"/>
              </a:tblGrid>
              <a:tr h="70979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Банк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Принятая сумма на </a:t>
                      </a:r>
                      <a:r>
                        <a:rPr lang="ru-RU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депозит (</a:t>
                      </a: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r>
                        <a:rPr lang="en-US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Кредитные </a:t>
                      </a:r>
                      <a:r>
                        <a:rPr lang="ru-RU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воз</a:t>
                      </a:r>
                      <a:r>
                        <a:rPr lang="en-US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ru-RU" sz="1800" b="1" dirty="0" err="1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можности</a:t>
                      </a:r>
                      <a:r>
                        <a:rPr lang="ru-RU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банка </a:t>
                      </a:r>
                      <a:r>
                        <a:rPr lang="en-US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K</a:t>
                      </a:r>
                      <a:r>
                        <a:rPr lang="en-US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Сохранено как </a:t>
                      </a:r>
                      <a:r>
                        <a:rPr lang="ru-RU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резерв </a:t>
                      </a:r>
                      <a:r>
                        <a:rPr lang="en-US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en-US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Первый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480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Второй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480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460,8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19,2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Третий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460,8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442,4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18,4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Четвертый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442,4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424,7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17,7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Пятый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424,7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407,7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19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ru-RU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 </a:t>
                      </a: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для </a:t>
                      </a:r>
                      <a:r>
                        <a:rPr lang="ru-RU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пяти </a:t>
                      </a: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банков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2307,9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2215,6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92,3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Прочие банки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10192,1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9784,4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407,7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19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 </a:t>
                      </a: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для всех банков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12500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12000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2" grpId="0"/>
      <p:bldP spid="16" grpId="0"/>
      <p:bldP spid="17" grpId="0"/>
      <p:bldP spid="22" grpId="0"/>
      <p:bldP spid="25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2708920"/>
            <a:ext cx="813690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000" b="1" dirty="0" smtClean="0"/>
              <a:t>Обозначения:</a:t>
            </a:r>
          </a:p>
          <a:p>
            <a:r>
              <a:rPr lang="ru-RU" sz="2200" b="1" dirty="0" smtClean="0"/>
              <a:t>∆</a:t>
            </a:r>
            <a:r>
              <a:rPr lang="en-US" sz="2200" b="1" dirty="0"/>
              <a:t>D</a:t>
            </a:r>
            <a:r>
              <a:rPr lang="ru-RU" sz="2200" dirty="0"/>
              <a:t> – прирост депозитных ресурсов в банковской системе; </a:t>
            </a:r>
          </a:p>
          <a:p>
            <a:r>
              <a:rPr lang="ru-RU" sz="2200" b="1" dirty="0" smtClean="0"/>
              <a:t>∆</a:t>
            </a:r>
            <a:r>
              <a:rPr lang="en-US" sz="2200" b="1" dirty="0" smtClean="0"/>
              <a:t>D</a:t>
            </a:r>
            <a:r>
              <a:rPr lang="en-US" sz="1600" b="1" dirty="0" smtClean="0"/>
              <a:t>0</a:t>
            </a:r>
            <a:r>
              <a:rPr lang="ru-RU" sz="2200" b="1" dirty="0" smtClean="0"/>
              <a:t> </a:t>
            </a:r>
            <a:r>
              <a:rPr lang="ru-RU" sz="2200" dirty="0"/>
              <a:t>– прирост денежной базы (эмиссия денег в экономику</a:t>
            </a:r>
            <a:r>
              <a:rPr lang="ru-RU" sz="2200" dirty="0" smtClean="0"/>
              <a:t>);</a:t>
            </a:r>
          </a:p>
          <a:p>
            <a:r>
              <a:rPr lang="ru-RU" sz="2200" b="1" dirty="0"/>
              <a:t>1/</a:t>
            </a:r>
            <a:r>
              <a:rPr lang="en-US" sz="2200" b="1" dirty="0"/>
              <a:t>r</a:t>
            </a:r>
            <a:r>
              <a:rPr lang="ru-RU" sz="2200" b="1" dirty="0"/>
              <a:t> </a:t>
            </a:r>
            <a:r>
              <a:rPr lang="ru-RU" sz="2200" dirty="0"/>
              <a:t> </a:t>
            </a:r>
            <a:r>
              <a:rPr lang="ru-RU" sz="2200" dirty="0" smtClean="0"/>
              <a:t>- банковский </a:t>
            </a:r>
            <a:r>
              <a:rPr lang="ru-RU" sz="2200" dirty="0"/>
              <a:t>(</a:t>
            </a:r>
            <a:r>
              <a:rPr lang="ru-RU" sz="2200" dirty="0" smtClean="0"/>
              <a:t>депозитный) мультипликатор (</a:t>
            </a:r>
            <a:r>
              <a:rPr lang="ru-RU" sz="2200" b="1" dirty="0" smtClean="0"/>
              <a:t>БМ</a:t>
            </a:r>
            <a:r>
              <a:rPr lang="ru-RU" sz="2200" dirty="0" smtClean="0"/>
              <a:t>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0"/>
            <a:ext cx="820891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/>
            <a:r>
              <a:rPr lang="ru-RU" sz="2300" dirty="0" smtClean="0"/>
              <a:t>Совокупный прирост депозитных ресурсов банковской системы составил:   </a:t>
            </a:r>
            <a:r>
              <a:rPr lang="ru-RU" sz="2300" b="1" dirty="0" smtClean="0"/>
              <a:t>∆</a:t>
            </a:r>
            <a:r>
              <a:rPr lang="en-US" sz="2300" b="1" dirty="0" smtClean="0"/>
              <a:t>D </a:t>
            </a:r>
            <a:r>
              <a:rPr lang="ru-RU" sz="2300" b="1" dirty="0" smtClean="0"/>
              <a:t> = 12 500 т.р.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4149080"/>
            <a:ext cx="82809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/>
              <a:t>Формула прироста депозитных ресурсов:</a:t>
            </a:r>
          </a:p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∆</a:t>
            </a:r>
            <a:r>
              <a:rPr lang="en-US" sz="2200" b="1" dirty="0" smtClean="0">
                <a:solidFill>
                  <a:srgbClr val="C00000"/>
                </a:solidFill>
              </a:rPr>
              <a:t>D</a:t>
            </a:r>
            <a:r>
              <a:rPr lang="ru-RU" sz="2200" b="1" dirty="0" smtClean="0">
                <a:solidFill>
                  <a:srgbClr val="C00000"/>
                </a:solidFill>
              </a:rPr>
              <a:t> = ∆</a:t>
            </a:r>
            <a:r>
              <a:rPr lang="en-US" sz="2200" b="1" dirty="0" smtClean="0">
                <a:solidFill>
                  <a:srgbClr val="C00000"/>
                </a:solidFill>
              </a:rPr>
              <a:t>D</a:t>
            </a:r>
            <a:r>
              <a:rPr lang="en-US" sz="1600" b="1" dirty="0" smtClean="0">
                <a:solidFill>
                  <a:srgbClr val="C00000"/>
                </a:solidFill>
              </a:rPr>
              <a:t>0</a:t>
            </a:r>
            <a:r>
              <a:rPr lang="ru-RU" sz="2200" b="1" dirty="0" smtClean="0">
                <a:solidFill>
                  <a:srgbClr val="C00000"/>
                </a:solidFill>
              </a:rPr>
              <a:t> </a:t>
            </a:r>
            <a:r>
              <a:rPr lang="ru-RU" sz="2200" b="1" dirty="0" err="1" smtClean="0">
                <a:solidFill>
                  <a:srgbClr val="C00000"/>
                </a:solidFill>
              </a:rPr>
              <a:t>х</a:t>
            </a:r>
            <a:r>
              <a:rPr lang="ru-RU" sz="2200" b="1" dirty="0" smtClean="0">
                <a:solidFill>
                  <a:srgbClr val="C00000"/>
                </a:solidFill>
              </a:rPr>
              <a:t> БМ = ∆</a:t>
            </a:r>
            <a:r>
              <a:rPr lang="en-US" sz="2200" b="1" dirty="0" smtClean="0">
                <a:solidFill>
                  <a:srgbClr val="C00000"/>
                </a:solidFill>
              </a:rPr>
              <a:t>D</a:t>
            </a:r>
            <a:r>
              <a:rPr lang="en-US" sz="1600" b="1" dirty="0" smtClean="0">
                <a:solidFill>
                  <a:srgbClr val="C00000"/>
                </a:solidFill>
              </a:rPr>
              <a:t>0</a:t>
            </a:r>
            <a:r>
              <a:rPr lang="ru-RU" sz="2200" b="1" dirty="0" smtClean="0">
                <a:solidFill>
                  <a:srgbClr val="C00000"/>
                </a:solidFill>
              </a:rPr>
              <a:t> </a:t>
            </a:r>
            <a:r>
              <a:rPr lang="ru-RU" sz="2200" b="1" dirty="0" err="1" smtClean="0">
                <a:solidFill>
                  <a:srgbClr val="C00000"/>
                </a:solidFill>
              </a:rPr>
              <a:t>х</a:t>
            </a:r>
            <a:r>
              <a:rPr lang="ru-RU" sz="2200" b="1" dirty="0" smtClean="0">
                <a:solidFill>
                  <a:srgbClr val="C00000"/>
                </a:solidFill>
              </a:rPr>
              <a:t> (1/</a:t>
            </a:r>
            <a:r>
              <a:rPr lang="en-US" sz="2200" b="1" dirty="0" smtClean="0">
                <a:solidFill>
                  <a:srgbClr val="C00000"/>
                </a:solidFill>
              </a:rPr>
              <a:t>r</a:t>
            </a:r>
            <a:r>
              <a:rPr lang="ru-RU" sz="2200" b="1" dirty="0" smtClean="0">
                <a:solidFill>
                  <a:srgbClr val="C00000"/>
                </a:solidFill>
              </a:rPr>
              <a:t>).</a:t>
            </a:r>
          </a:p>
          <a:p>
            <a:pPr algn="ctr"/>
            <a:r>
              <a:rPr lang="ru-RU" sz="2200" dirty="0" smtClean="0"/>
              <a:t>В условном примере: </a:t>
            </a:r>
            <a:r>
              <a:rPr lang="ru-RU" sz="2200" b="1" dirty="0" smtClean="0"/>
              <a:t>∆</a:t>
            </a:r>
            <a:r>
              <a:rPr lang="en-US" sz="2200" b="1" dirty="0" smtClean="0"/>
              <a:t>D </a:t>
            </a:r>
            <a:r>
              <a:rPr lang="ru-RU" sz="2200" b="1" dirty="0" smtClean="0"/>
              <a:t>= 12500 = 500 </a:t>
            </a:r>
            <a:r>
              <a:rPr lang="ru-RU" sz="2200" b="1" dirty="0" err="1" smtClean="0"/>
              <a:t>х</a:t>
            </a:r>
            <a:r>
              <a:rPr lang="ru-RU" sz="2200" b="1" dirty="0" smtClean="0"/>
              <a:t> 25 = 500 </a:t>
            </a:r>
            <a:r>
              <a:rPr lang="ru-RU" sz="2200" b="1" dirty="0" err="1" smtClean="0"/>
              <a:t>х</a:t>
            </a:r>
            <a:r>
              <a:rPr lang="ru-RU" sz="2200" b="1" dirty="0" smtClean="0"/>
              <a:t> (1</a:t>
            </a:r>
            <a:r>
              <a:rPr lang="en-US" sz="2200" b="1" dirty="0" smtClean="0"/>
              <a:t>/</a:t>
            </a:r>
            <a:r>
              <a:rPr lang="ru-RU" sz="2200" b="1" dirty="0" smtClean="0"/>
              <a:t>0,04)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3568" y="764704"/>
            <a:ext cx="8013576" cy="2088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indent="268288">
              <a:spcBef>
                <a:spcPct val="0"/>
              </a:spcBef>
              <a:defRPr/>
            </a:pPr>
            <a:r>
              <a:rPr kumimoji="0" lang="ru-RU" sz="2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Банковский (депозитный)  мультипликатор</a:t>
            </a:r>
            <a:r>
              <a:rPr kumimoji="0" lang="ru-RU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— коэффициент увеличения денег на депозитных счетах коммерческих  банков при их движении от одного коммерческого банка к другому. </a:t>
            </a:r>
          </a:p>
          <a:p>
            <a:pPr indent="268288">
              <a:spcBef>
                <a:spcPct val="0"/>
              </a:spcBef>
              <a:defRPr/>
            </a:pPr>
            <a:r>
              <a:rPr lang="ru-RU" sz="2300" dirty="0" smtClean="0"/>
              <a:t>В условном примере банковский мультипликатор </a:t>
            </a:r>
          </a:p>
          <a:p>
            <a:pPr indent="268288">
              <a:spcBef>
                <a:spcPct val="0"/>
              </a:spcBef>
              <a:defRPr/>
            </a:pPr>
            <a:r>
              <a:rPr lang="ru-RU" sz="2200" b="1" dirty="0" smtClean="0"/>
              <a:t>                            </a:t>
            </a:r>
            <a:r>
              <a:rPr lang="ru-RU" sz="2300" b="1" dirty="0" smtClean="0"/>
              <a:t>БМ = 1/</a:t>
            </a:r>
            <a:r>
              <a:rPr lang="en-US" sz="2300" b="1" dirty="0" smtClean="0"/>
              <a:t>r</a:t>
            </a:r>
            <a:r>
              <a:rPr lang="ru-RU" sz="2300" b="1" dirty="0" smtClean="0"/>
              <a:t> = 1</a:t>
            </a:r>
            <a:r>
              <a:rPr lang="en-US" sz="2300" b="1" dirty="0" smtClean="0"/>
              <a:t>/</a:t>
            </a:r>
            <a:r>
              <a:rPr lang="ru-RU" sz="2300" b="1" dirty="0" smtClean="0"/>
              <a:t>0,04 = 25</a:t>
            </a: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229200"/>
            <a:ext cx="835292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/>
              <a:t>Формула расчета кредитных возможностей банков: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К = </a:t>
            </a:r>
            <a:r>
              <a:rPr lang="en-US" sz="2400" b="1" dirty="0" smtClean="0">
                <a:solidFill>
                  <a:srgbClr val="C00000"/>
                </a:solidFill>
              </a:rPr>
              <a:t>D </a:t>
            </a:r>
            <a:r>
              <a:rPr lang="ru-RU" sz="2400" b="1" dirty="0" smtClean="0">
                <a:solidFill>
                  <a:srgbClr val="C00000"/>
                </a:solidFill>
              </a:rPr>
              <a:t>– </a:t>
            </a:r>
            <a:r>
              <a:rPr lang="en-US" sz="2400" b="1" dirty="0" smtClean="0">
                <a:solidFill>
                  <a:srgbClr val="C00000"/>
                </a:solidFill>
              </a:rPr>
              <a:t>R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200" b="1" dirty="0" smtClean="0"/>
              <a:t>= 12500 – 500 = 12000</a:t>
            </a:r>
          </a:p>
          <a:p>
            <a:pPr algn="ctr"/>
            <a:r>
              <a:rPr lang="ru-RU" sz="2200" dirty="0" smtClean="0"/>
              <a:t>или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К = </a:t>
            </a:r>
            <a:r>
              <a:rPr lang="en-US" sz="2400" b="1" dirty="0" smtClean="0">
                <a:solidFill>
                  <a:srgbClr val="C00000"/>
                </a:solidFill>
              </a:rPr>
              <a:t>D</a:t>
            </a:r>
            <a:r>
              <a:rPr lang="ru-RU" sz="2400" b="1" dirty="0" smtClean="0">
                <a:solidFill>
                  <a:srgbClr val="C00000"/>
                </a:solidFill>
              </a:rPr>
              <a:t> – </a:t>
            </a:r>
            <a:r>
              <a:rPr lang="en-US" sz="2400" b="1" dirty="0" smtClean="0">
                <a:solidFill>
                  <a:srgbClr val="C00000"/>
                </a:solidFill>
              </a:rPr>
              <a:t>r</a:t>
            </a:r>
            <a:r>
              <a:rPr lang="ru-RU" sz="2400" b="1" dirty="0" smtClean="0">
                <a:solidFill>
                  <a:srgbClr val="C00000"/>
                </a:solidFill>
              </a:rPr>
              <a:t>∙</a:t>
            </a:r>
            <a:r>
              <a:rPr lang="en-US" sz="2400" b="1" dirty="0" smtClean="0">
                <a:solidFill>
                  <a:srgbClr val="C00000"/>
                </a:solidFill>
              </a:rPr>
              <a:t>D</a:t>
            </a:r>
            <a:r>
              <a:rPr lang="ru-RU" sz="2400" b="1" dirty="0" smtClean="0">
                <a:solidFill>
                  <a:srgbClr val="C00000"/>
                </a:solidFill>
              </a:rPr>
              <a:t> = </a:t>
            </a:r>
            <a:r>
              <a:rPr lang="en-US" sz="2400" b="1" dirty="0" smtClean="0">
                <a:solidFill>
                  <a:srgbClr val="C00000"/>
                </a:solidFill>
              </a:rPr>
              <a:t>D</a:t>
            </a:r>
            <a:r>
              <a:rPr lang="ru-RU" sz="2400" b="1" dirty="0" smtClean="0">
                <a:solidFill>
                  <a:srgbClr val="C00000"/>
                </a:solidFill>
              </a:rPr>
              <a:t>∙(1-</a:t>
            </a:r>
            <a:r>
              <a:rPr lang="en-US" sz="2400" b="1" dirty="0" smtClean="0">
                <a:solidFill>
                  <a:srgbClr val="C00000"/>
                </a:solidFill>
              </a:rPr>
              <a:t>r</a:t>
            </a:r>
            <a:r>
              <a:rPr lang="ru-RU" sz="2200" b="1" dirty="0" smtClean="0">
                <a:solidFill>
                  <a:srgbClr val="C00000"/>
                </a:solidFill>
              </a:rPr>
              <a:t>) </a:t>
            </a:r>
            <a:r>
              <a:rPr lang="ru-RU" sz="2200" b="1" dirty="0" smtClean="0"/>
              <a:t>= 12500 ∙ 0,96 = 12000</a:t>
            </a:r>
            <a:endParaRPr lang="ru-RU" sz="22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32656"/>
            <a:ext cx="82089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ctr"/>
            <a:r>
              <a:rPr lang="ru-RU" sz="2300" dirty="0" smtClean="0"/>
              <a:t>В расчете банковского мультипликатора предполагались </a:t>
            </a:r>
            <a:r>
              <a:rPr lang="ru-RU" sz="2300" b="1" i="1" dirty="0" smtClean="0">
                <a:solidFill>
                  <a:srgbClr val="7030A0"/>
                </a:solidFill>
              </a:rPr>
              <a:t>следующие допущения:</a:t>
            </a:r>
          </a:p>
          <a:p>
            <a:pPr indent="268288">
              <a:buAutoNum type="arabicParenR"/>
            </a:pPr>
            <a:r>
              <a:rPr lang="ru-RU" sz="2300" dirty="0" smtClean="0"/>
              <a:t>кредитные возможности используются банками полностью;</a:t>
            </a:r>
          </a:p>
          <a:p>
            <a:pPr indent="268288">
              <a:buAutoNum type="arabicParenR"/>
            </a:pPr>
            <a:r>
              <a:rPr lang="ru-RU" sz="2300" dirty="0" smtClean="0"/>
              <a:t>деньги не покидают банковскую систему и не оседают в виде наличности. </a:t>
            </a:r>
            <a:endParaRPr lang="ru-RU" sz="2300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348880"/>
            <a:ext cx="84969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6088"/>
            <a:r>
              <a:rPr lang="ru-RU" sz="2300" b="1" i="1" dirty="0" smtClean="0">
                <a:solidFill>
                  <a:srgbClr val="7030A0"/>
                </a:solidFill>
              </a:rPr>
              <a:t>Однако в реальной практике:</a:t>
            </a:r>
          </a:p>
          <a:p>
            <a:r>
              <a:rPr lang="ru-RU" sz="2300" b="1" dirty="0" smtClean="0">
                <a:solidFill>
                  <a:srgbClr val="7030A0"/>
                </a:solidFill>
              </a:rPr>
              <a:t>1)</a:t>
            </a:r>
            <a:r>
              <a:rPr lang="ru-RU" sz="2300" dirty="0" smtClean="0"/>
              <a:t> банки не расходуют на кредитные цели всю сумму депозитных средств и некоторую часть оставляют для  пополнения ликвидности, то есть используют для внутреннего (избыточного) резервирования (</a:t>
            </a:r>
            <a:r>
              <a:rPr lang="en-US" sz="2300" b="1" dirty="0" smtClean="0">
                <a:solidFill>
                  <a:srgbClr val="C00000"/>
                </a:solidFill>
              </a:rPr>
              <a:t>e</a:t>
            </a:r>
            <a:r>
              <a:rPr lang="en-US" sz="2300" dirty="0" smtClean="0"/>
              <a:t> – </a:t>
            </a:r>
            <a:r>
              <a:rPr lang="ru-RU" sz="2300" dirty="0" smtClean="0"/>
              <a:t>доля от привлеченных депозитных ресурсов, направляемая на пополнение ликвидности);</a:t>
            </a:r>
            <a:endParaRPr lang="ru-RU" sz="23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4437112"/>
            <a:ext cx="84249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solidFill>
                  <a:srgbClr val="7030A0"/>
                </a:solidFill>
              </a:rPr>
              <a:t>2) </a:t>
            </a:r>
            <a:r>
              <a:rPr lang="ru-RU" sz="2300" dirty="0" smtClean="0"/>
              <a:t>выданные клиентам кредиты не в полном объеме возвращаются на их безналичные (депозитные) счета в банках, часть их переводится в наличность (</a:t>
            </a:r>
            <a:r>
              <a:rPr lang="ru-RU" sz="2300" dirty="0" smtClean="0">
                <a:solidFill>
                  <a:srgbClr val="C00000"/>
                </a:solidFill>
              </a:rPr>
              <a:t>с</a:t>
            </a:r>
            <a:r>
              <a:rPr lang="ru-RU" sz="2300" dirty="0" smtClean="0"/>
              <a:t> – доля </a:t>
            </a:r>
            <a:r>
              <a:rPr lang="ru-RU" sz="2300" dirty="0" err="1" smtClean="0"/>
              <a:t>обналичивания</a:t>
            </a:r>
            <a:r>
              <a:rPr lang="ru-RU" sz="2300" dirty="0" smtClean="0"/>
              <a:t> кредитных ресурсов клиентами).</a:t>
            </a:r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872208"/>
          </a:xfrm>
        </p:spPr>
        <p:txBody>
          <a:bodyPr>
            <a:normAutofit fontScale="90000"/>
          </a:bodyPr>
          <a:lstStyle/>
          <a:p>
            <a:pPr indent="363538" algn="l"/>
            <a:r>
              <a:rPr lang="ru-RU" sz="2400" b="1" dirty="0" smtClean="0">
                <a:solidFill>
                  <a:srgbClr val="7030A0"/>
                </a:solidFill>
              </a:rPr>
              <a:t>Кредитно-депозитный мультипликатор </a:t>
            </a:r>
            <a:r>
              <a:rPr lang="ru-RU" sz="2400" dirty="0" smtClean="0"/>
              <a:t>- </a:t>
            </a:r>
            <a:r>
              <a:rPr lang="ru-RU" sz="2400" dirty="0"/>
              <a:t>характеризует темп расширения </a:t>
            </a:r>
            <a:r>
              <a:rPr lang="ru-RU" sz="2400" dirty="0" smtClean="0"/>
              <a:t>ресурсов </a:t>
            </a:r>
            <a:r>
              <a:rPr lang="ru-RU" sz="2400" dirty="0"/>
              <a:t>банковской </a:t>
            </a:r>
            <a:r>
              <a:rPr lang="ru-RU" sz="2400" dirty="0" smtClean="0"/>
              <a:t>системы с учетом оттока части депозитных ресурсов на пополнение ликвидности в банках и с учетом </a:t>
            </a:r>
            <a:r>
              <a:rPr lang="ru-RU" sz="2400" dirty="0" err="1" smtClean="0"/>
              <a:t>обналичивания</a:t>
            </a:r>
            <a:r>
              <a:rPr lang="ru-RU" sz="2400" dirty="0" smtClean="0"/>
              <a:t> денежных средств в экономике :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                                                 </a:t>
            </a:r>
            <a:r>
              <a:rPr lang="ru-RU" sz="2400" b="1" dirty="0" smtClean="0">
                <a:solidFill>
                  <a:srgbClr val="C00000"/>
                </a:solidFill>
              </a:rPr>
              <a:t>КДМ </a:t>
            </a:r>
            <a:r>
              <a:rPr lang="ru-RU" sz="2400" b="1" dirty="0">
                <a:solidFill>
                  <a:srgbClr val="C00000"/>
                </a:solidFill>
              </a:rPr>
              <a:t>= 1/(</a:t>
            </a:r>
            <a:r>
              <a:rPr lang="en-US" sz="2400" b="1" dirty="0">
                <a:solidFill>
                  <a:srgbClr val="C00000"/>
                </a:solidFill>
              </a:rPr>
              <a:t>r</a:t>
            </a:r>
            <a:r>
              <a:rPr lang="ru-RU" sz="2400" b="1" dirty="0">
                <a:solidFill>
                  <a:srgbClr val="C00000"/>
                </a:solidFill>
              </a:rPr>
              <a:t> + </a:t>
            </a:r>
            <a:r>
              <a:rPr lang="en-US" sz="2400" b="1" dirty="0">
                <a:solidFill>
                  <a:srgbClr val="C00000"/>
                </a:solidFill>
              </a:rPr>
              <a:t>e</a:t>
            </a:r>
            <a:r>
              <a:rPr lang="ru-RU" sz="2400" b="1" dirty="0">
                <a:solidFill>
                  <a:srgbClr val="C00000"/>
                </a:solidFill>
              </a:rPr>
              <a:t> + </a:t>
            </a:r>
            <a:r>
              <a:rPr lang="en-US" sz="2400" b="1" dirty="0">
                <a:solidFill>
                  <a:srgbClr val="C00000"/>
                </a:solidFill>
              </a:rPr>
              <a:t>c</a:t>
            </a:r>
            <a:r>
              <a:rPr lang="ru-RU" sz="2400" b="1" dirty="0" smtClean="0">
                <a:solidFill>
                  <a:srgbClr val="C00000"/>
                </a:solidFill>
              </a:rPr>
              <a:t>),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2564904"/>
            <a:ext cx="77048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  В условном примере КДМ = 1/(0,04 + 0,1 + 0,24) = 2,63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2996952"/>
            <a:ext cx="820891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rgbClr val="0070C0"/>
                </a:solidFill>
              </a:rPr>
              <a:t>Вывод итоговой формулы денежного мультипликатора </a:t>
            </a:r>
            <a:endParaRPr lang="ru-RU" sz="2200" b="1" i="1" dirty="0">
              <a:solidFill>
                <a:srgbClr val="0070C0"/>
              </a:solidFill>
            </a:endParaRPr>
          </a:p>
          <a:p>
            <a:pPr algn="ctr"/>
            <a:r>
              <a:rPr lang="ru-RU" sz="2400" dirty="0" smtClean="0"/>
              <a:t>ДМ = ∆</a:t>
            </a:r>
            <a:r>
              <a:rPr lang="ru-RU" sz="2400" dirty="0"/>
              <a:t>М / </a:t>
            </a:r>
            <a:r>
              <a:rPr lang="ru-RU" sz="2400" dirty="0" smtClean="0"/>
              <a:t>∆</a:t>
            </a:r>
            <a:r>
              <a:rPr lang="en-US" sz="2400" dirty="0" smtClean="0"/>
              <a:t>D</a:t>
            </a:r>
            <a:r>
              <a:rPr lang="en-US" dirty="0" smtClean="0"/>
              <a:t>0</a:t>
            </a:r>
            <a:r>
              <a:rPr lang="ru-RU" sz="2400" dirty="0" smtClean="0"/>
              <a:t>, где </a:t>
            </a:r>
          </a:p>
          <a:p>
            <a:pPr marL="268288"/>
            <a:r>
              <a:rPr lang="ru-RU" sz="2000" dirty="0" smtClean="0"/>
              <a:t>∆</a:t>
            </a:r>
            <a:r>
              <a:rPr lang="ru-RU" sz="2200" dirty="0" smtClean="0"/>
              <a:t>М (прирост денежной массы в обращении) = </a:t>
            </a:r>
            <a:r>
              <a:rPr lang="ru-RU" sz="2400" dirty="0" smtClean="0"/>
              <a:t>∆</a:t>
            </a:r>
            <a:r>
              <a:rPr lang="ru-RU" sz="2200" dirty="0" smtClean="0"/>
              <a:t>С</a:t>
            </a:r>
            <a:r>
              <a:rPr lang="en-US" sz="2200" dirty="0" smtClean="0"/>
              <a:t> (</a:t>
            </a:r>
            <a:r>
              <a:rPr lang="ru-RU" sz="2200" dirty="0" smtClean="0"/>
              <a:t>прирост наличных денег) + </a:t>
            </a:r>
            <a:r>
              <a:rPr lang="ru-RU" sz="2400" dirty="0" smtClean="0"/>
              <a:t>∆</a:t>
            </a:r>
            <a:r>
              <a:rPr lang="en-US" sz="2200" dirty="0" smtClean="0"/>
              <a:t>D</a:t>
            </a:r>
            <a:r>
              <a:rPr lang="ru-RU" sz="2200" dirty="0" smtClean="0"/>
              <a:t> (прирост депозитов в банках);</a:t>
            </a:r>
          </a:p>
          <a:p>
            <a:pPr marL="268288"/>
            <a:r>
              <a:rPr lang="ru-RU" sz="2400" dirty="0" smtClean="0"/>
              <a:t>∆</a:t>
            </a:r>
            <a:r>
              <a:rPr lang="en-US" sz="2000" dirty="0" smtClean="0"/>
              <a:t> </a:t>
            </a:r>
            <a:r>
              <a:rPr lang="en-US" sz="2200" dirty="0" smtClean="0"/>
              <a:t>D</a:t>
            </a:r>
            <a:r>
              <a:rPr lang="en-US" sz="1600" dirty="0" smtClean="0"/>
              <a:t>0</a:t>
            </a:r>
            <a:r>
              <a:rPr lang="ru-RU" sz="2400" dirty="0" smtClean="0"/>
              <a:t> </a:t>
            </a:r>
            <a:r>
              <a:rPr lang="ru-RU" sz="2200" dirty="0" smtClean="0"/>
              <a:t>– прирост денежной базы центрального банка.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/>
              <a:t>∆М = ∆С + ∆D = с </a:t>
            </a:r>
            <a:r>
              <a:rPr lang="ru-RU" sz="2400" dirty="0" err="1" smtClean="0"/>
              <a:t>х</a:t>
            </a:r>
            <a:r>
              <a:rPr lang="ru-RU" sz="2400" dirty="0" smtClean="0"/>
              <a:t> ∆</a:t>
            </a:r>
            <a:r>
              <a:rPr lang="en-US" sz="2400" dirty="0" smtClean="0"/>
              <a:t>D</a:t>
            </a:r>
            <a:r>
              <a:rPr lang="ru-RU" sz="2400" dirty="0" smtClean="0"/>
              <a:t> + ∆</a:t>
            </a:r>
            <a:r>
              <a:rPr lang="en-US" sz="2400" dirty="0" smtClean="0"/>
              <a:t>D</a:t>
            </a:r>
            <a:r>
              <a:rPr lang="ru-RU" sz="2400" dirty="0" smtClean="0"/>
              <a:t> = (1+</a:t>
            </a:r>
            <a:r>
              <a:rPr lang="en-US" sz="2400" dirty="0" smtClean="0"/>
              <a:t>c</a:t>
            </a:r>
            <a:r>
              <a:rPr lang="ru-RU" sz="2400" dirty="0" smtClean="0"/>
              <a:t>) ∆</a:t>
            </a:r>
            <a:r>
              <a:rPr lang="en-US" sz="2400" dirty="0" smtClean="0"/>
              <a:t>D</a:t>
            </a:r>
            <a:r>
              <a:rPr lang="ru-RU" sz="2400" dirty="0" smtClean="0"/>
              <a:t> = (1+с) ∆</a:t>
            </a:r>
            <a:r>
              <a:rPr lang="en-US" sz="2400" dirty="0" smtClean="0"/>
              <a:t>D</a:t>
            </a:r>
            <a:r>
              <a:rPr lang="ru-RU" sz="2400" baseline="-25000" dirty="0" smtClean="0"/>
              <a:t>0</a:t>
            </a:r>
            <a:r>
              <a:rPr lang="ru-RU" sz="2400" dirty="0" smtClean="0"/>
              <a:t> (1/(</a:t>
            </a:r>
            <a:r>
              <a:rPr lang="en-US" sz="2400" dirty="0" smtClean="0"/>
              <a:t>r</a:t>
            </a:r>
            <a:r>
              <a:rPr lang="ru-RU" sz="2400" dirty="0" smtClean="0"/>
              <a:t>+</a:t>
            </a:r>
            <a:r>
              <a:rPr lang="en-US" sz="2400" dirty="0" smtClean="0"/>
              <a:t>e</a:t>
            </a:r>
            <a:r>
              <a:rPr lang="ru-RU" sz="2400" dirty="0" smtClean="0"/>
              <a:t>+</a:t>
            </a:r>
            <a:r>
              <a:rPr lang="en-US" sz="2400" dirty="0" smtClean="0"/>
              <a:t>c</a:t>
            </a:r>
            <a:r>
              <a:rPr lang="ru-RU" sz="2400" dirty="0" smtClean="0"/>
              <a:t>)) </a:t>
            </a:r>
            <a:r>
              <a:rPr lang="ru-RU" sz="2400" b="1" dirty="0" smtClean="0">
                <a:solidFill>
                  <a:srgbClr val="C00000"/>
                </a:solidFill>
              </a:rPr>
              <a:t>ДМ = ∆М / ∆</a:t>
            </a:r>
            <a:r>
              <a:rPr lang="en-US" sz="2400" b="1" dirty="0" smtClean="0">
                <a:solidFill>
                  <a:srgbClr val="C00000"/>
                </a:solidFill>
              </a:rPr>
              <a:t>D</a:t>
            </a:r>
            <a:r>
              <a:rPr lang="en-US" b="1" dirty="0" smtClean="0">
                <a:solidFill>
                  <a:srgbClr val="C00000"/>
                </a:solidFill>
              </a:rPr>
              <a:t>0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=</a:t>
            </a:r>
            <a:r>
              <a:rPr lang="ru-RU" sz="22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(1+с</a:t>
            </a:r>
            <a:r>
              <a:rPr lang="ru-RU" sz="2400" b="1" dirty="0">
                <a:solidFill>
                  <a:srgbClr val="C00000"/>
                </a:solidFill>
              </a:rPr>
              <a:t>) </a:t>
            </a:r>
            <a:r>
              <a:rPr lang="ru-RU" sz="2400" b="1" dirty="0" smtClean="0">
                <a:solidFill>
                  <a:srgbClr val="C00000"/>
                </a:solidFill>
              </a:rPr>
              <a:t>[</a:t>
            </a:r>
            <a:r>
              <a:rPr lang="ru-RU" sz="2400" b="1" dirty="0">
                <a:solidFill>
                  <a:srgbClr val="C00000"/>
                </a:solidFill>
              </a:rPr>
              <a:t>1/(</a:t>
            </a:r>
            <a:r>
              <a:rPr lang="en-US" sz="2400" b="1" dirty="0">
                <a:solidFill>
                  <a:srgbClr val="C00000"/>
                </a:solidFill>
              </a:rPr>
              <a:t>r</a:t>
            </a:r>
            <a:r>
              <a:rPr lang="ru-RU" sz="2400" b="1" dirty="0">
                <a:solidFill>
                  <a:srgbClr val="C00000"/>
                </a:solidFill>
              </a:rPr>
              <a:t>+</a:t>
            </a:r>
            <a:r>
              <a:rPr lang="en-US" sz="2400" b="1" dirty="0">
                <a:solidFill>
                  <a:srgbClr val="C00000"/>
                </a:solidFill>
              </a:rPr>
              <a:t>e</a:t>
            </a:r>
            <a:r>
              <a:rPr lang="ru-RU" sz="2400" b="1" dirty="0">
                <a:solidFill>
                  <a:srgbClr val="C00000"/>
                </a:solidFill>
              </a:rPr>
              <a:t>+</a:t>
            </a:r>
            <a:r>
              <a:rPr lang="en-US" sz="2400" b="1" dirty="0">
                <a:solidFill>
                  <a:srgbClr val="C00000"/>
                </a:solidFill>
              </a:rPr>
              <a:t>c</a:t>
            </a:r>
            <a:r>
              <a:rPr lang="ru-RU" sz="2400" b="1" dirty="0">
                <a:solidFill>
                  <a:srgbClr val="C00000"/>
                </a:solidFill>
              </a:rPr>
              <a:t>)] = (1+с</a:t>
            </a:r>
            <a:r>
              <a:rPr lang="ru-RU" sz="2400" b="1" dirty="0" smtClean="0">
                <a:solidFill>
                  <a:srgbClr val="C00000"/>
                </a:solidFill>
              </a:rPr>
              <a:t>)/(</a:t>
            </a:r>
            <a:r>
              <a:rPr lang="en-US" sz="2400" b="1" dirty="0">
                <a:solidFill>
                  <a:srgbClr val="C00000"/>
                </a:solidFill>
              </a:rPr>
              <a:t>r</a:t>
            </a:r>
            <a:r>
              <a:rPr lang="ru-RU" sz="2400" b="1" dirty="0">
                <a:solidFill>
                  <a:srgbClr val="C00000"/>
                </a:solidFill>
              </a:rPr>
              <a:t>+</a:t>
            </a:r>
            <a:r>
              <a:rPr lang="en-US" sz="2400" b="1" dirty="0">
                <a:solidFill>
                  <a:srgbClr val="C00000"/>
                </a:solidFill>
              </a:rPr>
              <a:t>e</a:t>
            </a:r>
            <a:r>
              <a:rPr lang="ru-RU" sz="2400" b="1" dirty="0">
                <a:solidFill>
                  <a:srgbClr val="C00000"/>
                </a:solidFill>
              </a:rPr>
              <a:t>+</a:t>
            </a:r>
            <a:r>
              <a:rPr lang="en-US" sz="2400" b="1" dirty="0">
                <a:solidFill>
                  <a:srgbClr val="C00000"/>
                </a:solidFill>
              </a:rPr>
              <a:t>c</a:t>
            </a:r>
            <a:r>
              <a:rPr lang="ru-RU" sz="2400" b="1" dirty="0" smtClean="0">
                <a:solidFill>
                  <a:srgbClr val="C00000"/>
                </a:solidFill>
              </a:rPr>
              <a:t>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6237312"/>
            <a:ext cx="77048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В условном примере </a:t>
            </a:r>
            <a:r>
              <a:rPr lang="ru-RU" sz="2200" b="1" dirty="0" smtClean="0"/>
              <a:t>ДМ </a:t>
            </a:r>
            <a:r>
              <a:rPr lang="ru-RU" sz="2200" b="1" dirty="0"/>
              <a:t>= (</a:t>
            </a:r>
            <a:r>
              <a:rPr lang="ru-RU" sz="2200" b="1" dirty="0" smtClean="0"/>
              <a:t>1+0,24) </a:t>
            </a:r>
            <a:r>
              <a:rPr lang="ru-RU" sz="2200" b="1" dirty="0"/>
              <a:t>/ (</a:t>
            </a:r>
            <a:r>
              <a:rPr lang="ru-RU" sz="2200" b="1" dirty="0" smtClean="0"/>
              <a:t>0,04+0,1+0,24) </a:t>
            </a:r>
            <a:r>
              <a:rPr lang="ru-RU" sz="2200" b="1" dirty="0"/>
              <a:t>= </a:t>
            </a:r>
            <a:r>
              <a:rPr lang="ru-RU" sz="2200" b="1" dirty="0" smtClean="0"/>
              <a:t>3,26.</a:t>
            </a:r>
            <a:endParaRPr lang="ru-RU" sz="2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0"/>
            <a:ext cx="799288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i="1" dirty="0" smtClean="0">
                <a:solidFill>
                  <a:srgbClr val="0070C0"/>
                </a:solidFill>
              </a:rPr>
              <a:t>Переход от банковского мультипликатора </a:t>
            </a:r>
          </a:p>
          <a:p>
            <a:pPr algn="ctr"/>
            <a:r>
              <a:rPr lang="ru-RU" sz="2300" b="1" i="1" dirty="0" smtClean="0">
                <a:solidFill>
                  <a:srgbClr val="0070C0"/>
                </a:solidFill>
              </a:rPr>
              <a:t>к кредитно-депозитному</a:t>
            </a:r>
            <a:endParaRPr lang="ru-RU" sz="23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4365104"/>
            <a:ext cx="8568952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300" dirty="0"/>
              <a:t>Центральные банки влияют на предложение денег посредством:</a:t>
            </a:r>
          </a:p>
          <a:p>
            <a:pPr indent="363538"/>
            <a:r>
              <a:rPr lang="ru-RU" sz="2300" dirty="0"/>
              <a:t>- эмиссии наличных </a:t>
            </a:r>
            <a:r>
              <a:rPr lang="ru-RU" sz="2300" dirty="0" smtClean="0"/>
              <a:t>денег,</a:t>
            </a:r>
            <a:endParaRPr lang="ru-RU" sz="2300" dirty="0"/>
          </a:p>
          <a:p>
            <a:pPr indent="363538"/>
            <a:r>
              <a:rPr lang="ru-RU" sz="2300" dirty="0"/>
              <a:t>- рефинансирования банков, </a:t>
            </a:r>
          </a:p>
          <a:p>
            <a:pPr indent="363538"/>
            <a:r>
              <a:rPr lang="ru-RU" sz="2300" dirty="0"/>
              <a:t>- операций на открытом </a:t>
            </a:r>
            <a:r>
              <a:rPr lang="ru-RU" sz="2300" dirty="0" smtClean="0"/>
              <a:t>рынке</a:t>
            </a:r>
            <a:r>
              <a:rPr lang="ru-RU" sz="2200" dirty="0"/>
              <a:t>.</a:t>
            </a:r>
          </a:p>
          <a:p>
            <a:endParaRPr lang="ru-RU" dirty="0"/>
          </a:p>
        </p:txBody>
      </p:sp>
      <p:sp>
        <p:nvSpPr>
          <p:cNvPr id="7" name="Стрелка углом 6"/>
          <p:cNvSpPr/>
          <p:nvPr/>
        </p:nvSpPr>
        <p:spPr>
          <a:xfrm rot="5400000">
            <a:off x="5148064" y="5301208"/>
            <a:ext cx="504056" cy="93610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5949280"/>
            <a:ext cx="4032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rgbClr val="C00000"/>
                </a:solidFill>
              </a:rPr>
              <a:t>Механизм денежно-кредитного регулирования</a:t>
            </a:r>
            <a:endParaRPr lang="ru-RU" sz="2200" b="1" i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5536" y="332656"/>
            <a:ext cx="856895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7188"/>
            <a:r>
              <a:rPr lang="ru-RU" sz="2300" dirty="0" smtClean="0"/>
              <a:t>Устойчивый денежный оборот обеспечивается жестко централизованной системой специализированных подразделений центрального банка и банковской системой страны</a:t>
            </a:r>
            <a:endParaRPr lang="ru-RU" sz="2300" dirty="0"/>
          </a:p>
        </p:txBody>
      </p:sp>
      <p:sp>
        <p:nvSpPr>
          <p:cNvPr id="12" name="TextBox 11"/>
          <p:cNvSpPr txBox="1"/>
          <p:nvPr/>
        </p:nvSpPr>
        <p:spPr>
          <a:xfrm>
            <a:off x="395536" y="1628800"/>
            <a:ext cx="8496944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i="1" dirty="0" smtClean="0">
                <a:solidFill>
                  <a:srgbClr val="7030A0"/>
                </a:solidFill>
              </a:rPr>
              <a:t>Система регулирования денежно-кредитных отношений включает два основных звена:</a:t>
            </a:r>
          </a:p>
          <a:p>
            <a:pPr indent="363538" algn="just"/>
            <a:r>
              <a:rPr lang="ru-RU" sz="2300" b="1" i="1" dirty="0" smtClean="0"/>
              <a:t>1) стратегическое планирование и прогнозирование</a:t>
            </a:r>
          </a:p>
          <a:p>
            <a:pPr indent="363538" algn="just"/>
            <a:r>
              <a:rPr lang="ru-RU" sz="2300" dirty="0" smtClean="0"/>
              <a:t>(определение направлений, темпов и пропорций развития экономики и динамики денежного оборота в целом);</a:t>
            </a:r>
          </a:p>
          <a:p>
            <a:pPr indent="363538" algn="just"/>
            <a:r>
              <a:rPr lang="ru-RU" sz="2300" b="1" i="1" dirty="0" smtClean="0"/>
              <a:t>2) механизм воздействия на денежно-кредитные отношения </a:t>
            </a:r>
            <a:r>
              <a:rPr lang="ru-RU" sz="2300" dirty="0" smtClean="0"/>
              <a:t>(формы, методы, инструменты воздействия).</a:t>
            </a:r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/>
      <p:bldP spid="11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476672"/>
            <a:ext cx="813690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solidFill>
                  <a:srgbClr val="7030A0"/>
                </a:solidFill>
              </a:rPr>
              <a:t>Возможные стратегии денежно-кредитного регулирования:</a:t>
            </a:r>
            <a:endParaRPr lang="ru-RU" sz="2300" b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052736"/>
            <a:ext cx="8640960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300" dirty="0" smtClean="0"/>
              <a:t>1) </a:t>
            </a:r>
            <a:r>
              <a:rPr lang="ru-RU" sz="2300" b="1" i="1" dirty="0" smtClean="0">
                <a:solidFill>
                  <a:srgbClr val="0070C0"/>
                </a:solidFill>
              </a:rPr>
              <a:t>Инфляционная</a:t>
            </a:r>
            <a:r>
              <a:rPr lang="ru-RU" sz="2300" dirty="0" smtClean="0"/>
              <a:t> </a:t>
            </a:r>
            <a:r>
              <a:rPr lang="ru-RU" sz="2300" dirty="0"/>
              <a:t>– допущение слабо контролируемого роста денежной массы в обращении</a:t>
            </a:r>
            <a:r>
              <a:rPr lang="ru-RU" sz="2300" dirty="0" smtClean="0"/>
              <a:t>;</a:t>
            </a:r>
            <a:endParaRPr lang="ru-RU" sz="2300" dirty="0"/>
          </a:p>
          <a:p>
            <a:pPr indent="363538"/>
            <a:endParaRPr lang="ru-RU" sz="2300" dirty="0" smtClean="0"/>
          </a:p>
          <a:p>
            <a:pPr indent="363538"/>
            <a:r>
              <a:rPr lang="ru-RU" sz="2300" dirty="0" smtClean="0"/>
              <a:t>2</a:t>
            </a:r>
            <a:r>
              <a:rPr lang="ru-RU" sz="2300" dirty="0"/>
              <a:t>) </a:t>
            </a:r>
            <a:r>
              <a:rPr lang="ru-RU" sz="2300" b="1" i="1" dirty="0" err="1">
                <a:solidFill>
                  <a:srgbClr val="0070C0"/>
                </a:solidFill>
              </a:rPr>
              <a:t>Рефляционна</a:t>
            </a:r>
            <a:r>
              <a:rPr lang="ru-RU" sz="2300" dirty="0" err="1"/>
              <a:t>я</a:t>
            </a:r>
            <a:r>
              <a:rPr lang="ru-RU" sz="2300" dirty="0"/>
              <a:t> – допущение мягкой формы инфляции в целях стимулирования экономики;</a:t>
            </a:r>
          </a:p>
          <a:p>
            <a:pPr indent="363538"/>
            <a:endParaRPr lang="ru-RU" sz="2300" dirty="0" smtClean="0"/>
          </a:p>
          <a:p>
            <a:pPr indent="363538"/>
            <a:r>
              <a:rPr lang="ru-RU" sz="2300" dirty="0" smtClean="0"/>
              <a:t>3</a:t>
            </a:r>
            <a:r>
              <a:rPr lang="ru-RU" sz="2300" dirty="0"/>
              <a:t>)</a:t>
            </a:r>
            <a:r>
              <a:rPr lang="ru-RU" sz="2300" b="1" i="1" dirty="0">
                <a:solidFill>
                  <a:srgbClr val="0070C0"/>
                </a:solidFill>
              </a:rPr>
              <a:t> Дефляционная </a:t>
            </a:r>
            <a:r>
              <a:rPr lang="ru-RU" sz="2300" dirty="0"/>
              <a:t>– резкое уменьшение количества денег в обращении (сжатие денежной массы);</a:t>
            </a:r>
          </a:p>
          <a:p>
            <a:pPr indent="363538"/>
            <a:endParaRPr lang="ru-RU" sz="2300" dirty="0" smtClean="0"/>
          </a:p>
          <a:p>
            <a:pPr indent="363538"/>
            <a:r>
              <a:rPr lang="ru-RU" sz="2300" dirty="0" smtClean="0"/>
              <a:t>4</a:t>
            </a:r>
            <a:r>
              <a:rPr lang="ru-RU" sz="2300" dirty="0"/>
              <a:t>) </a:t>
            </a:r>
            <a:r>
              <a:rPr lang="ru-RU" sz="2300" b="1" i="1" dirty="0" err="1">
                <a:solidFill>
                  <a:srgbClr val="0070C0"/>
                </a:solidFill>
              </a:rPr>
              <a:t>Дезинфляционная</a:t>
            </a:r>
            <a:r>
              <a:rPr lang="ru-RU" sz="2300" dirty="0"/>
              <a:t> – мягкая форма дефляционной стратегии, направленной на снижение экономической активности.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0"/>
            <a:ext cx="8136904" cy="681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>
              <a:buNone/>
            </a:pPr>
            <a:r>
              <a:rPr lang="ru-RU" sz="2300" b="1" dirty="0" smtClean="0">
                <a:solidFill>
                  <a:srgbClr val="7030A0"/>
                </a:solidFill>
              </a:rPr>
              <a:t>Монетизация экономики - степень обеспеченности экономики денежными средствами. </a:t>
            </a:r>
          </a:p>
          <a:p>
            <a:pPr indent="452438">
              <a:buNone/>
            </a:pPr>
            <a:endParaRPr lang="ru-RU" sz="2300" b="1" dirty="0" smtClean="0">
              <a:solidFill>
                <a:srgbClr val="7030A0"/>
              </a:solidFill>
            </a:endParaRPr>
          </a:p>
          <a:p>
            <a:pPr indent="452438">
              <a:buNone/>
            </a:pPr>
            <a:r>
              <a:rPr lang="ru-RU" sz="2300" dirty="0" smtClean="0"/>
              <a:t>Характеризуется с помощью </a:t>
            </a:r>
            <a:r>
              <a:rPr lang="ru-RU" sz="2300" b="1" dirty="0" smtClean="0">
                <a:solidFill>
                  <a:srgbClr val="0070C0"/>
                </a:solidFill>
              </a:rPr>
              <a:t>коэффициента монетизации,</a:t>
            </a:r>
            <a:r>
              <a:rPr lang="ru-RU" sz="2300" dirty="0" smtClean="0">
                <a:solidFill>
                  <a:srgbClr val="0070C0"/>
                </a:solidFill>
              </a:rPr>
              <a:t> </a:t>
            </a:r>
            <a:r>
              <a:rPr lang="ru-RU" sz="2300" dirty="0" smtClean="0"/>
              <a:t>который рассчитывается как отношение среднегодовой величины денежной массы (М2) к номинальной величине ВВП. </a:t>
            </a:r>
          </a:p>
          <a:p>
            <a:pPr indent="452438">
              <a:buNone/>
            </a:pPr>
            <a:endParaRPr lang="ru-RU" sz="2300" dirty="0" smtClean="0"/>
          </a:p>
          <a:p>
            <a:pPr indent="452438">
              <a:buNone/>
            </a:pPr>
            <a:r>
              <a:rPr lang="ru-RU" sz="2300" b="1" dirty="0" smtClean="0">
                <a:solidFill>
                  <a:srgbClr val="0070C0"/>
                </a:solidFill>
              </a:rPr>
              <a:t>Низкий уровень монетизации </a:t>
            </a:r>
            <a:r>
              <a:rPr lang="ru-RU" sz="2300" dirty="0" smtClean="0"/>
              <a:t>отражает как высокую склонность населения к потреблению, так и низкий финансовый результат реального сектора. </a:t>
            </a:r>
          </a:p>
          <a:p>
            <a:pPr>
              <a:buNone/>
            </a:pPr>
            <a:r>
              <a:rPr lang="ru-RU" sz="2300" dirty="0" smtClean="0"/>
              <a:t>	</a:t>
            </a:r>
          </a:p>
          <a:p>
            <a:pPr indent="452438">
              <a:buNone/>
            </a:pPr>
            <a:r>
              <a:rPr lang="ru-RU" sz="2300" b="1" dirty="0" err="1" smtClean="0">
                <a:solidFill>
                  <a:srgbClr val="0070C0"/>
                </a:solidFill>
              </a:rPr>
              <a:t>Недомонетизация</a:t>
            </a:r>
            <a:r>
              <a:rPr lang="ru-RU" sz="2300" b="1" dirty="0" smtClean="0">
                <a:solidFill>
                  <a:srgbClr val="0070C0"/>
                </a:solidFill>
              </a:rPr>
              <a:t> экономики </a:t>
            </a:r>
            <a:r>
              <a:rPr lang="ru-RU" sz="2300" dirty="0" smtClean="0"/>
              <a:t>приводит к дефициту денег, снижению ликвидности у  субъектов экономики, ухудшению инвестиционного климата. </a:t>
            </a:r>
          </a:p>
          <a:p>
            <a:pPr indent="452438">
              <a:buNone/>
            </a:pPr>
            <a:endParaRPr lang="ru-RU" sz="2300" dirty="0" smtClean="0"/>
          </a:p>
          <a:p>
            <a:pPr indent="452438">
              <a:buNone/>
            </a:pPr>
            <a:r>
              <a:rPr lang="ru-RU" sz="2300" b="1" dirty="0" smtClean="0">
                <a:solidFill>
                  <a:srgbClr val="0070C0"/>
                </a:solidFill>
              </a:rPr>
              <a:t>Повышению монетизации </a:t>
            </a:r>
            <a:r>
              <a:rPr lang="ru-RU" sz="2300" dirty="0" smtClean="0"/>
              <a:t>экономики способствуют снижение оттока капитала, увеличение экономической активности, повышение привлекательности внутреннего рынка страны.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188641"/>
            <a:ext cx="8352928" cy="1296143"/>
          </a:xfrm>
        </p:spPr>
        <p:txBody>
          <a:bodyPr>
            <a:normAutofit/>
          </a:bodyPr>
          <a:lstStyle/>
          <a:p>
            <a:pPr indent="363538" algn="l"/>
            <a:r>
              <a:rPr lang="ru-RU" sz="2300" b="1" dirty="0">
                <a:solidFill>
                  <a:srgbClr val="7030A0"/>
                </a:solidFill>
              </a:rPr>
              <a:t>С</a:t>
            </a:r>
            <a:r>
              <a:rPr lang="ru-RU" sz="2300" b="1" dirty="0" smtClean="0">
                <a:solidFill>
                  <a:srgbClr val="7030A0"/>
                </a:solidFill>
              </a:rPr>
              <a:t>истема </a:t>
            </a:r>
            <a:r>
              <a:rPr lang="ru-RU" sz="2300" b="1" dirty="0">
                <a:solidFill>
                  <a:srgbClr val="7030A0"/>
                </a:solidFill>
              </a:rPr>
              <a:t>ДКР осуществляет поддержание и нормальное функционирование денежной системы </a:t>
            </a:r>
            <a:r>
              <a:rPr lang="ru-RU" sz="2300" b="1" dirty="0" smtClean="0">
                <a:solidFill>
                  <a:srgbClr val="7030A0"/>
                </a:solidFill>
              </a:rPr>
              <a:t>страны, обеспечивая: </a:t>
            </a:r>
            <a:r>
              <a:rPr lang="ru-RU" sz="2300" b="1" dirty="0" smtClean="0"/>
              <a:t/>
            </a:r>
            <a:br>
              <a:rPr lang="ru-RU" sz="2300" b="1" dirty="0" smtClean="0"/>
            </a:br>
            <a:endParaRPr lang="ru-RU" sz="23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1340768"/>
            <a:ext cx="8352928" cy="3024336"/>
          </a:xfrm>
        </p:spPr>
        <p:txBody>
          <a:bodyPr>
            <a:noAutofit/>
          </a:bodyPr>
          <a:lstStyle/>
          <a:p>
            <a:pPr indent="363538" algn="just"/>
            <a:r>
              <a:rPr lang="ru-RU" sz="2300" dirty="0" smtClean="0">
                <a:solidFill>
                  <a:schemeClr val="tx1"/>
                </a:solidFill>
              </a:rPr>
              <a:t>- формирование </a:t>
            </a:r>
            <a:r>
              <a:rPr lang="ru-RU" sz="2300" dirty="0">
                <a:solidFill>
                  <a:schemeClr val="tx1"/>
                </a:solidFill>
              </a:rPr>
              <a:t>необходимого объема денежных ресурсов и привлечение инвестиций;</a:t>
            </a:r>
          </a:p>
          <a:p>
            <a:pPr indent="363538" algn="just"/>
            <a:r>
              <a:rPr lang="ru-RU" sz="2300" dirty="0" smtClean="0">
                <a:solidFill>
                  <a:schemeClr val="tx1"/>
                </a:solidFill>
              </a:rPr>
              <a:t>- развитие </a:t>
            </a:r>
            <a:r>
              <a:rPr lang="ru-RU" sz="2300" dirty="0">
                <a:solidFill>
                  <a:schemeClr val="tx1"/>
                </a:solidFill>
              </a:rPr>
              <a:t>конкурентной среды на денежном рынке;</a:t>
            </a:r>
          </a:p>
          <a:p>
            <a:pPr indent="363538" algn="just"/>
            <a:r>
              <a:rPr lang="ru-RU" sz="2300" dirty="0" smtClean="0">
                <a:solidFill>
                  <a:schemeClr val="tx1"/>
                </a:solidFill>
              </a:rPr>
              <a:t>- расширение </a:t>
            </a:r>
            <a:r>
              <a:rPr lang="ru-RU" sz="2300" dirty="0">
                <a:solidFill>
                  <a:schemeClr val="tx1"/>
                </a:solidFill>
              </a:rPr>
              <a:t>рынка банковских услуг и улучшение их качества;</a:t>
            </a:r>
          </a:p>
          <a:p>
            <a:pPr indent="363538" algn="just"/>
            <a:r>
              <a:rPr lang="ru-RU" sz="2300" dirty="0" smtClean="0">
                <a:solidFill>
                  <a:schemeClr val="tx1"/>
                </a:solidFill>
              </a:rPr>
              <a:t>- совершенствование </a:t>
            </a:r>
            <a:r>
              <a:rPr lang="ru-RU" sz="2300" dirty="0">
                <a:solidFill>
                  <a:schemeClr val="tx1"/>
                </a:solidFill>
              </a:rPr>
              <a:t>системы безналичных расчетов;</a:t>
            </a:r>
          </a:p>
          <a:p>
            <a:pPr indent="363538" algn="just"/>
            <a:r>
              <a:rPr lang="ru-RU" sz="2300" dirty="0" smtClean="0">
                <a:solidFill>
                  <a:schemeClr val="tx1"/>
                </a:solidFill>
              </a:rPr>
              <a:t>- создание </a:t>
            </a:r>
            <a:r>
              <a:rPr lang="ru-RU" sz="2300" dirty="0">
                <a:solidFill>
                  <a:schemeClr val="tx1"/>
                </a:solidFill>
              </a:rPr>
              <a:t>механизмов, позволяющих снизить  влияние негативных (</a:t>
            </a:r>
            <a:r>
              <a:rPr lang="ru-RU" sz="2300" dirty="0" err="1">
                <a:solidFill>
                  <a:schemeClr val="tx1"/>
                </a:solidFill>
              </a:rPr>
              <a:t>проинфляционных</a:t>
            </a:r>
            <a:r>
              <a:rPr lang="ru-RU" sz="2300" dirty="0">
                <a:solidFill>
                  <a:schemeClr val="tx1"/>
                </a:solidFill>
              </a:rPr>
              <a:t>) процессов в денежном обороте</a:t>
            </a:r>
            <a:r>
              <a:rPr lang="ru-RU" sz="2300" dirty="0" smtClean="0">
                <a:solidFill>
                  <a:schemeClr val="tx1"/>
                </a:solidFill>
              </a:rPr>
              <a:t>.</a:t>
            </a:r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5418</TotalTime>
  <Words>2302</Words>
  <Application>Microsoft Office PowerPoint</Application>
  <PresentationFormat>Экран (4:3)</PresentationFormat>
  <Paragraphs>260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    </vt:lpstr>
      <vt:lpstr>Слайд 14</vt:lpstr>
      <vt:lpstr> </vt:lpstr>
      <vt:lpstr>Базовые показатели ДКР</vt:lpstr>
      <vt:lpstr>Базовые показатели ДКР </vt:lpstr>
      <vt:lpstr>Величина денежного предложения  (денежной массы) определяется взаимодействием  трех переменных:       - денежной базы центрального банка;       - ставки процента на внутреннем денежном рынке;       - нормы обязательного резервирования.</vt:lpstr>
      <vt:lpstr>Базовые показатели ДКР</vt:lpstr>
      <vt:lpstr>Мультипликаторы кредитно-денежного оборота </vt:lpstr>
      <vt:lpstr>Слайд 21</vt:lpstr>
      <vt:lpstr>Слайд 22</vt:lpstr>
      <vt:lpstr>Слайд 23</vt:lpstr>
      <vt:lpstr>Кредитно-депозитный мультипликатор - характеризует темп расширения ресурсов банковской системы с учетом оттока части депозитных ресурсов на пополнение ликвидности в банках и с учетом обналичивания денежных средств в экономике :                                                   КДМ = 1/(r + e + c),</vt:lpstr>
      <vt:lpstr>Слайд 25</vt:lpstr>
      <vt:lpstr>Слайд 26</vt:lpstr>
      <vt:lpstr>Слайд 27</vt:lpstr>
      <vt:lpstr>Система ДКР осуществляет поддержание и нормальное функционирование денежной системы страны, обеспечивая:  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денежно-кредитного регулирования</dc:title>
  <dc:creator>Пользователь</dc:creator>
  <cp:lastModifiedBy>Апгрейд</cp:lastModifiedBy>
  <cp:revision>288</cp:revision>
  <dcterms:created xsi:type="dcterms:W3CDTF">2016-04-10T02:11:22Z</dcterms:created>
  <dcterms:modified xsi:type="dcterms:W3CDTF">2018-03-14T05:34:08Z</dcterms:modified>
</cp:coreProperties>
</file>