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70" r:id="rId2"/>
    <p:sldId id="271" r:id="rId3"/>
    <p:sldId id="27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56" r:id="rId28"/>
    <p:sldId id="257" r:id="rId29"/>
    <p:sldId id="258" r:id="rId30"/>
    <p:sldId id="259" r:id="rId31"/>
    <p:sldId id="263" r:id="rId32"/>
    <p:sldId id="260" r:id="rId33"/>
    <p:sldId id="261" r:id="rId34"/>
    <p:sldId id="262" r:id="rId35"/>
    <p:sldId id="264" r:id="rId36"/>
    <p:sldId id="265" r:id="rId37"/>
    <p:sldId id="266" r:id="rId38"/>
    <p:sldId id="267" r:id="rId39"/>
    <p:sldId id="268" r:id="rId40"/>
    <p:sldId id="269" r:id="rId41"/>
    <p:sldId id="296" r:id="rId42"/>
    <p:sldId id="297" r:id="rId43"/>
    <p:sldId id="298" r:id="rId44"/>
    <p:sldId id="299" r:id="rId45"/>
    <p:sldId id="300" r:id="rId46"/>
    <p:sldId id="301" r:id="rId4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9" autoAdjust="0"/>
    <p:restoredTop sz="94660" autoAdjust="0"/>
  </p:normalViewPr>
  <p:slideViewPr>
    <p:cSldViewPr>
      <p:cViewPr>
        <p:scale>
          <a:sx n="80" d="100"/>
          <a:sy n="80" d="100"/>
        </p:scale>
        <p:origin x="-216" y="4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74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ru-RU">
              <a:latin typeface="Tahoma" charset="0"/>
            </a:endParaRPr>
          </a:p>
        </p:txBody>
      </p:sp>
      <p:sp>
        <p:nvSpPr>
          <p:cNvPr id="64514"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ru-RU"/>
              <a:t>Образец заголовка</a:t>
            </a:r>
          </a:p>
        </p:txBody>
      </p:sp>
      <p:sp>
        <p:nvSpPr>
          <p:cNvPr id="64515"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a:t>Образец подзаголовка</a:t>
            </a:r>
          </a:p>
        </p:txBody>
      </p:sp>
      <p:sp>
        <p:nvSpPr>
          <p:cNvPr id="5" name="Rectangle 5"/>
          <p:cNvSpPr>
            <a:spLocks noGrp="1" noChangeArrowheads="1"/>
          </p:cNvSpPr>
          <p:nvPr>
            <p:ph type="ftr" sz="quarter" idx="10"/>
          </p:nvPr>
        </p:nvSpPr>
        <p:spPr/>
        <p:txBody>
          <a:bodyPr/>
          <a:lstStyle>
            <a:lvl1pPr>
              <a:defRPr/>
            </a:lvl1pPr>
          </a:lstStyle>
          <a:p>
            <a:pPr>
              <a:defRPr/>
            </a:pPr>
            <a:endParaRPr lang="ru-RU"/>
          </a:p>
        </p:txBody>
      </p:sp>
      <p:sp>
        <p:nvSpPr>
          <p:cNvPr id="6" name="Rectangle 6"/>
          <p:cNvSpPr>
            <a:spLocks noGrp="1" noChangeArrowheads="1"/>
          </p:cNvSpPr>
          <p:nvPr>
            <p:ph type="sldNum" sz="quarter" idx="11"/>
          </p:nvPr>
        </p:nvSpPr>
        <p:spPr/>
        <p:txBody>
          <a:bodyPr/>
          <a:lstStyle>
            <a:lvl1pPr>
              <a:defRPr/>
            </a:lvl1pPr>
          </a:lstStyle>
          <a:p>
            <a:pPr>
              <a:defRPr/>
            </a:pPr>
            <a:fld id="{B9DBB139-16EF-4F39-BB4B-DFD4CE1C9410}" type="slidenum">
              <a:rPr lang="ru-RU"/>
              <a:pPr>
                <a:defRPr/>
              </a:pPr>
              <a:t>‹#›</a:t>
            </a:fld>
            <a:endParaRPr lang="ru-RU"/>
          </a:p>
        </p:txBody>
      </p:sp>
      <p:sp>
        <p:nvSpPr>
          <p:cNvPr id="7" name="Rectangle 7"/>
          <p:cNvSpPr>
            <a:spLocks noGrp="1" noChangeArrowheads="1"/>
          </p:cNvSpPr>
          <p:nvPr>
            <p:ph type="dt" sz="quarter" idx="12"/>
          </p:nvPr>
        </p:nvSpPr>
        <p:spPr/>
        <p:txBody>
          <a:bodyPr/>
          <a:lstStyle>
            <a:lvl1pPr>
              <a:defRPr/>
            </a:lvl1pPr>
          </a:lstStyle>
          <a:p>
            <a:pPr>
              <a:defRPr/>
            </a:pPr>
            <a:fld id="{5672C040-2025-4802-BA36-317AE704A6C5}" type="datetimeFigureOut">
              <a:rPr lang="ru-RU"/>
              <a:pPr>
                <a:defRPr/>
              </a:pPr>
              <a:t>05.06.2012</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fld id="{DD5F60D5-3ED4-4C51-8F8A-BBE236CD6A1C}" type="datetimeFigureOut">
              <a:rPr lang="ru-RU"/>
              <a:pPr>
                <a:defRPr/>
              </a:pPr>
              <a:t>05.06.2012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3C8A978-ABCE-4B26-946C-6C6194153093}"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442FDFA0-EE87-4340-B96A-A6659FAEA233}" type="datetimeFigureOut">
              <a:rPr lang="ru-RU"/>
              <a:pPr>
                <a:defRPr/>
              </a:pPr>
              <a:t>05.06.2012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88958E3-C665-4B49-BE94-187B9C5EAE5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fld id="{BA9723EB-6475-4508-A719-0348B7B4D31D}" type="datetimeFigureOut">
              <a:rPr lang="ru-RU"/>
              <a:pPr>
                <a:defRPr/>
              </a:pPr>
              <a:t>05.06.2012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5205437-26D9-4337-8867-74097B10323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fld id="{D4E78EA9-2F13-4A8F-BC84-D9D69BD693EF}" type="datetimeFigureOut">
              <a:rPr lang="ru-RU"/>
              <a:pPr>
                <a:defRPr/>
              </a:pPr>
              <a:t>05.06.2012</a:t>
            </a:fld>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AB5A3E1C-AE1C-4DE9-8C12-A036A8D4EC7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fld id="{6F1ACC5B-233A-4735-A5C8-7E3071889416}" type="datetimeFigureOut">
              <a:rPr lang="ru-RU"/>
              <a:pPr>
                <a:defRPr/>
              </a:pPr>
              <a:t>05.06.2012</a:t>
            </a:fld>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2DBBC28A-3607-48F4-A36E-AECE034B30FC}"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7DE1188-BE0E-45E9-A090-532B2802007F}" type="datetimeFigureOut">
              <a:rPr lang="ru-RU"/>
              <a:pPr>
                <a:defRPr/>
              </a:pPr>
              <a:t>05.06.2012</a:t>
            </a:fld>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011CB83C-A67E-4F4D-BCFE-1311B6130B97}"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5CB5FE65-C1C3-4FEF-8FF4-7EB972109F21}" type="datetimeFigureOut">
              <a:rPr lang="ru-RU"/>
              <a:pPr>
                <a:defRPr/>
              </a:pPr>
              <a:t>05.06.2012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38D37590-BE6B-4442-BB1C-D482B1695B6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6BAEC70F-AB7A-43D4-8884-9A9B4F54676C}" type="datetimeFigureOut">
              <a:rPr lang="ru-RU"/>
              <a:pPr>
                <a:defRPr/>
              </a:pPr>
              <a:t>05.06.2012</a:t>
            </a:fld>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DA48C35-6318-4F14-B6F4-BB30589B3A1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fld id="{02660CB0-99FF-4AA0-B3FE-F6EC0F62C84A}" type="datetimeFigureOut">
              <a:rPr lang="ru-RU"/>
              <a:pPr>
                <a:defRPr/>
              </a:pPr>
              <a:t>05.06.2012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A93F877-79A4-4802-AE82-BCED4DCD5B1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fld id="{981D50DC-003E-4A52-AD5C-5F358C90F2DF}" type="datetimeFigureOut">
              <a:rPr lang="ru-RU"/>
              <a:pPr>
                <a:defRPr/>
              </a:pPr>
              <a:t>05.06.2012</a:t>
            </a:fld>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714E60C-CFA8-415C-ADD8-8A0567EC806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3491"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634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a:defRPr/>
            </a:pPr>
            <a:fld id="{583B11BC-9525-498B-974E-2B07267B7BB8}" type="datetimeFigureOut">
              <a:rPr lang="ru-RU"/>
              <a:pPr>
                <a:defRPr/>
              </a:pPr>
              <a:t>05.06.2012</a:t>
            </a:fld>
            <a:endParaRPr lang="ru-RU"/>
          </a:p>
        </p:txBody>
      </p:sp>
      <p:sp>
        <p:nvSpPr>
          <p:cNvPr id="634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a:defRPr/>
            </a:pPr>
            <a:endParaRPr lang="ru-RU"/>
          </a:p>
        </p:txBody>
      </p:sp>
      <p:sp>
        <p:nvSpPr>
          <p:cNvPr id="634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a:defRPr/>
            </a:pPr>
            <a:fld id="{79543418-BB5C-4FBB-B000-12F5218D185A}"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defRPr/>
            </a:pPr>
            <a:r>
              <a:rPr lang="ru-RU"/>
              <a:t>. Разработка и внедрение ИС</a:t>
            </a:r>
          </a:p>
        </p:txBody>
      </p:sp>
      <p:sp>
        <p:nvSpPr>
          <p:cNvPr id="27651" name="Rectangle 3"/>
          <p:cNvSpPr>
            <a:spLocks noGrp="1" noChangeArrowheads="1"/>
          </p:cNvSpPr>
          <p:nvPr>
            <p:ph type="subTitle" idx="1"/>
          </p:nvPr>
        </p:nvSpPr>
        <p:spPr/>
        <p:txBody>
          <a:bodyPr/>
          <a:lstStyle/>
          <a:p>
            <a:pPr eaLnBrk="1" hangingPunct="1"/>
            <a:r>
              <a:rPr lang="ru-RU" smtClean="0"/>
              <a:t>Подготовил: Старков Д.А </a:t>
            </a:r>
          </a:p>
          <a:p>
            <a:pPr eaLnBrk="1" hangingPunct="1"/>
            <a:r>
              <a:rPr lang="ru-RU" smtClean="0"/>
              <a:t>Минькина К</a:t>
            </a:r>
          </a:p>
          <a:p>
            <a:pPr eaLnBrk="1" hangingPunct="1"/>
            <a:r>
              <a:rPr lang="ru-RU" smtClean="0"/>
              <a:t>Безсонная Н БИТ-10-01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250825" y="260350"/>
            <a:ext cx="8229600" cy="4525963"/>
          </a:xfrm>
        </p:spPr>
        <p:txBody>
          <a:bodyPr/>
          <a:lstStyle/>
          <a:p>
            <a:pPr eaLnBrk="1" hangingPunct="1">
              <a:defRPr/>
            </a:pPr>
            <a:r>
              <a:rPr lang="ru-RU"/>
              <a:t>Информационная система (ИС) в целом - автоматизированная система, предназначенная для организации, хранения, пополнения, поддержки и представления пользователям информации в соответствии с их запросами.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xfrm>
            <a:off x="457200" y="476250"/>
            <a:ext cx="8229600" cy="5649913"/>
          </a:xfrm>
        </p:spPr>
        <p:txBody>
          <a:bodyPr/>
          <a:lstStyle/>
          <a:p>
            <a:pPr eaLnBrk="1" hangingPunct="1">
              <a:defRPr/>
            </a:pPr>
            <a:r>
              <a:rPr lang="ru-RU" sz="2800"/>
              <a:t>Информационные системы можно классифицировать по целому ряду различных признаков. В основу рассматриваемой классификации положены наиболее существенные признаки, определяющие функциональные возможности и особенности построения современных систем. В зависимости от объема решаемых задач, используемых технических средств, организации функционирования, информационные системы делятся на ряд групп:</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1-1"/>
          <p:cNvPicPr>
            <a:picLocks noChangeAspect="1" noChangeArrowheads="1"/>
          </p:cNvPicPr>
          <p:nvPr/>
        </p:nvPicPr>
        <p:blipFill>
          <a:blip r:embed="rId2"/>
          <a:srcRect/>
          <a:stretch>
            <a:fillRect/>
          </a:stretch>
        </p:blipFill>
        <p:spPr bwMode="auto">
          <a:xfrm>
            <a:off x="250825" y="0"/>
            <a:ext cx="8893175" cy="6707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457200" y="333375"/>
            <a:ext cx="8229600" cy="5792788"/>
          </a:xfrm>
        </p:spPr>
        <p:txBody>
          <a:bodyPr/>
          <a:lstStyle/>
          <a:p>
            <a:pPr eaLnBrk="1" hangingPunct="1">
              <a:lnSpc>
                <a:spcPct val="90000"/>
              </a:lnSpc>
              <a:defRPr/>
            </a:pPr>
            <a:r>
              <a:rPr lang="ru-RU" sz="2400"/>
              <a:t>По типу хранимых данных ИС делятся на фактографические и документальные. Фактографические системы предназначены для хранения и обработки структурированных данных в виде чисел и текстов. Над такими данными можно выполнять различные операции. В документальных системах информация представлена в виде документов, состоящих из наименований, описаний, рефератов и текстов. Поиск по неструктурированным данным осуществляется с использованием семантических признаков. Отобранные документы предоставляются пользователю, а обработка данных в таких системах практически не производится.</a:t>
            </a:r>
          </a:p>
          <a:p>
            <a:pPr eaLnBrk="1" hangingPunct="1">
              <a:lnSpc>
                <a:spcPct val="90000"/>
              </a:lnSpc>
              <a:defRPr/>
            </a:pPr>
            <a:r>
              <a:rPr lang="ru-RU" sz="2400"/>
              <a:t>Основываясь на степени автоматизации информационных процессов в системе управления фирмой, информационные системы делятся на ручные, автоматические и автоматизированные.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457200" y="260350"/>
            <a:ext cx="8229600" cy="5865813"/>
          </a:xfrm>
        </p:spPr>
        <p:txBody>
          <a:bodyPr/>
          <a:lstStyle/>
          <a:p>
            <a:pPr eaLnBrk="1" hangingPunct="1">
              <a:lnSpc>
                <a:spcPct val="80000"/>
              </a:lnSpc>
              <a:defRPr/>
            </a:pPr>
            <a:r>
              <a:rPr lang="ru-RU" sz="2000"/>
              <a:t>Моделирование облегчает изучение объекта с целью его создания, дальнейшего преобразования и развития. Оно используется для исследования существующей системы, когда реальный эксперимент проводить нецелесообразно из-за значительных финансовых и трудовых затрат, а также при необходимости проведения анализа проектируемой системы, т.е. которая ещё физически не существует в данной организации.</a:t>
            </a:r>
          </a:p>
          <a:p>
            <a:pPr eaLnBrk="1" hangingPunct="1">
              <a:lnSpc>
                <a:spcPct val="80000"/>
              </a:lnSpc>
              <a:defRPr/>
            </a:pPr>
            <a:r>
              <a:rPr lang="ru-RU" sz="2000"/>
              <a:t>Для формирования модели используются:</a:t>
            </a:r>
          </a:p>
          <a:p>
            <a:pPr lvl="1" eaLnBrk="1" hangingPunct="1">
              <a:lnSpc>
                <a:spcPct val="80000"/>
              </a:lnSpc>
              <a:buFont typeface="Tahoma" charset="0"/>
              <a:buChar char="–"/>
              <a:defRPr/>
            </a:pPr>
            <a:r>
              <a:rPr lang="ru-RU" sz="1800"/>
              <a:t>структурная схема объекта;</a:t>
            </a:r>
          </a:p>
          <a:p>
            <a:pPr lvl="1" eaLnBrk="1" hangingPunct="1">
              <a:lnSpc>
                <a:spcPct val="80000"/>
              </a:lnSpc>
              <a:buFont typeface="Tahoma" charset="0"/>
              <a:buChar char="–"/>
              <a:defRPr/>
            </a:pPr>
            <a:r>
              <a:rPr lang="ru-RU" sz="1800"/>
              <a:t>структурно-функциональная схема объекта;</a:t>
            </a:r>
          </a:p>
          <a:p>
            <a:pPr lvl="1" eaLnBrk="1" hangingPunct="1">
              <a:lnSpc>
                <a:spcPct val="80000"/>
              </a:lnSpc>
              <a:buFont typeface="Tahoma" charset="0"/>
              <a:buChar char="–"/>
              <a:defRPr/>
            </a:pPr>
            <a:r>
              <a:rPr lang="ru-RU" sz="1800"/>
              <a:t>алгоритмы функционирования системы;</a:t>
            </a:r>
          </a:p>
          <a:p>
            <a:pPr lvl="1" eaLnBrk="1" hangingPunct="1">
              <a:lnSpc>
                <a:spcPct val="80000"/>
              </a:lnSpc>
              <a:buFont typeface="Tahoma" charset="0"/>
              <a:buChar char="–"/>
              <a:defRPr/>
            </a:pPr>
            <a:r>
              <a:rPr lang="ru-RU" sz="1800"/>
              <a:t>схема расположения технических средств на объекте;</a:t>
            </a:r>
          </a:p>
          <a:p>
            <a:pPr lvl="1" eaLnBrk="1" hangingPunct="1">
              <a:lnSpc>
                <a:spcPct val="80000"/>
              </a:lnSpc>
              <a:buFont typeface="Tahoma" charset="0"/>
              <a:buChar char="–"/>
              <a:defRPr/>
            </a:pPr>
            <a:r>
              <a:rPr lang="ru-RU" sz="1800"/>
              <a:t>схема связи и др.</a:t>
            </a:r>
          </a:p>
          <a:p>
            <a:pPr eaLnBrk="1" hangingPunct="1">
              <a:lnSpc>
                <a:spcPct val="80000"/>
              </a:lnSpc>
              <a:defRPr/>
            </a:pPr>
            <a:r>
              <a:rPr lang="ru-RU" sz="2000"/>
              <a:t>Все </a:t>
            </a:r>
            <a:r>
              <a:rPr lang="ru-RU" sz="2000" i="1"/>
              <a:t>модели</a:t>
            </a:r>
            <a:r>
              <a:rPr lang="ru-RU" sz="2000"/>
              <a:t> можно разбить на два больших класса: </a:t>
            </a:r>
            <a:r>
              <a:rPr lang="ru-RU" sz="2000" i="1"/>
              <a:t>предметные</a:t>
            </a:r>
            <a:r>
              <a:rPr lang="ru-RU" sz="2000"/>
              <a:t> (материальные) и </a:t>
            </a:r>
            <a:r>
              <a:rPr lang="ru-RU" sz="2000" i="1"/>
              <a:t>знаковые</a:t>
            </a:r>
            <a:r>
              <a:rPr lang="ru-RU" sz="2000"/>
              <a:t> (информационные).</a:t>
            </a:r>
          </a:p>
          <a:p>
            <a:pPr eaLnBrk="1" hangingPunct="1">
              <a:lnSpc>
                <a:spcPct val="80000"/>
              </a:lnSpc>
              <a:defRPr/>
            </a:pPr>
            <a:r>
              <a:rPr lang="ru-RU" sz="2000"/>
              <a:t>Для проектирования ИС используют </a:t>
            </a:r>
            <a:r>
              <a:rPr lang="ru-RU" sz="2000" i="1"/>
              <a:t>информационные модели</a:t>
            </a:r>
            <a:r>
              <a:rPr lang="ru-RU" sz="2000"/>
              <a:t>, представляющие объекты и процессы в форме рисунков, схем, чертежей, таблиц, формул, текстов и т.п.</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0" y="260350"/>
            <a:ext cx="9144000" cy="6597650"/>
          </a:xfrm>
        </p:spPr>
        <p:txBody>
          <a:bodyPr/>
          <a:lstStyle/>
          <a:p>
            <a:pPr eaLnBrk="1" hangingPunct="1">
              <a:lnSpc>
                <a:spcPct val="80000"/>
              </a:lnSpc>
              <a:defRPr/>
            </a:pPr>
            <a:r>
              <a:rPr lang="ru-RU" sz="2000" b="1" i="1"/>
              <a:t>Информационная модель</a:t>
            </a:r>
            <a:r>
              <a:rPr lang="ru-RU" sz="2000"/>
              <a:t> – это модель объекта, процесса или явления, в которой представлены информационные аспекты моделируемого объекта, процесса или явления.</a:t>
            </a:r>
          </a:p>
          <a:p>
            <a:pPr eaLnBrk="1" hangingPunct="1">
              <a:lnSpc>
                <a:spcPct val="80000"/>
              </a:lnSpc>
              <a:defRPr/>
            </a:pPr>
            <a:r>
              <a:rPr lang="ru-RU" sz="2000"/>
              <a:t>Она является основой разработки моделей ИС.</a:t>
            </a:r>
          </a:p>
          <a:p>
            <a:pPr eaLnBrk="1" hangingPunct="1">
              <a:lnSpc>
                <a:spcPct val="80000"/>
              </a:lnSpc>
              <a:defRPr/>
            </a:pPr>
            <a:r>
              <a:rPr lang="ru-RU" sz="2000"/>
              <a:t>Для создания описательных </a:t>
            </a:r>
            <a:r>
              <a:rPr lang="ru-RU" sz="2000" i="1"/>
              <a:t>текстовых информационных моделей </a:t>
            </a:r>
            <a:r>
              <a:rPr lang="ru-RU" sz="2000"/>
              <a:t>обычно используют </a:t>
            </a:r>
            <a:r>
              <a:rPr lang="ru-RU" sz="2000" i="1"/>
              <a:t>естественные языки</a:t>
            </a:r>
            <a:r>
              <a:rPr lang="ru-RU" sz="2000"/>
              <a:t>.</a:t>
            </a:r>
          </a:p>
          <a:p>
            <a:pPr eaLnBrk="1" hangingPunct="1">
              <a:lnSpc>
                <a:spcPct val="80000"/>
              </a:lnSpc>
              <a:defRPr/>
            </a:pPr>
            <a:r>
              <a:rPr lang="ru-RU" sz="2000"/>
              <a:t>Наряду с естественными языками (русский, английский и т.д.) разработаны и используются </a:t>
            </a:r>
            <a:r>
              <a:rPr lang="ru-RU" sz="2000" i="1"/>
              <a:t>формальные языки</a:t>
            </a:r>
            <a:r>
              <a:rPr lang="ru-RU" sz="2000"/>
              <a:t>: системы счисления, алгебра высказываний, языки программирования и др.</a:t>
            </a:r>
          </a:p>
          <a:p>
            <a:pPr eaLnBrk="1" hangingPunct="1">
              <a:lnSpc>
                <a:spcPct val="80000"/>
              </a:lnSpc>
              <a:defRPr/>
            </a:pPr>
            <a:r>
              <a:rPr lang="ru-RU" sz="2000"/>
              <a:t>Основное отличие формальных языков от естественных состоит в наличие у формальных языков не только жёстко зафиксированного алфавита, но и строгих правил грамматики и синтаксиса.</a:t>
            </a:r>
          </a:p>
          <a:p>
            <a:pPr eaLnBrk="1" hangingPunct="1">
              <a:lnSpc>
                <a:spcPct val="80000"/>
              </a:lnSpc>
              <a:defRPr/>
            </a:pPr>
            <a:r>
              <a:rPr lang="ru-RU" sz="2000"/>
              <a:t>С помощью формальных языков строят информационные модели определённого типа – формально-логические модели.</a:t>
            </a:r>
          </a:p>
          <a:p>
            <a:pPr eaLnBrk="1" hangingPunct="1">
              <a:lnSpc>
                <a:spcPct val="80000"/>
              </a:lnSpc>
              <a:defRPr/>
            </a:pPr>
            <a:r>
              <a:rPr lang="ru-RU" sz="2000"/>
              <a:t>При изучении нового объекта сначала обычно строится его описательная модель, затем она формализуется, те есть выражается с использованием математических формул, геометрических объектов и т.д.</a:t>
            </a:r>
          </a:p>
          <a:p>
            <a:pPr eaLnBrk="1" hangingPunct="1">
              <a:lnSpc>
                <a:spcPct val="80000"/>
              </a:lnSpc>
              <a:defRPr/>
            </a:pPr>
            <a:r>
              <a:rPr lang="ru-RU" sz="2000"/>
              <a:t>Процесс построения информационных моделей с помощью формальных языков называют </a:t>
            </a:r>
            <a:r>
              <a:rPr lang="ru-RU" sz="2000" b="1" i="1"/>
              <a:t>формализацией</a:t>
            </a:r>
            <a:r>
              <a:rPr lang="ru-RU" sz="200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0" y="0"/>
            <a:ext cx="8229600" cy="4525963"/>
          </a:xfrm>
        </p:spPr>
        <p:txBody>
          <a:bodyPr/>
          <a:lstStyle/>
          <a:p>
            <a:pPr eaLnBrk="1" hangingPunct="1">
              <a:defRPr/>
            </a:pPr>
            <a:r>
              <a:rPr lang="ru-RU"/>
              <a:t>Существует нескольких методов и принципов построения информационных систем (автоматизированных ИС), среди которых можно выделить: методы “снизу-вверх” и “сверху-вниз”, принципы “дуализма”, многокомпонентности и др.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250825" y="333375"/>
            <a:ext cx="8435975" cy="5792788"/>
          </a:xfrm>
        </p:spPr>
        <p:txBody>
          <a:bodyPr/>
          <a:lstStyle/>
          <a:p>
            <a:pPr eaLnBrk="1" hangingPunct="1">
              <a:lnSpc>
                <a:spcPct val="80000"/>
              </a:lnSpc>
              <a:defRPr/>
            </a:pPr>
            <a:r>
              <a:rPr lang="ru-RU" sz="2000" b="1"/>
              <a:t>Метод “снизу-вверх”</a:t>
            </a:r>
            <a:r>
              <a:rPr lang="ru-RU" sz="2000"/>
              <a:t> </a:t>
            </a:r>
            <a:br>
              <a:rPr lang="ru-RU" sz="2000"/>
            </a:br>
            <a:r>
              <a:rPr lang="ru-RU" sz="2000"/>
              <a:t>Опыт и методы работы отечественных программистов сформировались в крупных вычислительных центрах (ВЦ), основной целью которых было не создание тиражируемых продуктов, а выполнение задач конкретного учреждения. Современные руководители зачастую прибегают к нему, полагая, что им удобно иметь своих специалистов. Разработка программ “снизу-вверх”, осуществляемая квалифицированными программистами, позволяет автоматизировать, как правило, отдельные рабочие процессы.Такой метод весьма затратный и всё реже используется, особенно в малых и средних предприятиях.</a:t>
            </a:r>
            <a:endParaRPr lang="ru-RU" sz="2000" b="1"/>
          </a:p>
          <a:p>
            <a:pPr eaLnBrk="1" hangingPunct="1">
              <a:lnSpc>
                <a:spcPct val="80000"/>
              </a:lnSpc>
              <a:defRPr/>
            </a:pPr>
            <a:r>
              <a:rPr lang="ru-RU" sz="2000" b="1"/>
              <a:t>Метод “сверху-вниз”</a:t>
            </a:r>
            <a:r>
              <a:rPr lang="ru-RU" sz="2000"/>
              <a:t> </a:t>
            </a:r>
            <a:br>
              <a:rPr lang="ru-RU" sz="2000"/>
            </a:br>
            <a:r>
              <a:rPr lang="ru-RU" sz="2000"/>
              <a:t>Развитие коммерческих и иных современных структур послужило основанием к формированию рынка различных программных средств. Наибольшее развитие получили ИС, ориентированные на автоматизацию ведения бухгалтерского аналитического учёта и технологических процессов. В результате появились ИС, разработанные сторонними, как правило, специализированными организациями и группами специалистов “сверху”, в предположении, что одна ИС сможет удовлетворять потребности многих пользователей.</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endParaRPr lang="ru-RU"/>
          </a:p>
        </p:txBody>
      </p:sp>
      <p:sp>
        <p:nvSpPr>
          <p:cNvPr id="36867" name="Rectangle 3"/>
          <p:cNvSpPr>
            <a:spLocks noGrp="1" noChangeArrowheads="1"/>
          </p:cNvSpPr>
          <p:nvPr>
            <p:ph type="body" idx="1"/>
          </p:nvPr>
        </p:nvSpPr>
        <p:spPr/>
        <p:txBody>
          <a:bodyPr/>
          <a:lstStyle/>
          <a:p>
            <a:pPr eaLnBrk="1" hangingPunct="1">
              <a:lnSpc>
                <a:spcPct val="90000"/>
              </a:lnSpc>
              <a:defRPr/>
            </a:pPr>
            <a:r>
              <a:rPr lang="ru-RU" sz="2400"/>
              <a:t>Такая идея ограничила возможности разработчиков в структуре информационных множеств БД, в использовании вариантов экранных форм, алгоритмов расчёта и, следовательно, лишила возможности принципиально расширить круг решаемых задач. Заложенные “сверху” жёсткие рамки (“общие для всех”) ограничивают возможности ИС. Стало очевидным, что для успешной реализации задач полной автоматизации организации следует менять идеологию построения автоматизированных информационных систем (АИС).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0" y="0"/>
            <a:ext cx="9144000" cy="6858000"/>
          </a:xfrm>
        </p:spPr>
        <p:txBody>
          <a:bodyPr/>
          <a:lstStyle/>
          <a:p>
            <a:pPr eaLnBrk="1" hangingPunct="1">
              <a:lnSpc>
                <a:spcPct val="80000"/>
              </a:lnSpc>
              <a:defRPr/>
            </a:pPr>
            <a:r>
              <a:rPr lang="ru-RU" sz="2000" b="1"/>
              <a:t>Принципы “дуализма” и многокомпонентности</a:t>
            </a:r>
            <a:r>
              <a:rPr lang="ru-RU" sz="2000"/>
              <a:t> </a:t>
            </a:r>
            <a:br>
              <a:rPr lang="ru-RU" sz="2000"/>
            </a:br>
            <a:r>
              <a:rPr lang="ru-RU" sz="2000"/>
              <a:t>Развитие систем и предприятий, увеличение числа их филиалов и клиентов, повышение качества обслуживания и другое вызвали существенные изменения в разработке и функционировании АИС, в основном базирующиеся на сбалансированном сочетании двух предыдущих методов.</a:t>
            </a:r>
          </a:p>
          <a:p>
            <a:pPr eaLnBrk="1" hangingPunct="1">
              <a:lnSpc>
                <a:spcPct val="80000"/>
              </a:lnSpc>
              <a:defRPr/>
            </a:pPr>
            <a:r>
              <a:rPr lang="ru-RU" sz="2000"/>
              <a:t>Новый подход ориентирован на </a:t>
            </a:r>
            <a:r>
              <a:rPr lang="ru-RU" sz="2000" i="1"/>
              <a:t>специализированное программное обеспечение</a:t>
            </a:r>
            <a:r>
              <a:rPr lang="ru-RU" sz="2000"/>
              <a:t> (СПО), возможность адаптации программного аппарата к практически любым условиям и различным требованиям инструктивных материалов и принятым правилам работы. Кроме того, гибкая система настроек СПО в АИС при проведении модернизации одного из компонентов позволяет не затрагивать центральную часть (ядро) АИС и другие её компоненты, что значительно повышает надёжность, продолжительность жизни ИС и обеспечивает наиболее полное выполнение требуемых функций.</a:t>
            </a:r>
          </a:p>
          <a:p>
            <a:pPr eaLnBrk="1" hangingPunct="1">
              <a:lnSpc>
                <a:spcPct val="80000"/>
              </a:lnSpc>
              <a:defRPr/>
            </a:pPr>
            <a:r>
              <a:rPr lang="ru-RU" sz="2000"/>
              <a:t>Такой подход лег в основу “</a:t>
            </a:r>
            <a:r>
              <a:rPr lang="ru-RU" sz="2000" b="1" i="1"/>
              <a:t>принципа дуализма</a:t>
            </a:r>
            <a:r>
              <a:rPr lang="ru-RU" sz="2000"/>
              <a:t>”. Его реализация потребовала построения АИС нового поколения в виде программных модулей, органически связанных между собой, но в то же время способных работать автономно.</a:t>
            </a:r>
          </a:p>
          <a:p>
            <a:pPr eaLnBrk="1" hangingPunct="1">
              <a:lnSpc>
                <a:spcPct val="80000"/>
              </a:lnSpc>
              <a:defRPr/>
            </a:pPr>
            <a:r>
              <a:rPr lang="ru-RU" sz="2000"/>
              <a:t/>
            </a:r>
            <a:br>
              <a:rPr lang="ru-RU" sz="2000"/>
            </a:br>
            <a:endParaRPr lang="ru-RU" sz="2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endParaRPr lang="ru-RU"/>
          </a:p>
        </p:txBody>
      </p:sp>
      <p:sp>
        <p:nvSpPr>
          <p:cNvPr id="38915" name="Rectangle 3"/>
          <p:cNvSpPr>
            <a:spLocks noGrp="1" noChangeArrowheads="1"/>
          </p:cNvSpPr>
          <p:nvPr>
            <p:ph type="body" idx="1"/>
          </p:nvPr>
        </p:nvSpPr>
        <p:spPr/>
        <p:txBody>
          <a:bodyPr/>
          <a:lstStyle/>
          <a:p>
            <a:pPr eaLnBrk="1" hangingPunct="1">
              <a:defRPr/>
            </a:pPr>
            <a:r>
              <a:rPr lang="ru-RU"/>
              <a:t>Из сказанного можно предположить, что автоматизированная информационная система нового поколения – это многокомпонентная система с распределённой базой данных.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endParaRPr lang="ru-RU"/>
          </a:p>
        </p:txBody>
      </p:sp>
      <p:sp>
        <p:nvSpPr>
          <p:cNvPr id="39939" name="Rectangle 3"/>
          <p:cNvSpPr>
            <a:spLocks noGrp="1" noChangeArrowheads="1"/>
          </p:cNvSpPr>
          <p:nvPr>
            <p:ph type="body" idx="1"/>
          </p:nvPr>
        </p:nvSpPr>
        <p:spPr/>
        <p:txBody>
          <a:bodyPr/>
          <a:lstStyle/>
          <a:p>
            <a:pPr eaLnBrk="1" hangingPunct="1">
              <a:defRPr/>
            </a:pPr>
            <a:r>
              <a:rPr lang="ru-RU"/>
              <a:t>Процессы создания моделей носят этапный характер. Основные виды моделей, типа “каскад” (“водопад”), “водоворот” и “спираль” описаны во второй главе. Возвращение к их рассмотрению связано с особенностями использования этих моделей в процессе разработки ИС.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0" y="0"/>
            <a:ext cx="9144000" cy="6858000"/>
          </a:xfrm>
        </p:spPr>
        <p:txBody>
          <a:bodyPr/>
          <a:lstStyle/>
          <a:p>
            <a:pPr eaLnBrk="1" hangingPunct="1">
              <a:lnSpc>
                <a:spcPct val="90000"/>
              </a:lnSpc>
              <a:defRPr/>
            </a:pPr>
            <a:r>
              <a:rPr lang="ru-RU" sz="2400" b="1"/>
              <a:t>Каскадная модель </a:t>
            </a:r>
            <a:r>
              <a:rPr lang="ru-RU" sz="2400"/>
              <a:t>ИС состоит из последовательно выполняемых этапов. Каждый этап полностью заканчивается до того, как начнется следующий.  </a:t>
            </a:r>
          </a:p>
          <a:p>
            <a:pPr eaLnBrk="1" hangingPunct="1">
              <a:lnSpc>
                <a:spcPct val="90000"/>
              </a:lnSpc>
              <a:defRPr/>
            </a:pPr>
            <a:r>
              <a:rPr lang="ru-RU" sz="2400" b="1"/>
              <a:t>Поэтапная (итерационная) модель с промежуточным контролем</a:t>
            </a:r>
            <a:r>
              <a:rPr lang="ru-RU" sz="2400"/>
              <a:t> </a:t>
            </a:r>
            <a:br>
              <a:rPr lang="ru-RU" sz="2400"/>
            </a:br>
            <a:r>
              <a:rPr lang="ru-RU" sz="2400"/>
              <a:t>Эта модель известна как итерационная модель или “водоворот”. В ней, так же, как и в модели “водопад” используется последовательность расположения этапов создания ИС. Но каждый следующий этап имеет обратную связь с предыдущими этапами. </a:t>
            </a:r>
          </a:p>
          <a:p>
            <a:pPr eaLnBrk="1" hangingPunct="1">
              <a:lnSpc>
                <a:spcPct val="90000"/>
              </a:lnSpc>
              <a:defRPr/>
            </a:pPr>
            <a:r>
              <a:rPr lang="ru-RU" sz="2400" b="1"/>
              <a:t>Спиральная модель</a:t>
            </a:r>
            <a:r>
              <a:rPr lang="ru-RU" sz="2400"/>
              <a:t> </a:t>
            </a:r>
            <a:br>
              <a:rPr lang="ru-RU" sz="2400"/>
            </a:br>
            <a:r>
              <a:rPr lang="ru-RU" sz="2400"/>
              <a:t>В этой модели результат появляется фактически на каждом витке спирали. Этот промежуточный результат анализируется, и выявленные недостатки ИС побуждают проведение следующего витка спирали. Таким образом последовательно конкретизируются детали проекта и в итоге выбирается и доводится до реализации обоснованный вариант. Спираль завершается тогда, когда клиент и разработчик приходят к согласию относительно полученного результата.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endParaRPr lang="ru-RU"/>
          </a:p>
        </p:txBody>
      </p:sp>
      <p:sp>
        <p:nvSpPr>
          <p:cNvPr id="41987" name="Rectangle 3"/>
          <p:cNvSpPr>
            <a:spLocks noGrp="1" noChangeArrowheads="1"/>
          </p:cNvSpPr>
          <p:nvPr>
            <p:ph type="body" idx="1"/>
          </p:nvPr>
        </p:nvSpPr>
        <p:spPr/>
        <p:txBody>
          <a:bodyPr/>
          <a:lstStyle/>
          <a:p>
            <a:pPr eaLnBrk="1" hangingPunct="1">
              <a:defRPr/>
            </a:pPr>
            <a:r>
              <a:rPr lang="ru-RU"/>
              <a:t>ЖЦИС это период создания и использования ИС начиная с момента возникновения потребности в ИС и заканчивая моментом п олного ее выхода из эксплуатации.</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endParaRPr lang="ru-RU"/>
          </a:p>
        </p:txBody>
      </p:sp>
      <p:sp>
        <p:nvSpPr>
          <p:cNvPr id="43011" name="Rectangle 3"/>
          <p:cNvSpPr>
            <a:spLocks noGrp="1" noChangeArrowheads="1"/>
          </p:cNvSpPr>
          <p:nvPr>
            <p:ph type="body" idx="1"/>
          </p:nvPr>
        </p:nvSpPr>
        <p:spPr/>
        <p:txBody>
          <a:bodyPr/>
          <a:lstStyle/>
          <a:p>
            <a:pPr eaLnBrk="1" hangingPunct="1">
              <a:lnSpc>
                <a:spcPct val="90000"/>
              </a:lnSpc>
              <a:defRPr/>
            </a:pPr>
            <a:r>
              <a:rPr lang="ru-RU" sz="2400" b="1"/>
              <a:t>Стадии жизненного цикла информационной системы:</a:t>
            </a:r>
            <a:endParaRPr lang="ru-RU" sz="2400"/>
          </a:p>
          <a:p>
            <a:pPr eaLnBrk="1" hangingPunct="1">
              <a:lnSpc>
                <a:spcPct val="90000"/>
              </a:lnSpc>
              <a:defRPr/>
            </a:pPr>
            <a:r>
              <a:rPr lang="ru-RU" sz="2400"/>
              <a:t>1. предпроектное обследование</a:t>
            </a:r>
          </a:p>
          <a:p>
            <a:pPr eaLnBrk="1" hangingPunct="1">
              <a:lnSpc>
                <a:spcPct val="90000"/>
              </a:lnSpc>
              <a:defRPr/>
            </a:pPr>
            <a:r>
              <a:rPr lang="ru-RU" sz="2400"/>
              <a:t>1) </a:t>
            </a:r>
            <a:r>
              <a:rPr lang="ru-RU" sz="2400" i="1"/>
              <a:t>сбор материалов для проектирования, при этом выделяют формулирование требований, с изучения объекта автоматизации, даются предварительные выводы предпроектного варианта ИС.</a:t>
            </a:r>
            <a:endParaRPr lang="ru-RU" sz="2400"/>
          </a:p>
          <a:p>
            <a:pPr eaLnBrk="1" hangingPunct="1">
              <a:lnSpc>
                <a:spcPct val="90000"/>
              </a:lnSpc>
              <a:defRPr/>
            </a:pPr>
            <a:r>
              <a:rPr lang="ru-RU" sz="2400"/>
              <a:t>2) </a:t>
            </a:r>
            <a:r>
              <a:rPr lang="ru-RU" sz="2400" i="1"/>
              <a:t>анализ материалов и разработка документации, обязательно дается технико экономическое обоснование с техническим заданием на проектирование ИС.</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endParaRPr lang="ru-RU"/>
          </a:p>
        </p:txBody>
      </p:sp>
      <p:sp>
        <p:nvSpPr>
          <p:cNvPr id="44035" name="Rectangle 3"/>
          <p:cNvSpPr>
            <a:spLocks noGrp="1" noChangeArrowheads="1"/>
          </p:cNvSpPr>
          <p:nvPr>
            <p:ph type="body" idx="1"/>
          </p:nvPr>
        </p:nvSpPr>
        <p:spPr>
          <a:xfrm>
            <a:off x="0" y="0"/>
            <a:ext cx="9144000" cy="6858000"/>
          </a:xfrm>
        </p:spPr>
        <p:txBody>
          <a:bodyPr/>
          <a:lstStyle/>
          <a:p>
            <a:pPr eaLnBrk="1" hangingPunct="1">
              <a:lnSpc>
                <a:spcPct val="90000"/>
              </a:lnSpc>
              <a:defRPr/>
            </a:pPr>
            <a:r>
              <a:rPr lang="ru-RU" sz="2400"/>
              <a:t>2. Проектирование</a:t>
            </a:r>
          </a:p>
          <a:p>
            <a:pPr eaLnBrk="1" hangingPunct="1">
              <a:lnSpc>
                <a:spcPct val="90000"/>
              </a:lnSpc>
              <a:defRPr/>
            </a:pPr>
            <a:r>
              <a:rPr lang="ru-RU" sz="2400"/>
              <a:t>1) </a:t>
            </a:r>
            <a:r>
              <a:rPr lang="ru-RU" sz="2400" i="1"/>
              <a:t>предварительное проектирование</a:t>
            </a:r>
          </a:p>
          <a:p>
            <a:pPr eaLnBrk="1" hangingPunct="1">
              <a:lnSpc>
                <a:spcPct val="90000"/>
              </a:lnSpc>
              <a:defRPr/>
            </a:pPr>
            <a:r>
              <a:rPr lang="ru-RU" sz="2400" i="1"/>
              <a:t>выбор проектных решений по аспектам разработки ИС</a:t>
            </a:r>
          </a:p>
          <a:p>
            <a:pPr eaLnBrk="1" hangingPunct="1">
              <a:lnSpc>
                <a:spcPct val="90000"/>
              </a:lnSpc>
              <a:defRPr/>
            </a:pPr>
            <a:r>
              <a:rPr lang="ru-RU" sz="2400" i="1"/>
              <a:t>описание реальных компонент ИС</a:t>
            </a:r>
          </a:p>
          <a:p>
            <a:pPr eaLnBrk="1" hangingPunct="1">
              <a:lnSpc>
                <a:spcPct val="90000"/>
              </a:lnSpc>
              <a:defRPr/>
            </a:pPr>
            <a:r>
              <a:rPr lang="ru-RU" sz="2400" i="1"/>
              <a:t>оформление и утверждение технического проекта</a:t>
            </a:r>
            <a:endParaRPr lang="ru-RU" sz="2400"/>
          </a:p>
          <a:p>
            <a:pPr eaLnBrk="1" hangingPunct="1">
              <a:lnSpc>
                <a:spcPct val="90000"/>
              </a:lnSpc>
              <a:defRPr/>
            </a:pPr>
            <a:r>
              <a:rPr lang="ru-RU" sz="2400"/>
              <a:t>2) </a:t>
            </a:r>
            <a:r>
              <a:rPr lang="ru-RU" sz="2400" i="1"/>
              <a:t>детальное проектирование</a:t>
            </a:r>
          </a:p>
          <a:p>
            <a:pPr eaLnBrk="1" hangingPunct="1">
              <a:lnSpc>
                <a:spcPct val="90000"/>
              </a:lnSpc>
              <a:defRPr/>
            </a:pPr>
            <a:r>
              <a:rPr lang="ru-RU" sz="2400" i="1"/>
              <a:t>выбор или разработка математических методов или алгоритмов программ</a:t>
            </a:r>
          </a:p>
          <a:p>
            <a:pPr eaLnBrk="1" hangingPunct="1">
              <a:lnSpc>
                <a:spcPct val="90000"/>
              </a:lnSpc>
              <a:defRPr/>
            </a:pPr>
            <a:r>
              <a:rPr lang="ru-RU" sz="2400" i="1"/>
              <a:t>корректировка структур БД</a:t>
            </a:r>
          </a:p>
          <a:p>
            <a:pPr eaLnBrk="1" hangingPunct="1">
              <a:lnSpc>
                <a:spcPct val="90000"/>
              </a:lnSpc>
              <a:defRPr/>
            </a:pPr>
            <a:r>
              <a:rPr lang="ru-RU" sz="2400" i="1"/>
              <a:t>создание документации на доставку и установку программных продуктов</a:t>
            </a:r>
          </a:p>
          <a:p>
            <a:pPr eaLnBrk="1" hangingPunct="1">
              <a:lnSpc>
                <a:spcPct val="90000"/>
              </a:lnSpc>
              <a:defRPr/>
            </a:pPr>
            <a:r>
              <a:rPr lang="ru-RU" sz="2400" i="1"/>
              <a:t>выбор комплекса технических средств с документацией на ее установку</a:t>
            </a:r>
            <a:endParaRPr lang="ru-RU" sz="2400"/>
          </a:p>
          <a:p>
            <a:pPr eaLnBrk="1" hangingPunct="1">
              <a:lnSpc>
                <a:spcPct val="90000"/>
              </a:lnSpc>
              <a:defRPr/>
            </a:pPr>
            <a:r>
              <a:rPr lang="ru-RU" sz="2400"/>
              <a:t>3) </a:t>
            </a:r>
            <a:r>
              <a:rPr lang="ru-RU" sz="2400" i="1"/>
              <a:t>разработка техно-рабочего проекта ИС.</a:t>
            </a:r>
          </a:p>
          <a:p>
            <a:pPr eaLnBrk="1" hangingPunct="1">
              <a:lnSpc>
                <a:spcPct val="90000"/>
              </a:lnSpc>
              <a:defRPr/>
            </a:pPr>
            <a:r>
              <a:rPr lang="ru-RU" sz="2400" i="1"/>
              <a:t>4) разработка методологии реализации функций управления с помощью ИС и описанием регламента действий аппарата управления.</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0" y="0"/>
            <a:ext cx="9144000" cy="6858000"/>
          </a:xfrm>
        </p:spPr>
        <p:txBody>
          <a:bodyPr/>
          <a:lstStyle/>
          <a:p>
            <a:pPr eaLnBrk="1" hangingPunct="1">
              <a:lnSpc>
                <a:spcPct val="80000"/>
              </a:lnSpc>
              <a:defRPr/>
            </a:pPr>
            <a:r>
              <a:rPr lang="ru-RU" sz="2800"/>
              <a:t>3. Разработка ИС</a:t>
            </a:r>
          </a:p>
          <a:p>
            <a:pPr eaLnBrk="1" hangingPunct="1">
              <a:lnSpc>
                <a:spcPct val="80000"/>
              </a:lnSpc>
              <a:defRPr/>
            </a:pPr>
            <a:r>
              <a:rPr lang="ru-RU" sz="2800"/>
              <a:t>1) </a:t>
            </a:r>
            <a:r>
              <a:rPr lang="ru-RU" sz="2800" i="1"/>
              <a:t>получение и установка технических и программных средств</a:t>
            </a:r>
            <a:endParaRPr lang="ru-RU" sz="2800"/>
          </a:p>
          <a:p>
            <a:pPr eaLnBrk="1" hangingPunct="1">
              <a:lnSpc>
                <a:spcPct val="80000"/>
              </a:lnSpc>
              <a:defRPr/>
            </a:pPr>
            <a:r>
              <a:rPr lang="ru-RU" sz="2800"/>
              <a:t>2) </a:t>
            </a:r>
            <a:r>
              <a:rPr lang="ru-RU" sz="2800" i="1"/>
              <a:t>тестирование и доводка программного комплекса</a:t>
            </a:r>
            <a:endParaRPr lang="ru-RU" sz="2800"/>
          </a:p>
          <a:p>
            <a:pPr eaLnBrk="1" hangingPunct="1">
              <a:lnSpc>
                <a:spcPct val="80000"/>
              </a:lnSpc>
              <a:defRPr/>
            </a:pPr>
            <a:r>
              <a:rPr lang="ru-RU" sz="2800"/>
              <a:t>3) </a:t>
            </a:r>
            <a:r>
              <a:rPr lang="ru-RU" sz="2800" i="1"/>
              <a:t>разработка инструкций по эксплуатации программно-технических средств</a:t>
            </a:r>
            <a:endParaRPr lang="ru-RU" sz="2800"/>
          </a:p>
          <a:p>
            <a:pPr eaLnBrk="1" hangingPunct="1">
              <a:lnSpc>
                <a:spcPct val="80000"/>
              </a:lnSpc>
              <a:defRPr/>
            </a:pPr>
            <a:r>
              <a:rPr lang="ru-RU" sz="2800"/>
              <a:t>4. Ввод ИС в эксплуатацию</a:t>
            </a:r>
          </a:p>
          <a:p>
            <a:pPr eaLnBrk="1" hangingPunct="1">
              <a:lnSpc>
                <a:spcPct val="80000"/>
              </a:lnSpc>
              <a:defRPr/>
            </a:pPr>
            <a:r>
              <a:rPr lang="ru-RU" sz="2800"/>
              <a:t>1) </a:t>
            </a:r>
            <a:r>
              <a:rPr lang="ru-RU" sz="2800" i="1"/>
              <a:t>ввод технических средств</a:t>
            </a:r>
            <a:endParaRPr lang="ru-RU" sz="2800"/>
          </a:p>
          <a:p>
            <a:pPr eaLnBrk="1" hangingPunct="1">
              <a:lnSpc>
                <a:spcPct val="80000"/>
              </a:lnSpc>
              <a:defRPr/>
            </a:pPr>
            <a:r>
              <a:rPr lang="ru-RU" sz="2800"/>
              <a:t>2) </a:t>
            </a:r>
            <a:r>
              <a:rPr lang="ru-RU" sz="2800" i="1"/>
              <a:t>ввод программных средств</a:t>
            </a:r>
            <a:endParaRPr lang="ru-RU" sz="2800"/>
          </a:p>
          <a:p>
            <a:pPr eaLnBrk="1" hangingPunct="1">
              <a:lnSpc>
                <a:spcPct val="80000"/>
              </a:lnSpc>
              <a:defRPr/>
            </a:pPr>
            <a:r>
              <a:rPr lang="ru-RU" sz="2800"/>
              <a:t>3) </a:t>
            </a:r>
            <a:r>
              <a:rPr lang="ru-RU" sz="2800" i="1"/>
              <a:t>обучение и сертификация персонала</a:t>
            </a:r>
            <a:endParaRPr lang="ru-RU" sz="2800"/>
          </a:p>
          <a:p>
            <a:pPr eaLnBrk="1" hangingPunct="1">
              <a:lnSpc>
                <a:spcPct val="80000"/>
              </a:lnSpc>
              <a:defRPr/>
            </a:pPr>
            <a:r>
              <a:rPr lang="ru-RU" sz="2800"/>
              <a:t>4) </a:t>
            </a:r>
            <a:r>
              <a:rPr lang="ru-RU" sz="2800" i="1"/>
              <a:t>опытная эксплуатация</a:t>
            </a:r>
            <a:endParaRPr lang="ru-RU" sz="2800"/>
          </a:p>
          <a:p>
            <a:pPr eaLnBrk="1" hangingPunct="1">
              <a:lnSpc>
                <a:spcPct val="80000"/>
              </a:lnSpc>
              <a:defRPr/>
            </a:pPr>
            <a:r>
              <a:rPr lang="ru-RU" sz="2800"/>
              <a:t>5) </a:t>
            </a:r>
            <a:r>
              <a:rPr lang="ru-RU" sz="2800" i="1"/>
              <a:t>сдача и подписание актов приемки-сдачи работ</a:t>
            </a:r>
            <a:endParaRPr lang="ru-RU" sz="2800"/>
          </a:p>
          <a:p>
            <a:pPr eaLnBrk="1" hangingPunct="1">
              <a:lnSpc>
                <a:spcPct val="80000"/>
              </a:lnSpc>
              <a:defRPr/>
            </a:pPr>
            <a:r>
              <a:rPr lang="ru-RU" sz="2800"/>
              <a:t>5. Эксплуатация ИС</a:t>
            </a:r>
          </a:p>
          <a:p>
            <a:pPr eaLnBrk="1" hangingPunct="1">
              <a:lnSpc>
                <a:spcPct val="80000"/>
              </a:lnSpc>
              <a:defRPr/>
            </a:pPr>
            <a:r>
              <a:rPr lang="ru-RU" sz="2800"/>
              <a:t>1) </a:t>
            </a:r>
            <a:r>
              <a:rPr lang="ru-RU" sz="2800" i="1"/>
              <a:t>повседневная эксплуатация</a:t>
            </a:r>
            <a:endParaRPr lang="ru-RU" sz="2800"/>
          </a:p>
          <a:p>
            <a:pPr eaLnBrk="1" hangingPunct="1">
              <a:lnSpc>
                <a:spcPct val="80000"/>
              </a:lnSpc>
              <a:defRPr/>
            </a:pPr>
            <a:r>
              <a:rPr lang="ru-RU" sz="2800"/>
              <a:t>2) </a:t>
            </a:r>
            <a:r>
              <a:rPr lang="ru-RU" sz="2800" i="1"/>
              <a:t>общее сопровождение всего проекта</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endParaRPr lang="ru-RU"/>
          </a:p>
        </p:txBody>
      </p:sp>
      <p:sp>
        <p:nvSpPr>
          <p:cNvPr id="46083" name="Rectangle 3"/>
          <p:cNvSpPr>
            <a:spLocks noGrp="1" noChangeArrowheads="1"/>
          </p:cNvSpPr>
          <p:nvPr>
            <p:ph type="body" idx="1"/>
          </p:nvPr>
        </p:nvSpPr>
        <p:spPr/>
        <p:txBody>
          <a:bodyPr/>
          <a:lstStyle/>
          <a:p>
            <a:pPr eaLnBrk="1" hangingPunct="1">
              <a:defRPr/>
            </a:pPr>
            <a:r>
              <a:rPr lang="ru-RU" sz="2800"/>
              <a:t>С целью улучшения управления ходом проектирования каждая стадия детализируется, т. е. разбивается на этапы.</a:t>
            </a:r>
            <a:br>
              <a:rPr lang="ru-RU" sz="2800"/>
            </a:br>
            <a:endParaRPr lang="ru-RU" sz="2800" i="1"/>
          </a:p>
          <a:p>
            <a:pPr eaLnBrk="1" hangingPunct="1">
              <a:defRPr/>
            </a:pPr>
            <a:r>
              <a:rPr lang="ru-RU" sz="2800" i="1"/>
              <a:t> Этап создания автоматизированной системы — </a:t>
            </a:r>
            <a:r>
              <a:rPr lang="ru-RU" sz="2800"/>
              <a:t>часть стадии создания АС, определяемая по характеру работ, его результату или специализации исполнителей.</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endParaRPr lang="ru-RU"/>
          </a:p>
        </p:txBody>
      </p:sp>
      <p:sp>
        <p:nvSpPr>
          <p:cNvPr id="47107" name="Rectangle 3"/>
          <p:cNvSpPr>
            <a:spLocks noGrp="1" noChangeArrowheads="1"/>
          </p:cNvSpPr>
          <p:nvPr>
            <p:ph type="body" idx="1"/>
          </p:nvPr>
        </p:nvSpPr>
        <p:spPr>
          <a:xfrm>
            <a:off x="0" y="0"/>
            <a:ext cx="9144000" cy="6858000"/>
          </a:xfrm>
        </p:spPr>
        <p:txBody>
          <a:bodyPr/>
          <a:lstStyle/>
          <a:p>
            <a:pPr eaLnBrk="1" hangingPunct="1">
              <a:lnSpc>
                <a:spcPct val="80000"/>
              </a:lnSpc>
              <a:defRPr/>
            </a:pPr>
            <a:r>
              <a:rPr lang="ru-RU" sz="1800"/>
              <a:t>Раздел «Требования к системе» состоит из подразделов:</a:t>
            </a:r>
            <a:br>
              <a:rPr lang="ru-RU" sz="1800"/>
            </a:br>
            <a:endParaRPr lang="ru-RU" sz="1800"/>
          </a:p>
          <a:p>
            <a:pPr eaLnBrk="1" hangingPunct="1">
              <a:lnSpc>
                <a:spcPct val="80000"/>
              </a:lnSpc>
              <a:defRPr/>
            </a:pPr>
            <a:r>
              <a:rPr lang="ru-RU" sz="1800"/>
              <a:t>требования к системе в целом;</a:t>
            </a:r>
            <a:br>
              <a:rPr lang="ru-RU" sz="1800"/>
            </a:br>
            <a:endParaRPr lang="ru-RU" sz="1800"/>
          </a:p>
          <a:p>
            <a:pPr eaLnBrk="1" hangingPunct="1">
              <a:lnSpc>
                <a:spcPct val="80000"/>
              </a:lnSpc>
              <a:defRPr/>
            </a:pPr>
            <a:r>
              <a:rPr lang="ru-RU" sz="1800"/>
              <a:t>требования к функциям (задачам), выполняемым системой;</a:t>
            </a:r>
            <a:br>
              <a:rPr lang="ru-RU" sz="1800"/>
            </a:br>
            <a:endParaRPr lang="ru-RU" sz="1800"/>
          </a:p>
          <a:p>
            <a:pPr eaLnBrk="1" hangingPunct="1">
              <a:lnSpc>
                <a:spcPct val="80000"/>
              </a:lnSpc>
              <a:defRPr/>
            </a:pPr>
            <a:r>
              <a:rPr lang="ru-RU" sz="1800"/>
              <a:t>требования к видам обеспечения.</a:t>
            </a:r>
            <a:br>
              <a:rPr lang="ru-RU" sz="1800"/>
            </a:br>
            <a:endParaRPr lang="ru-RU" sz="1800"/>
          </a:p>
          <a:p>
            <a:pPr eaLnBrk="1" hangingPunct="1">
              <a:lnSpc>
                <a:spcPct val="80000"/>
              </a:lnSpc>
              <a:defRPr/>
            </a:pPr>
            <a:r>
              <a:rPr lang="ru-RU" sz="1800"/>
              <a:t>В 1 -м подразделе указывают требования к структуре и функционированию системы, численности и квалификации персонала, требования к эргономике, надежности, безопасности, эксплуатации системы. Перечисляются все требования к защите информации от несанкционированного доступа, влияния внешних воздействий и сохранности при авариях. Излагаются требования к патентной чистоте, стандартизации и унификации и т. д.</a:t>
            </a:r>
            <a:br>
              <a:rPr lang="ru-RU" sz="1800"/>
            </a:br>
            <a:endParaRPr lang="ru-RU" sz="1800"/>
          </a:p>
          <a:p>
            <a:pPr eaLnBrk="1" hangingPunct="1">
              <a:lnSpc>
                <a:spcPct val="80000"/>
              </a:lnSpc>
              <a:defRPr/>
            </a:pPr>
            <a:r>
              <a:rPr lang="ru-RU" sz="1800"/>
              <a:t>Во 2-м подразделе приводят перечень функций и задач, выполняемых в каждой подсистеме, характеристики времени (периода) и точности реализации каждой функции, задачи или комплекса задач, требования к качеству их выполнения, достоверности и форме представления выходной информации. Задают также перечень и критерии отказов для каждой функции.</a:t>
            </a:r>
            <a:br>
              <a:rPr lang="ru-RU" sz="1800"/>
            </a:br>
            <a:endParaRPr lang="ru-RU" sz="1800"/>
          </a:p>
          <a:p>
            <a:pPr eaLnBrk="1" hangingPunct="1">
              <a:lnSpc>
                <a:spcPct val="80000"/>
              </a:lnSpc>
              <a:defRPr/>
            </a:pPr>
            <a:r>
              <a:rPr lang="ru-RU" sz="1800"/>
              <a:t>В 3-м подразделе излагают требования к информационному, лингвистическому, математическому, программному, техническому, метрологическому, организационному, методическому и другим видам обеспечения АС.</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marL="838200" indent="-838200" eaLnBrk="1" hangingPunct="1">
              <a:defRPr/>
            </a:pPr>
            <a:r>
              <a:rPr lang="ru-RU" sz="4000"/>
              <a:t>Характеристика этапов разработки и тестирования.</a:t>
            </a:r>
          </a:p>
        </p:txBody>
      </p:sp>
      <p:sp>
        <p:nvSpPr>
          <p:cNvPr id="48131" name="Rectangle 3"/>
          <p:cNvSpPr>
            <a:spLocks noGrp="1" noChangeArrowheads="1"/>
          </p:cNvSpPr>
          <p:nvPr>
            <p:ph type="body" idx="1"/>
          </p:nvPr>
        </p:nvSpPr>
        <p:spPr/>
        <p:txBody>
          <a:bodyPr/>
          <a:lstStyle/>
          <a:p>
            <a:pPr eaLnBrk="1" hangingPunct="1">
              <a:lnSpc>
                <a:spcPct val="90000"/>
              </a:lnSpc>
              <a:defRPr/>
            </a:pPr>
            <a:r>
              <a:rPr lang="ru-RU" sz="2400" b="1"/>
              <a:t>Этап Анализа и определения требований</a:t>
            </a:r>
          </a:p>
          <a:p>
            <a:pPr eaLnBrk="1" hangingPunct="1">
              <a:lnSpc>
                <a:spcPct val="90000"/>
              </a:lnSpc>
              <a:defRPr/>
            </a:pPr>
            <a:r>
              <a:rPr lang="ru-RU" sz="2400" b="1" i="1"/>
              <a:t>Основная цель этапа:</a:t>
            </a:r>
          </a:p>
          <a:p>
            <a:pPr eaLnBrk="1" hangingPunct="1">
              <a:lnSpc>
                <a:spcPct val="90000"/>
              </a:lnSpc>
              <a:defRPr/>
            </a:pPr>
            <a:r>
              <a:rPr lang="ru-RU" sz="2400"/>
              <a:t>Определение и формулирование детальных требований к ИС.</a:t>
            </a:r>
            <a:br>
              <a:rPr lang="ru-RU" sz="2400"/>
            </a:br>
            <a:r>
              <a:rPr lang="ru-RU" sz="2400"/>
              <a:t/>
            </a:r>
            <a:br>
              <a:rPr lang="ru-RU" sz="2400"/>
            </a:br>
            <a:r>
              <a:rPr lang="ru-RU" sz="2400"/>
              <a:t>На данном этапе определяются бизнес функции ИС, которые она должна выполнять, выделяются наиболее приоритетные из них, требующие проработки в первую очередь, описываются информационные потребности Заказчика.</a:t>
            </a:r>
            <a:br>
              <a:rPr lang="ru-RU" sz="2400"/>
            </a:br>
            <a:endParaRPr lang="ru-RU"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endParaRPr lang="ru-RU"/>
          </a:p>
        </p:txBody>
      </p:sp>
      <p:sp>
        <p:nvSpPr>
          <p:cNvPr id="49155" name="Rectangle 3"/>
          <p:cNvSpPr>
            <a:spLocks noGrp="1" noChangeArrowheads="1"/>
          </p:cNvSpPr>
          <p:nvPr>
            <p:ph type="body" idx="1"/>
          </p:nvPr>
        </p:nvSpPr>
        <p:spPr/>
        <p:txBody>
          <a:bodyPr/>
          <a:lstStyle/>
          <a:p>
            <a:pPr eaLnBrk="1" hangingPunct="1">
              <a:defRPr/>
            </a:pPr>
            <a:r>
              <a:rPr lang="ru-RU" b="1" i="1"/>
              <a:t>Основные результаты этапа:</a:t>
            </a:r>
          </a:p>
          <a:p>
            <a:pPr eaLnBrk="1" hangingPunct="1">
              <a:defRPr/>
            </a:pPr>
            <a:r>
              <a:rPr lang="ru-RU"/>
              <a:t>список и описания бизнес функций ИС;</a:t>
            </a:r>
          </a:p>
          <a:p>
            <a:pPr eaLnBrk="1" hangingPunct="1">
              <a:defRPr/>
            </a:pPr>
            <a:r>
              <a:rPr lang="ru-RU"/>
              <a:t>предварительная функциональная модель ИС;</a:t>
            </a:r>
          </a:p>
          <a:p>
            <a:pPr eaLnBrk="1" hangingPunct="1">
              <a:defRPr/>
            </a:pPr>
            <a:r>
              <a:rPr lang="ru-RU"/>
              <a:t>предварительная информационная модель ИС.</a:t>
            </a:r>
          </a:p>
          <a:p>
            <a:pPr eaLnBrk="1" hangingPunct="1">
              <a:defRPr/>
            </a:pPr>
            <a:endParaRPr lang="ru-R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endParaRPr lang="ru-RU"/>
          </a:p>
        </p:txBody>
      </p:sp>
      <p:sp>
        <p:nvSpPr>
          <p:cNvPr id="50179" name="Rectangle 3"/>
          <p:cNvSpPr>
            <a:spLocks noGrp="1" noChangeArrowheads="1"/>
          </p:cNvSpPr>
          <p:nvPr>
            <p:ph type="body" idx="1"/>
          </p:nvPr>
        </p:nvSpPr>
        <p:spPr>
          <a:xfrm>
            <a:off x="0" y="0"/>
            <a:ext cx="9144000" cy="6858000"/>
          </a:xfrm>
        </p:spPr>
        <p:txBody>
          <a:bodyPr/>
          <a:lstStyle/>
          <a:p>
            <a:pPr eaLnBrk="1" hangingPunct="1">
              <a:lnSpc>
                <a:spcPct val="90000"/>
              </a:lnSpc>
              <a:defRPr/>
            </a:pPr>
            <a:r>
              <a:rPr lang="ru-RU" sz="2400" b="1"/>
              <a:t>Этап Проектирования</a:t>
            </a:r>
          </a:p>
          <a:p>
            <a:pPr eaLnBrk="1" hangingPunct="1">
              <a:lnSpc>
                <a:spcPct val="90000"/>
              </a:lnSpc>
              <a:defRPr/>
            </a:pPr>
            <a:r>
              <a:rPr lang="ru-RU" sz="2400" b="1" i="1"/>
              <a:t>Основная цель этапа:</a:t>
            </a:r>
          </a:p>
          <a:p>
            <a:pPr eaLnBrk="1" hangingPunct="1">
              <a:lnSpc>
                <a:spcPct val="90000"/>
              </a:lnSpc>
              <a:defRPr/>
            </a:pPr>
            <a:r>
              <a:rPr lang="ru-RU" sz="2400"/>
              <a:t>Преобразование требований в детальные спецификации ИС.</a:t>
            </a:r>
            <a:br>
              <a:rPr lang="ru-RU" sz="2400"/>
            </a:br>
            <a:r>
              <a:rPr lang="ru-RU" sz="2400"/>
              <a:t/>
            </a:r>
            <a:br>
              <a:rPr lang="ru-RU" sz="2400"/>
            </a:br>
            <a:r>
              <a:rPr lang="ru-RU" sz="2400"/>
              <a:t>На данном этапе широко используются CASE-средства для быстрого получения работающих прототипов приложений. Строятся диаграммы "сущность-связь" (ER диаграммы), производится анализ сущностей.</a:t>
            </a:r>
            <a:br>
              <a:rPr lang="ru-RU" sz="2400"/>
            </a:br>
            <a:r>
              <a:rPr lang="ru-RU" sz="2400"/>
              <a:t/>
            </a:r>
            <a:br>
              <a:rPr lang="ru-RU" sz="2400"/>
            </a:br>
            <a:r>
              <a:rPr lang="ru-RU" sz="2400"/>
              <a:t>Уточняются и дополняются требования к ИС, которые не были выявлены на предыдущем этапе. Более подробно рассматриваются процессы ИС. Анализируется и, при необходимости, корректируется функциональная модель ИС. Каждый процесс рассматривается детально. При необходимости, для каждого элементарного процесса создается частичный прототип: экран, диалог, отчет.</a:t>
            </a:r>
            <a:br>
              <a:rPr lang="ru-RU" sz="2400"/>
            </a:br>
            <a:endParaRPr lang="ru-RU" sz="2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endParaRPr lang="ru-RU"/>
          </a:p>
        </p:txBody>
      </p:sp>
      <p:sp>
        <p:nvSpPr>
          <p:cNvPr id="51203" name="Rectangle 3"/>
          <p:cNvSpPr>
            <a:spLocks noGrp="1" noChangeArrowheads="1"/>
          </p:cNvSpPr>
          <p:nvPr>
            <p:ph type="body" idx="1"/>
          </p:nvPr>
        </p:nvSpPr>
        <p:spPr/>
        <p:txBody>
          <a:bodyPr/>
          <a:lstStyle/>
          <a:p>
            <a:pPr eaLnBrk="1" hangingPunct="1">
              <a:lnSpc>
                <a:spcPct val="90000"/>
              </a:lnSpc>
              <a:defRPr/>
            </a:pPr>
            <a:r>
              <a:rPr lang="ru-RU" sz="2800" b="1" i="1"/>
              <a:t>Основные результаты этапа:</a:t>
            </a:r>
          </a:p>
          <a:p>
            <a:pPr eaLnBrk="1" hangingPunct="1">
              <a:lnSpc>
                <a:spcPct val="90000"/>
              </a:lnSpc>
              <a:defRPr/>
            </a:pPr>
            <a:r>
              <a:rPr lang="ru-RU" sz="2800"/>
              <a:t>Общая информационная модель ИС;</a:t>
            </a:r>
          </a:p>
          <a:p>
            <a:pPr eaLnBrk="1" hangingPunct="1">
              <a:lnSpc>
                <a:spcPct val="90000"/>
              </a:lnSpc>
              <a:defRPr/>
            </a:pPr>
            <a:r>
              <a:rPr lang="ru-RU" sz="2800"/>
              <a:t>Функциональные модели ИС в целом и подсистем, реализуемых разработчиками LEAVES;</a:t>
            </a:r>
          </a:p>
          <a:p>
            <a:pPr eaLnBrk="1" hangingPunct="1">
              <a:lnSpc>
                <a:spcPct val="90000"/>
              </a:lnSpc>
              <a:defRPr/>
            </a:pPr>
            <a:r>
              <a:rPr lang="ru-RU" sz="2800"/>
              <a:t>Точно определенные интерфейсы между автономно разрабатываемыми подсистемами;</a:t>
            </a:r>
          </a:p>
          <a:p>
            <a:pPr eaLnBrk="1" hangingPunct="1">
              <a:lnSpc>
                <a:spcPct val="90000"/>
              </a:lnSpc>
              <a:defRPr/>
            </a:pPr>
            <a:r>
              <a:rPr lang="ru-RU" sz="2800"/>
              <a:t>Построенные прототипы экранов, отчетов, диалогов.</a:t>
            </a:r>
          </a:p>
          <a:p>
            <a:pPr eaLnBrk="1" hangingPunct="1">
              <a:lnSpc>
                <a:spcPct val="90000"/>
              </a:lnSpc>
              <a:defRPr/>
            </a:pPr>
            <a:endParaRPr lang="ru-RU" sz="28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endParaRPr lang="ru-RU"/>
          </a:p>
        </p:txBody>
      </p:sp>
      <p:sp>
        <p:nvSpPr>
          <p:cNvPr id="52227" name="Rectangle 3"/>
          <p:cNvSpPr>
            <a:spLocks noGrp="1" noChangeArrowheads="1"/>
          </p:cNvSpPr>
          <p:nvPr>
            <p:ph type="body" idx="1"/>
          </p:nvPr>
        </p:nvSpPr>
        <p:spPr>
          <a:xfrm>
            <a:off x="0" y="0"/>
            <a:ext cx="9144000" cy="6858000"/>
          </a:xfrm>
        </p:spPr>
        <p:txBody>
          <a:bodyPr/>
          <a:lstStyle/>
          <a:p>
            <a:pPr eaLnBrk="1" hangingPunct="1">
              <a:defRPr/>
            </a:pPr>
            <a:r>
              <a:rPr lang="ru-RU" sz="2800" b="1"/>
              <a:t>Этап Создания (Разработки)</a:t>
            </a:r>
          </a:p>
          <a:p>
            <a:pPr eaLnBrk="1" hangingPunct="1">
              <a:defRPr/>
            </a:pPr>
            <a:r>
              <a:rPr lang="ru-RU" sz="2800" b="1" i="1"/>
              <a:t>Основная цель этапа:</a:t>
            </a:r>
          </a:p>
          <a:p>
            <a:pPr eaLnBrk="1" hangingPunct="1">
              <a:defRPr/>
            </a:pPr>
            <a:r>
              <a:rPr lang="ru-RU" sz="2800"/>
              <a:t>Создание и тестирование приложений ИС.</a:t>
            </a:r>
            <a:br>
              <a:rPr lang="ru-RU" sz="2800"/>
            </a:br>
            <a:r>
              <a:rPr lang="ru-RU" sz="2800"/>
              <a:t/>
            </a:r>
            <a:br>
              <a:rPr lang="ru-RU" sz="2800"/>
            </a:br>
            <a:r>
              <a:rPr lang="ru-RU" sz="2800"/>
              <a:t>На данном этапе выполняется непосредственно сама разработка приложений ИС. Разработчики LEAVES производят итеративное построение реальной системы на основе полученных на этапе проектирования моделей, а также требований нефункционального характера. Программный код частично формируется при помощи автоматических генераторов, получающих информацию непосредственно из репозитария CASE-средств.</a:t>
            </a:r>
            <a:br>
              <a:rPr lang="ru-RU" sz="2800"/>
            </a:br>
            <a:r>
              <a:rPr lang="ru-RU" sz="2800"/>
              <a:t> Тестирование ИС осуществляется непосредственно в процессе разработки. </a:t>
            </a:r>
          </a:p>
          <a:p>
            <a:pPr eaLnBrk="1" hangingPunct="1">
              <a:defRPr/>
            </a:pPr>
            <a:endParaRPr lang="ru-RU" sz="28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endParaRPr lang="ru-RU"/>
          </a:p>
        </p:txBody>
      </p:sp>
      <p:sp>
        <p:nvSpPr>
          <p:cNvPr id="53251" name="Rectangle 3"/>
          <p:cNvSpPr>
            <a:spLocks noGrp="1" noChangeArrowheads="1"/>
          </p:cNvSpPr>
          <p:nvPr>
            <p:ph type="body" idx="1"/>
          </p:nvPr>
        </p:nvSpPr>
        <p:spPr/>
        <p:txBody>
          <a:bodyPr/>
          <a:lstStyle/>
          <a:p>
            <a:pPr eaLnBrk="1" hangingPunct="1">
              <a:lnSpc>
                <a:spcPct val="90000"/>
              </a:lnSpc>
              <a:defRPr/>
            </a:pPr>
            <a:r>
              <a:rPr lang="ru-RU" sz="2400"/>
              <a:t>Завершается физическое проектирование системы: определяется необходимость распределения данных; производится анализ использования данных и физическое проектирование базы данных; определяются окончательные требования к аппаратным ресурсам и способы увеличения производительности ИС; завершается разработка документации проекта.</a:t>
            </a:r>
            <a:r>
              <a:rPr lang="ru-RU" sz="2400" b="1" i="1"/>
              <a:t>Основные результаты этапа:</a:t>
            </a:r>
          </a:p>
          <a:p>
            <a:pPr eaLnBrk="1" hangingPunct="1">
              <a:lnSpc>
                <a:spcPct val="90000"/>
              </a:lnSpc>
              <a:defRPr/>
            </a:pPr>
            <a:r>
              <a:rPr lang="ru-RU" sz="2400"/>
              <a:t>Готовая ИС, удовлетворяющая всем согласованным требованиям.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928688" y="500063"/>
            <a:ext cx="7143750" cy="5572125"/>
          </a:xfrm>
        </p:spPr>
        <p:txBody>
          <a:bodyPr>
            <a:normAutofit/>
          </a:bodyPr>
          <a:lstStyle/>
          <a:p>
            <a:pPr marL="0" indent="0" algn="ctr" eaLnBrk="1" hangingPunct="1">
              <a:buFontTx/>
              <a:buNone/>
              <a:defRPr/>
            </a:pPr>
            <a:r>
              <a:rPr lang="ru-RU" sz="2400">
                <a:solidFill>
                  <a:srgbClr val="77933C"/>
                </a:solidFill>
              </a:rPr>
              <a:t>Характеристика этапов внедрения, функционирования, сопровождения.</a:t>
            </a:r>
          </a:p>
          <a:p>
            <a:pPr marL="0" indent="0" algn="ctr" eaLnBrk="1" hangingPunct="1">
              <a:buFontTx/>
              <a:buNone/>
              <a:defRPr/>
            </a:pPr>
            <a:r>
              <a:rPr lang="ru-RU" sz="2000">
                <a:solidFill>
                  <a:srgbClr val="254061"/>
                </a:solidFill>
              </a:rPr>
              <a:t>Стадия</a:t>
            </a:r>
            <a:r>
              <a:rPr lang="ru-RU" sz="2000"/>
              <a:t> </a:t>
            </a:r>
            <a:r>
              <a:rPr lang="ru-RU" sz="2000">
                <a:solidFill>
                  <a:srgbClr val="254061"/>
                </a:solidFill>
              </a:rPr>
              <a:t>внедрения</a:t>
            </a:r>
            <a:r>
              <a:rPr lang="ru-RU" sz="2000"/>
              <a:t> включает в себя три этапа: подготовка объекта к внедрению, опытное внедрение проекта и сдача его в промышленную эксплуатацию. На этапе «Подготовка объекта к внедрению» осуществляется комплекс работ по подготовке предприятия к внедрению разработанного проекта ИС. На этапе «Опытное внедрение» осуществляют проверку правильности работы некоторых частей проекта и получают исправленную проектную документацию и «Акт о проведении опытного внедрения». На этапе «Сдача проекта в промышленную эксплуатацию» осуществляют комплексную системную проверку всех частей проекта, в результате которой получают доработанный «Техно - рабочий проект» и «Акт приемки проекта в промышленную эксплуатацию». </a:t>
            </a:r>
          </a:p>
          <a:p>
            <a:pPr marL="0" indent="0" algn="ctr" eaLnBrk="1" hangingPunct="1">
              <a:buFontTx/>
              <a:buNone/>
              <a:defRPr/>
            </a:pPr>
            <a:endParaRPr lang="ru-RU" sz="20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142875"/>
            <a:ext cx="8229600" cy="5983288"/>
          </a:xfrm>
        </p:spPr>
        <p:txBody>
          <a:bodyPr>
            <a:normAutofit/>
          </a:bodyPr>
          <a:lstStyle/>
          <a:p>
            <a:pPr eaLnBrk="1" hangingPunct="1">
              <a:defRPr/>
            </a:pPr>
            <a:r>
              <a:rPr lang="ru-RU" sz="2200"/>
              <a:t>Стадия - </a:t>
            </a:r>
            <a:r>
              <a:rPr lang="ru-RU" sz="2200">
                <a:solidFill>
                  <a:srgbClr val="254061"/>
                </a:solidFill>
              </a:rPr>
              <a:t>эксплуатация и сопровождение </a:t>
            </a:r>
            <a:r>
              <a:rPr lang="ru-RU" sz="2200"/>
              <a:t>проекта включает этапы: эксплуатация проекта; сопровождение и модернизация проекта. На этапе «Эксплуатация проекта» получают информацию о работе всей системы в целом и отдельных ее компонентов и собирают статистику о сбоях системы в виде рекламаций и замечаний, которые накапливаются для выполнения следующего этапа. На этапе «Сопровождение проекта» выполняются два вида работ: ликвидируются последствия сбоев в работе системы и исправляются ошибки, не выявленные при внедрении проекта, а также осуществляется модернизация проекта. В процессе модернизации проект либо дорабатывается, т.е. расширяется по составу подсистем и задач, либо производится перенос системы на другую программную или техническую платформу с целью адаптации ее к изменяющимся внешним и внутренним условиям функционирования, в результате чего получают документы модернизированного «Техно-рабочего проекта».</a:t>
            </a:r>
          </a:p>
          <a:p>
            <a:pPr eaLnBrk="1" hangingPunct="1">
              <a:defRPr/>
            </a:pPr>
            <a:endParaRPr lang="ru-RU" sz="22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142875"/>
            <a:ext cx="8229600" cy="6286500"/>
          </a:xfrm>
        </p:spPr>
        <p:txBody>
          <a:bodyPr>
            <a:normAutofit/>
          </a:bodyPr>
          <a:lstStyle/>
          <a:p>
            <a:pPr eaLnBrk="1" hangingPunct="1">
              <a:lnSpc>
                <a:spcPct val="80000"/>
              </a:lnSpc>
              <a:defRPr/>
            </a:pPr>
            <a:r>
              <a:rPr lang="ru-RU" sz="2400">
                <a:solidFill>
                  <a:srgbClr val="77933C"/>
                </a:solidFill>
              </a:rPr>
              <a:t>Понятие бизнес-модели предприятия, реинжиниринга бизнес-процессов, базовые правила его проведения.</a:t>
            </a:r>
          </a:p>
          <a:p>
            <a:pPr eaLnBrk="1" hangingPunct="1">
              <a:lnSpc>
                <a:spcPct val="80000"/>
              </a:lnSpc>
              <a:defRPr/>
            </a:pPr>
            <a:r>
              <a:rPr lang="ru-RU" sz="2400">
                <a:solidFill>
                  <a:srgbClr val="215968"/>
                </a:solidFill>
              </a:rPr>
              <a:t>Бизнес-модель </a:t>
            </a:r>
            <a:r>
              <a:rPr lang="ru-RU" sz="2400"/>
              <a:t>– это формализованное описание (графическое, табличное, в некоторых случаях текстовое, либо в нотации специализированного программного продукта) определенного аспекта или сферы деятельности предприятия. Например, модели стратегических целей и показателей, стратегические карты, модели бизнес-процессов, модели оргструктуры, модели библиотек документов и т.п.</a:t>
            </a:r>
          </a:p>
          <a:p>
            <a:pPr eaLnBrk="1" hangingPunct="1">
              <a:lnSpc>
                <a:spcPct val="80000"/>
              </a:lnSpc>
              <a:defRPr/>
            </a:pPr>
            <a:r>
              <a:rPr lang="ru-RU" sz="2400"/>
              <a:t> Существует 4 основных способа разработки бизнес-моделей. </a:t>
            </a:r>
          </a:p>
          <a:p>
            <a:pPr eaLnBrk="1" hangingPunct="1">
              <a:lnSpc>
                <a:spcPct val="80000"/>
              </a:lnSpc>
              <a:defRPr/>
            </a:pPr>
            <a:r>
              <a:rPr lang="ru-RU" sz="2400"/>
              <a:t> </a:t>
            </a:r>
          </a:p>
          <a:p>
            <a:pPr eaLnBrk="1" hangingPunct="1">
              <a:lnSpc>
                <a:spcPct val="80000"/>
              </a:lnSpc>
              <a:defRPr/>
            </a:pPr>
            <a:r>
              <a:rPr lang="ru-RU" sz="2400"/>
              <a:t>В правилах специализированного программного продукта: комбинация графики, таблиц и текста.</a:t>
            </a:r>
          </a:p>
          <a:p>
            <a:pPr eaLnBrk="1" hangingPunct="1">
              <a:lnSpc>
                <a:spcPct val="80000"/>
              </a:lnSpc>
              <a:defRPr/>
            </a:pPr>
            <a:r>
              <a:rPr lang="ru-RU" sz="2400"/>
              <a:t>Графический: дерево, блок-схема, технологическая карта и т.п.</a:t>
            </a:r>
          </a:p>
          <a:p>
            <a:pPr eaLnBrk="1" hangingPunct="1">
              <a:lnSpc>
                <a:spcPct val="80000"/>
              </a:lnSpc>
              <a:defRPr/>
            </a:pPr>
            <a:r>
              <a:rPr lang="ru-RU" sz="2400"/>
              <a:t>Табличный.</a:t>
            </a:r>
          </a:p>
          <a:p>
            <a:pPr eaLnBrk="1" hangingPunct="1">
              <a:lnSpc>
                <a:spcPct val="80000"/>
              </a:lnSpc>
              <a:defRPr/>
            </a:pPr>
            <a:r>
              <a:rPr lang="ru-RU" sz="2400"/>
              <a:t>Текстовый.</a:t>
            </a:r>
          </a:p>
          <a:p>
            <a:pPr eaLnBrk="1" hangingPunct="1">
              <a:lnSpc>
                <a:spcPct val="80000"/>
              </a:lnSpc>
              <a:defRPr/>
            </a:pPr>
            <a:endParaRPr lang="ru-RU" sz="2200"/>
          </a:p>
          <a:p>
            <a:pPr eaLnBrk="1" hangingPunct="1">
              <a:lnSpc>
                <a:spcPct val="80000"/>
              </a:lnSpc>
              <a:defRPr/>
            </a:pPr>
            <a:endParaRPr lang="ru-RU" sz="30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6643688"/>
          </a:xfrm>
        </p:spPr>
        <p:txBody>
          <a:bodyPr>
            <a:normAutofit/>
          </a:bodyPr>
          <a:lstStyle/>
          <a:p>
            <a:pPr eaLnBrk="1" hangingPunct="1">
              <a:lnSpc>
                <a:spcPct val="90000"/>
              </a:lnSpc>
              <a:defRPr/>
            </a:pPr>
            <a:r>
              <a:rPr lang="ru-RU" sz="2200"/>
              <a:t>        Реинжиниринг по своей сути предусматривает замену старых методов управления новыми, более современными и на этой основе резкое улучшение основных показателей деятельности предприятий.</a:t>
            </a:r>
          </a:p>
          <a:p>
            <a:pPr eaLnBrk="1" hangingPunct="1">
              <a:lnSpc>
                <a:spcPct val="90000"/>
              </a:lnSpc>
              <a:defRPr/>
            </a:pPr>
            <a:r>
              <a:rPr lang="ru-RU" sz="2200"/>
              <a:t>        Реинжиниринг бизнес-процессов - это совокупность методов и действий, служащих для перепроектирования процессов в соответствии с изменившимися условиями внешней и внутренней среды и/или целями бизнеса.</a:t>
            </a:r>
          </a:p>
          <a:p>
            <a:pPr eaLnBrk="1" hangingPunct="1">
              <a:lnSpc>
                <a:spcPct val="90000"/>
              </a:lnSpc>
              <a:defRPr/>
            </a:pPr>
            <a:r>
              <a:rPr lang="ru-RU" sz="2200"/>
              <a:t>        Анализ различных подходов к процессам реинжиниринга показывает, что в основе процесса реинжиниринга лежит моделирование бизнес–процессов, при этом главной его составляющей является моделирование  информационных процессов. Понятие реинжиниринга бизнес-процессов охватывает все материальные, финансовые и информационные потоки во взаимодействии. </a:t>
            </a:r>
          </a:p>
          <a:p>
            <a:pPr eaLnBrk="1" hangingPunct="1">
              <a:lnSpc>
                <a:spcPct val="90000"/>
              </a:lnSpc>
              <a:defRPr/>
            </a:pPr>
            <a:r>
              <a:rPr lang="ru-RU" sz="2200"/>
              <a:t>          Можно отметить следующие основные направления, составляющие основу методологии реинжиниринга: обеспечить ускорение информационных  потоков, связывающих участников бизнес-процессов и улучшить  синхронизацию  одновременно  выполняемых деловых процессов.</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357188" y="285750"/>
            <a:ext cx="8329612" cy="6357938"/>
          </a:xfrm>
        </p:spPr>
        <p:txBody>
          <a:bodyPr>
            <a:normAutofit/>
          </a:bodyPr>
          <a:lstStyle/>
          <a:p>
            <a:pPr eaLnBrk="1" hangingPunct="1">
              <a:lnSpc>
                <a:spcPct val="90000"/>
              </a:lnSpc>
              <a:defRPr/>
            </a:pPr>
            <a:r>
              <a:rPr lang="ru-RU" sz="2700">
                <a:solidFill>
                  <a:srgbClr val="254061"/>
                </a:solidFill>
              </a:rPr>
              <a:t>Существует несколько базовых правил, которых следует придерживаться в процессе проведения реинжиниринга:</a:t>
            </a:r>
            <a:endParaRPr lang="ru-RU" sz="2700"/>
          </a:p>
          <a:p>
            <a:pPr eaLnBrk="1" hangingPunct="1">
              <a:lnSpc>
                <a:spcPct val="90000"/>
              </a:lnSpc>
              <a:defRPr/>
            </a:pPr>
            <a:r>
              <a:rPr lang="ru-RU" sz="2700"/>
              <a:t>      -разработка последовательных пошаговых процедур для перепроектирования процессов;</a:t>
            </a:r>
          </a:p>
          <a:p>
            <a:pPr eaLnBrk="1" hangingPunct="1">
              <a:lnSpc>
                <a:spcPct val="90000"/>
              </a:lnSpc>
              <a:defRPr/>
            </a:pPr>
            <a:r>
              <a:rPr lang="ru-RU" sz="2700"/>
              <a:t>      -использование в проектировании стандартных языков и нотаций;</a:t>
            </a:r>
          </a:p>
          <a:p>
            <a:pPr eaLnBrk="1" hangingPunct="1">
              <a:lnSpc>
                <a:spcPct val="90000"/>
              </a:lnSpc>
              <a:defRPr/>
            </a:pPr>
            <a:r>
              <a:rPr lang="ru-RU" sz="2700"/>
              <a:t>      -наличие эвристических и прагматических показателей, позволяющих оценить или измерить степень -соответствия перепроектированного процесса или функциональности заданным целям;</a:t>
            </a:r>
          </a:p>
          <a:p>
            <a:pPr eaLnBrk="1" hangingPunct="1">
              <a:lnSpc>
                <a:spcPct val="90000"/>
              </a:lnSpc>
              <a:defRPr/>
            </a:pPr>
            <a:r>
              <a:rPr lang="ru-RU" sz="2700"/>
              <a:t>      -подход к решению частных задач и к их совокупности должен быть системным;</a:t>
            </a:r>
          </a:p>
          <a:p>
            <a:pPr eaLnBrk="1" hangingPunct="1">
              <a:lnSpc>
                <a:spcPct val="90000"/>
              </a:lnSpc>
              <a:defRPr/>
            </a:pPr>
            <a:r>
              <a:rPr lang="ru-RU" sz="2700"/>
              <a:t>      -даже небольшое улучшение должно давать быстрый положительный эффект.</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14313" y="285750"/>
            <a:ext cx="8472487" cy="6286500"/>
          </a:xfrm>
        </p:spPr>
        <p:txBody>
          <a:bodyPr>
            <a:normAutofit/>
          </a:bodyPr>
          <a:lstStyle/>
          <a:p>
            <a:pPr eaLnBrk="1" hangingPunct="1">
              <a:buFontTx/>
              <a:buNone/>
              <a:defRPr/>
            </a:pPr>
            <a:r>
              <a:rPr lang="ru-RU" sz="2400">
                <a:solidFill>
                  <a:srgbClr val="77933C"/>
                </a:solidFill>
              </a:rPr>
              <a:t>Основные этапы реинжиниринга:</a:t>
            </a:r>
          </a:p>
          <a:p>
            <a:pPr eaLnBrk="1" hangingPunct="1">
              <a:buFontTx/>
              <a:buNone/>
              <a:defRPr/>
            </a:pPr>
            <a:r>
              <a:rPr lang="ru-RU" sz="2400"/>
              <a:t>           Предплановая подготовка компании. Прежде чем выбрать конкретную стратегию изменений, главному руководству нужно определить, насколько необходимы изменения и в какой степени они своевременны. Еще одним видом деятельности в процессе предплановой подготовки является проверка того, что все ресурсы компании имеются в наличии и отобраны участники для того, чтобы проводить изменения. Предплановая подготовка заканчивается принятием решения о начале процесса изменений. Должно быть сделано заявление, которое объясняло бы работникам компании необходимость проекта и выбора методологии радикальных изменений.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285750"/>
            <a:ext cx="8229600" cy="6215063"/>
          </a:xfrm>
        </p:spPr>
        <p:txBody>
          <a:bodyPr>
            <a:normAutofit/>
          </a:bodyPr>
          <a:lstStyle/>
          <a:p>
            <a:pPr eaLnBrk="1" hangingPunct="1">
              <a:lnSpc>
                <a:spcPct val="90000"/>
              </a:lnSpc>
              <a:buFontTx/>
              <a:buNone/>
              <a:defRPr/>
            </a:pPr>
            <a:r>
              <a:rPr lang="ru-RU" sz="2200">
                <a:solidFill>
                  <a:srgbClr val="254061"/>
                </a:solidFill>
              </a:rPr>
              <a:t>           Стратегическое планирование. </a:t>
            </a:r>
            <a:r>
              <a:rPr lang="ru-RU" sz="2200"/>
              <a:t>Высшее руководство определяет основные цели реинжиниринга и назначает руководящий комитет, для которого отбирает основные объекты инновации и перепроектирования. Эта группа играет ключевую роль как "организатор процесса". Она отвечает за создание внутренних рабочих групп для проведения анализа реинжинирингового процесса и составляет рекомендации для перепроектирования и реструктурирования. Высшее руководство и руководящий комитет должны определить приоритетные направления и последовательность процедур реинжиниринга, основываясь на сегодняшних и будущих потребностях. После того как выбран проект, им следует сформировать первоначальное стратегическое направление. И здесь, прежде всего, необходимо объяснить, как будут протекать процессы в компании в будущем, насколько они значимы, определить основные понятия и ценности, ожидания новых и уже имеющихся клиентов и т. д. Обоснование заканчивается постановкой конкретных целей. Они должны быть очень четко сформулированы.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6126163"/>
          </a:xfrm>
        </p:spPr>
        <p:txBody>
          <a:bodyPr>
            <a:normAutofit/>
          </a:bodyPr>
          <a:lstStyle/>
          <a:p>
            <a:pPr eaLnBrk="1" hangingPunct="1">
              <a:lnSpc>
                <a:spcPct val="90000"/>
              </a:lnSpc>
              <a:defRPr/>
            </a:pPr>
            <a:r>
              <a:rPr lang="ru-RU" sz="2400"/>
              <a:t>     </a:t>
            </a:r>
            <a:r>
              <a:rPr lang="ru-RU" sz="2400">
                <a:solidFill>
                  <a:srgbClr val="254061"/>
                </a:solidFill>
              </a:rPr>
              <a:t>Перепроектирование процессов</a:t>
            </a:r>
            <a:r>
              <a:rPr lang="ru-RU" sz="2400"/>
              <a:t>. Перепроектирование процессов состоит из трех фаз: картографирование процессов, оценки потребителя и посредника и предвидения процессов. Картографирование - это немного больше, чем составление горизонтальных блок-схем, - отслеживание того, какие виды деятельности выполняются, кем, когда и какие решения принимаются при предоставлении конечного продукта или услуги клиенту. В ходе картографирования необходимо получить определенные данные. Это, прежде всего, качественный уровень предоставляемых услуг, цикл времени, производительность и затраты. Следующей фазой перепроектирования является анализ того, как изменяется клиент и его потребности. Эту информацию можно получить, встречаясь с клиентами, но в большинстве случаев реинжиниринговые команды используют более формальные методы, например опросы потребителей. </a:t>
            </a:r>
          </a:p>
          <a:p>
            <a:pPr eaLnBrk="1" hangingPunct="1">
              <a:lnSpc>
                <a:spcPct val="90000"/>
              </a:lnSpc>
              <a:defRPr/>
            </a:pPr>
            <a:endParaRPr lang="ru-RU" sz="24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214313"/>
            <a:ext cx="8229600" cy="5911850"/>
          </a:xfrm>
        </p:spPr>
        <p:txBody>
          <a:bodyPr>
            <a:normAutofit/>
          </a:bodyPr>
          <a:lstStyle/>
          <a:p>
            <a:pPr eaLnBrk="1" hangingPunct="1">
              <a:defRPr/>
            </a:pPr>
            <a:r>
              <a:rPr lang="ru-RU" sz="2400">
                <a:solidFill>
                  <a:srgbClr val="254061"/>
                </a:solidFill>
              </a:rPr>
              <a:t>Конверсия</a:t>
            </a:r>
            <a:r>
              <a:rPr lang="ru-RU" sz="2400"/>
              <a:t>, четвертый этап реинжиниринга. Для этого руководящий комитет и реинжениринговая команда передают полномочия команде по реализации. Чем сложнее перепроектирование, тем желательнее создание в компании специальной команды для реализации перехода. Эту группу называют командой конверсии. Она планирует процесс перехода. На этом этапе наиболее сложной задачей является решение проблем с рабочими, для которых перепроектирование представляет собой стрессовую ситуацию. Команда конверсии должна сгладить последствия этого стресса. Этот этап заканчивается, когда все эти действия включены в формальный план реализации, который далее должен пройти последний этап воплощения в жизнь.</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214313"/>
            <a:ext cx="8229600" cy="6357937"/>
          </a:xfrm>
        </p:spPr>
        <p:txBody>
          <a:bodyPr>
            <a:normAutofit/>
          </a:bodyPr>
          <a:lstStyle/>
          <a:p>
            <a:pPr eaLnBrk="1" hangingPunct="1">
              <a:lnSpc>
                <a:spcPct val="90000"/>
              </a:lnSpc>
              <a:defRPr/>
            </a:pPr>
            <a:r>
              <a:rPr lang="ru-RU" sz="2400">
                <a:solidFill>
                  <a:srgbClr val="77933C"/>
                </a:solidFill>
              </a:rPr>
              <a:t>                 Оценка эффективности разработки ИС.</a:t>
            </a:r>
          </a:p>
          <a:p>
            <a:pPr eaLnBrk="1" hangingPunct="1">
              <a:lnSpc>
                <a:spcPct val="90000"/>
              </a:lnSpc>
              <a:defRPr/>
            </a:pPr>
            <a:r>
              <a:rPr lang="ru-RU" sz="2400">
                <a:solidFill>
                  <a:srgbClr val="403152"/>
                </a:solidFill>
              </a:rPr>
              <a:t>      В зависимости от целей организации возможны несколько различных вариантов критериев:</a:t>
            </a:r>
          </a:p>
          <a:p>
            <a:pPr eaLnBrk="1" hangingPunct="1">
              <a:lnSpc>
                <a:spcPct val="90000"/>
              </a:lnSpc>
              <a:defRPr/>
            </a:pPr>
            <a:r>
              <a:rPr lang="ru-RU" sz="2400">
                <a:solidFill>
                  <a:srgbClr val="403152"/>
                </a:solidFill>
              </a:rPr>
              <a:t>           1) Собираемая в рамках ИС информация предназначена для самой организации. При этом объективными критериями оценки функционирования информационной системы является количество и качество собранной информации, а также ее соответствие потребностям пользователей.</a:t>
            </a:r>
          </a:p>
          <a:p>
            <a:pPr eaLnBrk="1" hangingPunct="1">
              <a:lnSpc>
                <a:spcPct val="90000"/>
              </a:lnSpc>
              <a:defRPr/>
            </a:pPr>
            <a:r>
              <a:rPr lang="ru-RU" sz="2400">
                <a:solidFill>
                  <a:srgbClr val="403152"/>
                </a:solidFill>
              </a:rPr>
              <a:t>         2) Собираемая в рамках ИС информация предназначена для продажи. При этом критерием будет доход от продаж собранной информации и связанных с этим услуг. </a:t>
            </a:r>
          </a:p>
          <a:p>
            <a:pPr eaLnBrk="1" hangingPunct="1">
              <a:lnSpc>
                <a:spcPct val="90000"/>
              </a:lnSpc>
              <a:defRPr/>
            </a:pPr>
            <a:r>
              <a:rPr lang="ru-RU" sz="2400">
                <a:solidFill>
                  <a:srgbClr val="403152"/>
                </a:solidFill>
              </a:rPr>
              <a:t>        3) Сама ИС разрабатывается под конкретный заказ. При этом разработчик заинтересован в достаточно эффективном, с точки зрения заказчика, функционировании ИС и в своем доходе от этого.</a:t>
            </a:r>
            <a:endParaRPr lang="ru-RU" sz="24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85750" y="285750"/>
            <a:ext cx="8401050" cy="6143625"/>
          </a:xfrm>
        </p:spPr>
        <p:txBody>
          <a:bodyPr>
            <a:normAutofit/>
          </a:bodyPr>
          <a:lstStyle/>
          <a:p>
            <a:pPr eaLnBrk="1" hangingPunct="1">
              <a:lnSpc>
                <a:spcPct val="80000"/>
              </a:lnSpc>
              <a:defRPr/>
            </a:pPr>
            <a:r>
              <a:rPr lang="ru-RU" sz="2000">
                <a:solidFill>
                  <a:srgbClr val="7030A0"/>
                </a:solidFill>
              </a:rPr>
              <a:t>  </a:t>
            </a:r>
            <a:r>
              <a:rPr lang="ru-RU" sz="2000">
                <a:solidFill>
                  <a:srgbClr val="77933C"/>
                </a:solidFill>
              </a:rPr>
              <a:t>Понятие внедрения ИС, проект внедрения.</a:t>
            </a:r>
          </a:p>
          <a:p>
            <a:pPr eaLnBrk="1" hangingPunct="1">
              <a:lnSpc>
                <a:spcPct val="80000"/>
              </a:lnSpc>
              <a:defRPr/>
            </a:pPr>
            <a:r>
              <a:rPr lang="ru-RU" sz="2000">
                <a:solidFill>
                  <a:srgbClr val="254061"/>
                </a:solidFill>
              </a:rPr>
              <a:t>    Основные фазы внедрения информационной системы </a:t>
            </a:r>
          </a:p>
          <a:p>
            <a:pPr eaLnBrk="1" hangingPunct="1">
              <a:lnSpc>
                <a:spcPct val="80000"/>
              </a:lnSpc>
              <a:defRPr/>
            </a:pPr>
            <a:r>
              <a:rPr lang="ru-RU" sz="2000"/>
              <a:t>       Фаза "Предварительные работы по подготовке проекта внедрения ИС". В ходе предпроектного обследования предприятия происходит сбор подробной информации о структурном построении организации, функциональных связях, системе управления, об основных бизнес-процессах, о потоках внутри предприятия (Control Flow, Doc Flow, Data Flow, Work Flow, Cash Flow), необходимой для построения соответствующих моделей и выбора объектов для автоматизации. Оцениваются сроки, ресурсы, виды и объемы работ, номенклатура и стоимость программно-аппаратных и телекоммуникационных средств, стоимость обучения персонала и т. д. </a:t>
            </a:r>
          </a:p>
          <a:p>
            <a:pPr eaLnBrk="1" hangingPunct="1">
              <a:lnSpc>
                <a:spcPct val="80000"/>
              </a:lnSpc>
              <a:defRPr/>
            </a:pPr>
            <a:r>
              <a:rPr lang="ru-RU" sz="2000"/>
              <a:t>       Фаза "Подготовка проекта". После завершения первой фазы осуществляется предварительное планирование и формирование процедур запуска проекта: </a:t>
            </a:r>
          </a:p>
          <a:p>
            <a:pPr eaLnBrk="1" hangingPunct="1">
              <a:lnSpc>
                <a:spcPct val="80000"/>
              </a:lnSpc>
              <a:defRPr/>
            </a:pPr>
            <a:r>
              <a:rPr lang="ru-RU" sz="2000"/>
              <a:t>формирование проектной и экспертной групп; </a:t>
            </a:r>
          </a:p>
          <a:p>
            <a:pPr eaLnBrk="1" hangingPunct="1">
              <a:lnSpc>
                <a:spcPct val="80000"/>
              </a:lnSpc>
              <a:defRPr/>
            </a:pPr>
            <a:r>
              <a:rPr lang="ru-RU" sz="2000"/>
              <a:t>распределение полномочий и ответственности; </a:t>
            </a:r>
          </a:p>
          <a:p>
            <a:pPr eaLnBrk="1" hangingPunct="1">
              <a:lnSpc>
                <a:spcPct val="80000"/>
              </a:lnSpc>
              <a:defRPr/>
            </a:pPr>
            <a:r>
              <a:rPr lang="ru-RU" sz="2000"/>
              <a:t>определение организационно-технических требований к процессу внедрения; </a:t>
            </a:r>
          </a:p>
          <a:p>
            <a:pPr eaLnBrk="1" hangingPunct="1">
              <a:lnSpc>
                <a:spcPct val="80000"/>
              </a:lnSpc>
              <a:defRPr/>
            </a:pPr>
            <a:r>
              <a:rPr lang="ru-RU" sz="2000"/>
              <a:t>уточнение спецификаций и ожиданий заказчика; </a:t>
            </a:r>
          </a:p>
          <a:p>
            <a:pPr eaLnBrk="1" hangingPunct="1">
              <a:lnSpc>
                <a:spcPct val="80000"/>
              </a:lnSpc>
              <a:defRPr/>
            </a:pPr>
            <a:r>
              <a:rPr lang="ru-RU" sz="2000"/>
              <a:t>обучение группы внедрения, состоящей из специалистов предприятия-заказчика.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214313"/>
            <a:ext cx="9144000" cy="5911850"/>
          </a:xfrm>
        </p:spPr>
        <p:txBody>
          <a:bodyPr>
            <a:normAutofit/>
          </a:bodyPr>
          <a:lstStyle/>
          <a:p>
            <a:pPr eaLnBrk="1" hangingPunct="1">
              <a:lnSpc>
                <a:spcPct val="90000"/>
              </a:lnSpc>
              <a:defRPr/>
            </a:pPr>
            <a:r>
              <a:rPr lang="ru-RU" sz="2400">
                <a:solidFill>
                  <a:srgbClr val="254061"/>
                </a:solidFill>
              </a:rPr>
              <a:t>Фаза "Концептуальная проработка проекта". </a:t>
            </a:r>
            <a:r>
              <a:rPr lang="ru-RU" sz="2400"/>
              <a:t>В течение этой фазы: </a:t>
            </a:r>
          </a:p>
          <a:p>
            <a:pPr eaLnBrk="1" hangingPunct="1">
              <a:lnSpc>
                <a:spcPct val="90000"/>
              </a:lnSpc>
              <a:defRPr/>
            </a:pPr>
            <a:r>
              <a:rPr lang="ru-RU" sz="2400"/>
              <a:t>формируется и утверждается концептуальный проект; </a:t>
            </a:r>
          </a:p>
          <a:p>
            <a:pPr eaLnBrk="1" hangingPunct="1">
              <a:lnSpc>
                <a:spcPct val="90000"/>
              </a:lnSpc>
              <a:defRPr/>
            </a:pPr>
            <a:r>
              <a:rPr lang="ru-RU" sz="2400"/>
              <a:t>достигается обязательное однозначное понимание намерений всех участников проекта относительно внедряемой ИС; </a:t>
            </a:r>
          </a:p>
          <a:p>
            <a:pPr eaLnBrk="1" hangingPunct="1">
              <a:lnSpc>
                <a:spcPct val="90000"/>
              </a:lnSpc>
              <a:defRPr/>
            </a:pPr>
            <a:r>
              <a:rPr lang="ru-RU" sz="2400"/>
              <a:t>уточняются и конкретизируются цели и задачи проекта; </a:t>
            </a:r>
          </a:p>
          <a:p>
            <a:pPr eaLnBrk="1" hangingPunct="1">
              <a:lnSpc>
                <a:spcPct val="90000"/>
              </a:lnSpc>
              <a:defRPr/>
            </a:pPr>
            <a:r>
              <a:rPr lang="ru-RU" sz="2400"/>
              <a:t>определяются размеры прототипа системы; </a:t>
            </a:r>
          </a:p>
          <a:p>
            <a:pPr eaLnBrk="1" hangingPunct="1">
              <a:lnSpc>
                <a:spcPct val="90000"/>
              </a:lnSpc>
              <a:defRPr/>
            </a:pPr>
            <a:r>
              <a:rPr lang="ru-RU" sz="2400"/>
              <a:t>согласуются укрупненный план работы, последовательность этапов и условия опытной эксплуатации, планово-финансовые и отчетные показатели; </a:t>
            </a:r>
          </a:p>
          <a:p>
            <a:pPr eaLnBrk="1" hangingPunct="1">
              <a:lnSpc>
                <a:spcPct val="90000"/>
              </a:lnSpc>
              <a:defRPr/>
            </a:pPr>
            <a:r>
              <a:rPr lang="ru-RU" sz="2400"/>
              <a:t> </a:t>
            </a:r>
          </a:p>
          <a:p>
            <a:pPr eaLnBrk="1" hangingPunct="1">
              <a:lnSpc>
                <a:spcPct val="90000"/>
              </a:lnSpc>
              <a:defRPr/>
            </a:pPr>
            <a:r>
              <a:rPr lang="ru-RU" sz="2400"/>
              <a:t>При этом все указанные действия в обязательном порядке документируются, согласуются и утверждаются всеми заинтересованными и ответственными сторонами. </a:t>
            </a:r>
          </a:p>
          <a:p>
            <a:pPr eaLnBrk="1" hangingPunct="1">
              <a:lnSpc>
                <a:spcPct val="90000"/>
              </a:lnSpc>
              <a:defRPr/>
            </a:pPr>
            <a:endParaRPr lang="ru-RU" sz="24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57200" y="285750"/>
            <a:ext cx="8229600" cy="5840413"/>
          </a:xfrm>
        </p:spPr>
        <p:txBody>
          <a:bodyPr>
            <a:normAutofit/>
          </a:bodyPr>
          <a:lstStyle/>
          <a:p>
            <a:pPr eaLnBrk="1" hangingPunct="1">
              <a:lnSpc>
                <a:spcPct val="90000"/>
              </a:lnSpc>
              <a:defRPr/>
            </a:pPr>
            <a:r>
              <a:rPr lang="ru-RU" sz="2200">
                <a:solidFill>
                  <a:srgbClr val="254061"/>
                </a:solidFill>
              </a:rPr>
              <a:t>Фаза "Реализация проекта". </a:t>
            </a:r>
            <a:r>
              <a:rPr lang="ru-RU" sz="2200"/>
              <a:t>Во время проведения основных работ по внедрению создается, устанавливается и конфигурируется системная среда, определяются процедуры системного администрирования, устанавливаются основные программно-аппаратные комплексы и приложения. В системе настраиваются организационно-штатные и организационно-функциональные структуры предприятия с использованием таких организационных единиц, как филиал, департамент, отдел, рабочая группа и т.д. </a:t>
            </a:r>
          </a:p>
          <a:p>
            <a:pPr eaLnBrk="1" hangingPunct="1">
              <a:lnSpc>
                <a:spcPct val="90000"/>
              </a:lnSpc>
              <a:defRPr/>
            </a:pPr>
            <a:r>
              <a:rPr lang="ru-RU" sz="2200"/>
              <a:t> </a:t>
            </a:r>
          </a:p>
          <a:p>
            <a:pPr eaLnBrk="1" hangingPunct="1">
              <a:lnSpc>
                <a:spcPct val="90000"/>
              </a:lnSpc>
              <a:defRPr/>
            </a:pPr>
            <a:r>
              <a:rPr lang="ru-RU" sz="2200"/>
              <a:t>Осуществляется установка, конфигурирование и настройка сетевых и телекоммуникационных средств, производится перенос данных из прежних локальных систем и формирование интерфейсов с унаследованными и внешними системами. При этом все создаваемые модели, планы, рабочие программные продукты, документация помещаются в сквозной репозиторий проекта внедрения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Содержимое 2"/>
          <p:cNvSpPr>
            <a:spLocks noGrp="1"/>
          </p:cNvSpPr>
          <p:nvPr>
            <p:ph idx="4294967295"/>
          </p:nvPr>
        </p:nvSpPr>
        <p:spPr>
          <a:xfrm>
            <a:off x="457200" y="214313"/>
            <a:ext cx="8229600" cy="5911850"/>
          </a:xfrm>
        </p:spPr>
        <p:txBody>
          <a:bodyPr/>
          <a:lstStyle/>
          <a:p>
            <a:pPr eaLnBrk="1" hangingPunct="1">
              <a:defRPr/>
            </a:pPr>
            <a:r>
              <a:rPr lang="ru-RU" sz="2400"/>
              <a:t>Отрабатываются системные вопросы безопасности работы системы в многопользовательском режиме. Создаются приложения, шаблоны, отчеты, клиентские формы доступа, распределяются полномочия пользователей. Проводится "прогонка" всех систем в "боевом режиме" с участием всех заинтересованных сторон. </a:t>
            </a:r>
          </a:p>
          <a:p>
            <a:pPr eaLnBrk="1" hangingPunct="1">
              <a:defRPr/>
            </a:pPr>
            <a:r>
              <a:rPr lang="ru-RU" sz="2400"/>
              <a:t> </a:t>
            </a:r>
          </a:p>
          <a:p>
            <a:pPr eaLnBrk="1" hangingPunct="1">
              <a:defRPr/>
            </a:pPr>
            <a:r>
              <a:rPr lang="ru-RU" sz="2400"/>
              <a:t>После окончания фазы реализации проект внедрения считается законченным. Информационная система передается в эксплуатацию</a:t>
            </a:r>
          </a:p>
          <a:p>
            <a:pPr eaLnBrk="1" hangingPunct="1">
              <a:buFontTx/>
              <a:buNone/>
              <a:defRPr/>
            </a:pPr>
            <a:endParaRPr lang="ru-RU" sz="2400"/>
          </a:p>
          <a:p>
            <a:pPr eaLnBrk="1" hangingPunct="1">
              <a:defRPr/>
            </a:pPr>
            <a:endParaRPr lang="ru-RU" sz="24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idx="4294967295"/>
          </p:nvPr>
        </p:nvSpPr>
        <p:spPr>
          <a:xfrm>
            <a:off x="0" y="0"/>
            <a:ext cx="8229600" cy="549275"/>
          </a:xfrm>
        </p:spPr>
        <p:txBody>
          <a:bodyPr lIns="0" rIns="0" bIns="0" anchor="b"/>
          <a:lstStyle/>
          <a:p>
            <a:pPr eaLnBrk="1" hangingPunct="1">
              <a:defRPr/>
            </a:pPr>
            <a:r>
              <a:rPr lang="en-US" sz="1900" b="1">
                <a:solidFill>
                  <a:schemeClr val="tx1"/>
                </a:solidFill>
              </a:rPr>
              <a:t>11.</a:t>
            </a:r>
            <a:r>
              <a:rPr lang="ru-RU" sz="1900" b="1">
                <a:solidFill>
                  <a:schemeClr val="tx1"/>
                </a:solidFill>
              </a:rPr>
              <a:t>Основные принципы реализации проекта внедрения.</a:t>
            </a:r>
            <a:r>
              <a:rPr lang="ru-RU" sz="1900"/>
              <a:t/>
            </a:r>
            <a:br>
              <a:rPr lang="ru-RU" sz="1900"/>
            </a:br>
            <a:endParaRPr lang="ru-RU" sz="1900" b="1"/>
          </a:p>
        </p:txBody>
      </p:sp>
      <p:sp>
        <p:nvSpPr>
          <p:cNvPr id="3" name="Содержимое 2"/>
          <p:cNvSpPr>
            <a:spLocks noGrp="1"/>
          </p:cNvSpPr>
          <p:nvPr>
            <p:ph idx="4294967295"/>
          </p:nvPr>
        </p:nvSpPr>
        <p:spPr>
          <a:xfrm>
            <a:off x="0" y="333375"/>
            <a:ext cx="9144000" cy="6524625"/>
          </a:xfrm>
        </p:spPr>
        <p:txBody>
          <a:bodyPr>
            <a:normAutofit/>
          </a:bodyPr>
          <a:lstStyle/>
          <a:p>
            <a:pPr marL="273050" indent="-273050" eaLnBrk="1" hangingPunct="1">
              <a:lnSpc>
                <a:spcPct val="80000"/>
              </a:lnSpc>
              <a:buFontTx/>
              <a:buNone/>
              <a:defRPr/>
            </a:pPr>
            <a:r>
              <a:rPr lang="ru-RU" sz="1500"/>
              <a:t>Эффективность внедрения должна оцениваться отдачей от инвестиций ("возвратом стоимости вложений"). При этом в общем случае учитываются следующие показатели:</a:t>
            </a:r>
          </a:p>
          <a:p>
            <a:pPr marL="273050" indent="-273050" eaLnBrk="1" hangingPunct="1">
              <a:lnSpc>
                <a:spcPct val="80000"/>
              </a:lnSpc>
              <a:defRPr/>
            </a:pPr>
            <a:r>
              <a:rPr lang="ru-RU" sz="1500"/>
              <a:t>общая стоимость владения (total cost of ownership, TCO), включающая ПО, аппаратные средства, стоимость внешнего обслуживания и расходов на зарплату;</a:t>
            </a:r>
            <a:endParaRPr lang="en-US" sz="1500"/>
          </a:p>
          <a:p>
            <a:pPr marL="273050" indent="-273050" eaLnBrk="1" hangingPunct="1">
              <a:lnSpc>
                <a:spcPct val="80000"/>
              </a:lnSpc>
              <a:buFontTx/>
              <a:buNone/>
              <a:defRPr/>
            </a:pPr>
            <a:r>
              <a:rPr lang="ru-RU" sz="1500"/>
              <a:t>время внедрения (time to implement, TTI), помимо которого надо учитывать и время, которое потребовалось, чтобы окупить внедрение (общее время называется time to benefit, TTB);</a:t>
            </a:r>
            <a:endParaRPr lang="en-US" sz="1500"/>
          </a:p>
          <a:p>
            <a:pPr marL="273050" indent="-273050" eaLnBrk="1" hangingPunct="1">
              <a:lnSpc>
                <a:spcPct val="80000"/>
              </a:lnSpc>
              <a:defRPr/>
            </a:pPr>
            <a:r>
              <a:rPr lang="ru-RU" sz="1500"/>
              <a:t>возврат инвестиций</a:t>
            </a:r>
            <a:r>
              <a:rPr lang="en-US" sz="1500"/>
              <a:t> (return on investment, ROI);</a:t>
            </a:r>
            <a:endParaRPr lang="ru-RU" sz="1500"/>
          </a:p>
          <a:p>
            <a:pPr marL="273050" indent="-273050" eaLnBrk="1" hangingPunct="1">
              <a:lnSpc>
                <a:spcPct val="80000"/>
              </a:lnSpc>
              <a:buFontTx/>
              <a:buNone/>
              <a:defRPr/>
            </a:pPr>
            <a:r>
              <a:rPr lang="en-US" sz="1500"/>
              <a:t> </a:t>
            </a:r>
            <a:r>
              <a:rPr lang="ru-RU" sz="1500"/>
              <a:t>общая сумма затрат предприятия на внедрение КИС (net present value, NPV), в которую входит стоимость ПО, аппаратных средств, услуг, зарплаты, расходов после внедрения и отдачи от инвестиций.</a:t>
            </a:r>
          </a:p>
          <a:p>
            <a:pPr marL="273050" indent="-273050" eaLnBrk="1" hangingPunct="1">
              <a:lnSpc>
                <a:spcPct val="80000"/>
              </a:lnSpc>
              <a:buFontTx/>
              <a:buNone/>
              <a:defRPr/>
            </a:pPr>
            <a:r>
              <a:rPr lang="ru-RU" sz="1500"/>
              <a:t>В ходе внедрения необходимо строго придерживаться утвержденных плана и графика, игнорируя возможность добавления в систему новых необязательных требований и возможностей, иначе внедрение КИС затянется до бесконечности (в этом случае уже вряд ли можно говорить об адекватной оценке эффективности внедрения КИС).</a:t>
            </a:r>
          </a:p>
          <a:p>
            <a:pPr marL="273050" indent="-273050" eaLnBrk="1" hangingPunct="1">
              <a:lnSpc>
                <a:spcPct val="80000"/>
              </a:lnSpc>
              <a:buFontTx/>
              <a:buNone/>
              <a:defRPr/>
            </a:pPr>
            <a:r>
              <a:rPr lang="ru-RU" sz="1500"/>
              <a:t>Бизнес-процессы предприятия-заказчика должны быть скрупулезно описаны и проанализированы перед внедрением, а не в процессе выполнения проекта.</a:t>
            </a:r>
          </a:p>
          <a:p>
            <a:pPr marL="273050" indent="-273050" eaLnBrk="1" hangingPunct="1">
              <a:lnSpc>
                <a:spcPct val="80000"/>
              </a:lnSpc>
              <a:buFontTx/>
              <a:buNone/>
              <a:defRPr/>
            </a:pPr>
            <a:r>
              <a:rPr lang="ru-RU" sz="1500"/>
              <a:t>Внедрение должно выполняться помодульно и начинаться с модулей, которые способны достаточно быстро принести реальную отдачу.</a:t>
            </a:r>
            <a:endParaRPr lang="en-US" sz="1500"/>
          </a:p>
          <a:p>
            <a:pPr marL="273050" indent="-273050" eaLnBrk="1" hangingPunct="1">
              <a:lnSpc>
                <a:spcPct val="80000"/>
              </a:lnSpc>
              <a:buFontTx/>
              <a:buNone/>
              <a:defRPr/>
            </a:pPr>
            <a:r>
              <a:rPr lang="ru-RU" sz="1500"/>
              <a:t>В процессе обследования предприятия должна быть внимательно проанализирована существующая программно-аппаратная платформа (в том числе уже имеющееся, пусть и устаревшее ПО материального и финансового учета) и определены пути ее интеграции (если это необходимо) с внедряемой КИС. Не следует забывать и про перенос и конвертацию во внедряемую КИС важных данных.</a:t>
            </a:r>
          </a:p>
          <a:p>
            <a:pPr marL="273050" indent="-273050" eaLnBrk="1" hangingPunct="1">
              <a:lnSpc>
                <a:spcPct val="80000"/>
              </a:lnSpc>
              <a:buFontTx/>
              <a:buNone/>
              <a:defRPr/>
            </a:pPr>
            <a:r>
              <a:rPr lang="ru-RU" sz="1500"/>
              <a:t>Успешное внедрение КИС возможно только при тесной обратной связи с заказчиком и полной (реальной) поддержке группы внедрения руководством предприятия. При этом </a:t>
            </a:r>
            <a:r>
              <a:rPr lang="ru-RU" sz="1500" b="1" i="1" u="sng"/>
              <a:t>успех</a:t>
            </a:r>
            <a:r>
              <a:rPr lang="ru-RU" sz="1500"/>
              <a:t> внедрения зависит от следующих </a:t>
            </a:r>
            <a:r>
              <a:rPr lang="ru-RU" sz="1500" b="1" i="1" u="sng"/>
              <a:t>факторов</a:t>
            </a:r>
            <a:r>
              <a:rPr lang="ru-RU" sz="1500"/>
              <a:t>: </a:t>
            </a:r>
          </a:p>
          <a:p>
            <a:pPr marL="273050" indent="-273050" eaLnBrk="1" hangingPunct="1">
              <a:lnSpc>
                <a:spcPct val="80000"/>
              </a:lnSpc>
              <a:defRPr/>
            </a:pPr>
            <a:r>
              <a:rPr lang="ru-RU" sz="1500"/>
              <a:t>характеристик самой КИС; </a:t>
            </a:r>
          </a:p>
          <a:p>
            <a:pPr marL="273050" indent="-273050" eaLnBrk="1" hangingPunct="1">
              <a:lnSpc>
                <a:spcPct val="80000"/>
              </a:lnSpc>
              <a:defRPr/>
            </a:pPr>
            <a:r>
              <a:rPr lang="ru-RU" sz="1500"/>
              <a:t>опыта и квалификации внедренцев; </a:t>
            </a:r>
          </a:p>
          <a:p>
            <a:pPr marL="273050" indent="-273050" eaLnBrk="1" hangingPunct="1">
              <a:lnSpc>
                <a:spcPct val="80000"/>
              </a:lnSpc>
              <a:defRPr/>
            </a:pPr>
            <a:r>
              <a:rPr lang="ru-RU" sz="1500"/>
              <a:t>обстановки на предприятии-заказчике (готовность к внедрению, финансовое положение и т.д.).</a:t>
            </a:r>
          </a:p>
          <a:p>
            <a:pPr marL="273050" indent="-273050" eaLnBrk="1" hangingPunct="1">
              <a:lnSpc>
                <a:spcPct val="80000"/>
              </a:lnSpc>
              <a:defRPr/>
            </a:pPr>
            <a:endParaRPr lang="ru-RU" sz="1500"/>
          </a:p>
          <a:p>
            <a:pPr marL="273050" indent="-273050" eaLnBrk="1" hangingPunct="1">
              <a:lnSpc>
                <a:spcPct val="80000"/>
              </a:lnSpc>
              <a:defRPr/>
            </a:pPr>
            <a:endParaRPr lang="ru-RU" sz="1500"/>
          </a:p>
          <a:p>
            <a:pPr marL="273050" indent="-273050" eaLnBrk="1" hangingPunct="1">
              <a:lnSpc>
                <a:spcPct val="80000"/>
              </a:lnSpc>
              <a:defRPr/>
            </a:pPr>
            <a:endParaRPr lang="ru-RU" sz="15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7029450"/>
          </a:xfrm>
        </p:spPr>
        <p:txBody>
          <a:bodyPr>
            <a:normAutofit/>
          </a:bodyPr>
          <a:lstStyle/>
          <a:p>
            <a:pPr marL="273050" indent="-273050" eaLnBrk="1" hangingPunct="1">
              <a:lnSpc>
                <a:spcPct val="80000"/>
              </a:lnSpc>
              <a:buFontTx/>
              <a:buNone/>
              <a:defRPr/>
            </a:pPr>
            <a:r>
              <a:rPr lang="en-US" sz="1500" b="1"/>
              <a:t>12.</a:t>
            </a:r>
            <a:r>
              <a:rPr lang="ru-RU" sz="1500" b="1"/>
              <a:t>Организация выполнения проекта внедрения.</a:t>
            </a:r>
            <a:endParaRPr lang="ru-RU" sz="1500"/>
          </a:p>
          <a:p>
            <a:pPr marL="273050" indent="-273050" eaLnBrk="1" hangingPunct="1">
              <a:lnSpc>
                <a:spcPct val="80000"/>
              </a:lnSpc>
              <a:buFontTx/>
              <a:buNone/>
              <a:defRPr/>
            </a:pPr>
            <a:r>
              <a:rPr lang="ru-RU" sz="1500"/>
              <a:t>Для эффективного управления проектом внедрения КИС необходимо четко определить последовательность действий по его выполнению, имеющих конкретные цели, ограниченных во времени и допускающих независимые процедуры верификации.</a:t>
            </a:r>
          </a:p>
          <a:p>
            <a:pPr marL="273050" indent="-273050" eaLnBrk="1" hangingPunct="1">
              <a:lnSpc>
                <a:spcPct val="80000"/>
              </a:lnSpc>
              <a:defRPr/>
            </a:pPr>
            <a:r>
              <a:rPr lang="ru-RU" sz="1500"/>
              <a:t>Организационная составляющая играет очень важную роль при реализации проекта внедрения КИС. Перед выполнением проекта необходимо сформировать группу управления. В ее полномочия должно входить:</a:t>
            </a:r>
          </a:p>
          <a:p>
            <a:pPr marL="273050" indent="-273050" eaLnBrk="1" hangingPunct="1">
              <a:lnSpc>
                <a:spcPct val="80000"/>
              </a:lnSpc>
              <a:defRPr/>
            </a:pPr>
            <a:r>
              <a:rPr lang="ru-RU" sz="1500"/>
              <a:t>принятие решений по утверждению корпоративных стандартов и их корректировка;</a:t>
            </a:r>
          </a:p>
          <a:p>
            <a:pPr marL="273050" indent="-273050" eaLnBrk="1" hangingPunct="1">
              <a:lnSpc>
                <a:spcPct val="80000"/>
              </a:lnSpc>
              <a:defRPr/>
            </a:pPr>
            <a:r>
              <a:rPr lang="ru-RU" sz="1500"/>
              <a:t>принятие оперативных решений в ходе выполнения работ;</a:t>
            </a:r>
          </a:p>
          <a:p>
            <a:pPr marL="273050" indent="-273050" eaLnBrk="1" hangingPunct="1">
              <a:lnSpc>
                <a:spcPct val="80000"/>
              </a:lnSpc>
              <a:defRPr/>
            </a:pPr>
            <a:r>
              <a:rPr lang="ru-RU" sz="1500"/>
              <a:t>оценка деятельности работы сотрудников, входящих в группу внедрения, и принятие (при необходимости) управленческих решений по отношению к ним (поощрение и наказание).</a:t>
            </a:r>
          </a:p>
          <a:p>
            <a:pPr marL="273050" indent="-273050" eaLnBrk="1" hangingPunct="1">
              <a:lnSpc>
                <a:spcPct val="80000"/>
              </a:lnSpc>
              <a:defRPr/>
            </a:pPr>
            <a:r>
              <a:rPr lang="ru-RU" sz="1500"/>
              <a:t>Максимальное количество таких специалистов для сопровождения большой корпоративной информационной системы ограничивается только разумной целесообразностью и бюджетом на оплату труда сотрудников ИТ.</a:t>
            </a:r>
          </a:p>
          <a:p>
            <a:pPr marL="273050" indent="-273050" eaLnBrk="1" hangingPunct="1">
              <a:lnSpc>
                <a:spcPct val="80000"/>
              </a:lnSpc>
              <a:defRPr/>
            </a:pPr>
            <a:r>
              <a:rPr lang="ru-RU" sz="1500"/>
              <a:t>Однако их количество при работе в одну смену не должно быть меньше шести человек. Из них: один специалист по программированию и поддержке баз данных, один специалист по взаимодействию прикладных задач и операционно-управляющих систем (системотехник), специалисты по прикладным подсистемам, поддержанию работоспособности локальной вычислительной сети и технических средств связи.</a:t>
            </a:r>
          </a:p>
          <a:p>
            <a:pPr marL="273050" indent="-273050" eaLnBrk="1" hangingPunct="1">
              <a:lnSpc>
                <a:spcPct val="80000"/>
              </a:lnSpc>
              <a:defRPr/>
            </a:pPr>
            <a:r>
              <a:rPr lang="ru-RU" sz="1500"/>
              <a:t>Следует особо подчеркнуть, что решения в ходе выполнения проекта внедрения КИС должны приниматься оперативно, так как ожидание долгих согласований способно значительно затянуть проект (или совершенно разрушить его). Для оперативной реализации проекта должна быть сформирована так называемая группа внедрения, которая будет непосредственно заниматься процессом внедрения в целом, готовить вопросы на утверждение группы управления, взаимодействовать с поставщиком КИС и внешними консультантами. Кроме сотрудников отдела АСУ в эту группу должны войти (временно) сотрудники основных функциональных подразделений, подвергнутых автоматизации. Специалисты предприятия, входящие в группу внедрения, обязательно должны пройти обучение. После обучения внедренческая группа разрабатывает детальный план проекта внедрения, в который включены такие вопросы, как обязанности участников проекта, сроки начала и окончания работ, а также другие, вытекающие из них, параллельно решаемые задачи (эта работа проводится совместно группой внедрения и внешними консультантами). Кроме того, в рамках отдела АСУ должна быть создана группа поддержки проекта, задачей которой является поддержка функционирования КИС (как программного продукта) как на этапе внедрения, так и в процессе ее последующей эксплуатации. В каждом подразделении должны быть выделены и подготовлены квалифицированные пользователи, обеспечивающие поддержку эксплуатации функциональных модулей КИС.</a:t>
            </a:r>
          </a:p>
          <a:p>
            <a:pPr marL="273050" indent="-273050" eaLnBrk="1" hangingPunct="1">
              <a:lnSpc>
                <a:spcPct val="80000"/>
              </a:lnSpc>
              <a:buFontTx/>
              <a:buNone/>
              <a:defRPr/>
            </a:pPr>
            <a:r>
              <a:rPr lang="en-US" sz="1500" b="1"/>
              <a:t> </a:t>
            </a:r>
            <a:endParaRPr lang="ru-RU" sz="1500"/>
          </a:p>
          <a:p>
            <a:pPr marL="273050" indent="-273050" eaLnBrk="1" hangingPunct="1">
              <a:lnSpc>
                <a:spcPct val="80000"/>
              </a:lnSpc>
              <a:defRPr/>
            </a:pPr>
            <a:endParaRPr lang="ru-RU" sz="15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5676900"/>
          </a:xfrm>
        </p:spPr>
        <p:txBody>
          <a:bodyPr>
            <a:normAutofit/>
          </a:bodyPr>
          <a:lstStyle/>
          <a:p>
            <a:pPr marL="273050" indent="-273050" eaLnBrk="1" hangingPunct="1">
              <a:lnSpc>
                <a:spcPct val="80000"/>
              </a:lnSpc>
              <a:buFontTx/>
              <a:buNone/>
              <a:defRPr/>
            </a:pPr>
            <a:r>
              <a:rPr lang="en-US" sz="1500" b="1"/>
              <a:t>13.</a:t>
            </a:r>
            <a:r>
              <a:rPr lang="ru-RU" sz="1500" b="1"/>
              <a:t>Основные этапы проекта внедрения.</a:t>
            </a:r>
            <a:endParaRPr lang="ru-RU" sz="1500"/>
          </a:p>
          <a:p>
            <a:pPr marL="273050" indent="-273050" eaLnBrk="1" hangingPunct="1">
              <a:lnSpc>
                <a:spcPct val="80000"/>
              </a:lnSpc>
              <a:buFontTx/>
              <a:buNone/>
              <a:defRPr/>
            </a:pPr>
            <a:r>
              <a:rPr lang="ru-RU" sz="1800"/>
              <a:t>Проект по внедрению КИС можно разделить на следующие основные этапы:</a:t>
            </a:r>
          </a:p>
          <a:p>
            <a:pPr marL="273050" indent="-273050" eaLnBrk="1" hangingPunct="1">
              <a:lnSpc>
                <a:spcPct val="80000"/>
              </a:lnSpc>
              <a:defRPr/>
            </a:pPr>
            <a:r>
              <a:rPr lang="ru-RU" sz="1800" b="1" i="1"/>
              <a:t>Предпроектное обследование.</a:t>
            </a:r>
            <a:r>
              <a:rPr lang="ru-RU" sz="1800"/>
              <a:t> В ходе обследования выявляются основные информационные потоки на предприятии и формируется (сверяется) база основной нормативно-справочной документации. Главным требованием в данном случае является наличие всех необходимых для функционирования КИС справочников и классификаторов (единого классификатора продукции, товаров и материалов; плана счетов и аналитических признаков бухгалтерского учета; справочников дебиторов и кредиторов, справочника основных хозяйственных операций, стандартов учета движения материальных и денежных ценностей и т. д.) и соответствие принципов их организации требованиям системы. В ходе выполнения этапа обязательно должны быть созданы или проанализированы на полноту корпоративные стандарты учета и отчетности (эту задачу может выполнить только хорошо обученный персонал или внешние консультанты). На данном этапе производится диагностирование проблем, которые могут возникнуть при внедрении (например, выявление отсутствующих первичных документов, справочников, нормативов и стандартов), разрабатывается и согласовывается настройка справочников и классификаторов системы в соответствии с сформулированными требованиями. При необходимости, принимаются решения об изменении существующих практик учета или функциональных моделей. По результатам этапа формируется подписываемый всеми участниками проекта внедрения документ, который описывает все выявленные проблемы и намечает пути их ликвидации. От качества проведения данного этапа и полноты подготовленного документа часто зависит успех всего проекта внедрения КИС.</a:t>
            </a:r>
          </a:p>
          <a:p>
            <a:pPr marL="273050" indent="-273050" eaLnBrk="1" hangingPunct="1">
              <a:lnSpc>
                <a:spcPct val="80000"/>
              </a:lnSpc>
              <a:defRPr/>
            </a:pPr>
            <a:endParaRPr lang="ru-RU" sz="1800"/>
          </a:p>
          <a:p>
            <a:pPr marL="273050" indent="-273050" eaLnBrk="1" hangingPunct="1">
              <a:lnSpc>
                <a:spcPct val="80000"/>
              </a:lnSpc>
              <a:defRPr/>
            </a:pPr>
            <a:endParaRPr lang="ru-RU" sz="180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6858000"/>
          </a:xfrm>
        </p:spPr>
        <p:txBody>
          <a:bodyPr>
            <a:normAutofit/>
          </a:bodyPr>
          <a:lstStyle/>
          <a:p>
            <a:pPr marL="273050" indent="-273050" eaLnBrk="1" hangingPunct="1">
              <a:lnSpc>
                <a:spcPct val="80000"/>
              </a:lnSpc>
              <a:defRPr/>
            </a:pPr>
            <a:r>
              <a:rPr lang="ru-RU" sz="1400" b="1" i="1"/>
              <a:t>Построение информационно-функциональной модели деятельности предприятия, описание и оптимизация процессов, подвергающихся автоматизации. </a:t>
            </a:r>
            <a:r>
              <a:rPr lang="ru-RU" sz="1400"/>
              <a:t>Моделирование бизнес-процессов предприятия крайне желательно, так как оно позволяет хорошо подготовиться к внедрению. Моделирование должно проводиться хорошо обученными сотрудниками предприятия-заказчика с привлечением высококвалифицированных консультантов и с привязкой созданной модели к стандартам бизнеса и к будущей системе.</a:t>
            </a:r>
          </a:p>
          <a:p>
            <a:pPr marL="273050" indent="-273050" eaLnBrk="1" hangingPunct="1">
              <a:lnSpc>
                <a:spcPct val="80000"/>
              </a:lnSpc>
              <a:defRPr/>
            </a:pPr>
            <a:r>
              <a:rPr lang="ru-RU" sz="1400" i="1" u="sng"/>
              <a:t>Адаптация КИС на предприятии</a:t>
            </a:r>
            <a:r>
              <a:rPr lang="ru-RU" sz="1400"/>
              <a:t>. В ходе этапа производится настройка системы в соответствии с планом проекта внедрения и тестирование отдельных модулей и функций группой внедрения. На данном этапе также очень важно наличие корпоративных стандартов, так как именно они являются основой настроек системы.</a:t>
            </a:r>
          </a:p>
          <a:p>
            <a:pPr marL="273050" indent="-273050" eaLnBrk="1" hangingPunct="1">
              <a:lnSpc>
                <a:spcPct val="80000"/>
              </a:lnSpc>
              <a:defRPr/>
            </a:pPr>
            <a:r>
              <a:rPr lang="ru-RU" sz="1400" i="1" u="sng"/>
              <a:t>Опытная эксплуатация КИС</a:t>
            </a:r>
            <a:r>
              <a:rPr lang="ru-RU" sz="1400"/>
              <a:t>. Осуществляется для того, чтобы заказчик убедился в полном соответствии требованиям предприятия полученной в результате настройки системы функциональности. На этом этапе сохраняется двойной ввод данных в старую и новую системы. В ходе опытной эксплуатации: генерируются стандартные отчеты (с помощью КИС и обычными способами) и производится верификация данных; система постепенно вводится в эксплуатацию, по отдельным участкам учета или управления; документируются инструкции по ведению рабочих мест и корректируются должностные инструкции участников учетного процесса и т.д. В отдельных подразделениях предприятия в систему вводятся фактические данные (в ограниченном объеме) и последовательно тестируются бизнес-функции путем моделирования реальных ситуаций деятельности предприятия (в условиях, максимально приближенных к действительности). Отрабатывается взаимодействие подразделений на основе тестовых пилотных примеров. Конечные пользователи обучаются работе с настроенной системой непосредственно на своих рабочих местах. При этом должна уже быть установлена и настроена система разграничения доступа конечных пользователей к информации. Обучение проводится членами группы внедрения — сотрудниками предприятия-заказчика. После обучения конечных пользователей отрабатывается интегрированный пилотный пример и полностью моделируется вся деятельность предприятия. На основе результатов выполнения пилотного примера руководством предприятия принимается решение о переводе КИС в промышленную эксплуатацию. Затем составляется план перевода внедряемой КИС в промышленную эксплуатацию и определяются процедуры работ и специальный график перехода конечных пользователей на работу в новой системе.</a:t>
            </a:r>
          </a:p>
          <a:p>
            <a:pPr marL="273050" indent="-273050" eaLnBrk="1" hangingPunct="1">
              <a:lnSpc>
                <a:spcPct val="80000"/>
              </a:lnSpc>
              <a:defRPr/>
            </a:pPr>
            <a:r>
              <a:rPr lang="ru-RU" sz="1400" i="1" u="sng"/>
              <a:t>Ввод КИС в промышленную эксплуатацию.</a:t>
            </a:r>
            <a:endParaRPr lang="ru-RU" sz="1400" u="sng"/>
          </a:p>
          <a:p>
            <a:pPr marL="273050" indent="-273050" eaLnBrk="1" hangingPunct="1">
              <a:lnSpc>
                <a:spcPct val="80000"/>
              </a:lnSpc>
              <a:defRPr/>
            </a:pPr>
            <a:r>
              <a:rPr lang="ru-RU" sz="1400" i="1" u="sng"/>
              <a:t>Сопровождение промышленной эксплуатации</a:t>
            </a:r>
            <a:r>
              <a:rPr lang="ru-RU" sz="1400" i="1"/>
              <a:t>.</a:t>
            </a:r>
            <a:endParaRPr lang="ru-RU" sz="1400"/>
          </a:p>
          <a:p>
            <a:pPr marL="273050" indent="-273050" eaLnBrk="1" hangingPunct="1">
              <a:lnSpc>
                <a:spcPct val="80000"/>
              </a:lnSpc>
              <a:defRPr/>
            </a:pPr>
            <a:endParaRPr lang="ru-RU" sz="14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57200" y="292100"/>
            <a:ext cx="8229600" cy="857250"/>
          </a:xfrm>
        </p:spPr>
        <p:txBody>
          <a:bodyPr lIns="0" rIns="0" bIns="0" anchor="b">
            <a:normAutofit/>
          </a:bodyPr>
          <a:lstStyle/>
          <a:p>
            <a:pPr eaLnBrk="1" hangingPunct="1">
              <a:defRPr/>
            </a:pPr>
            <a:r>
              <a:rPr lang="en-US" sz="1900" b="1">
                <a:solidFill>
                  <a:schemeClr val="tx1"/>
                </a:solidFill>
              </a:rPr>
              <a:t>14.</a:t>
            </a:r>
            <a:r>
              <a:rPr lang="ru-RU" sz="1900" b="1">
                <a:solidFill>
                  <a:schemeClr val="tx1"/>
                </a:solidFill>
              </a:rPr>
              <a:t>Факторы успеха и причины неудачных внедрений ИС.</a:t>
            </a:r>
            <a:r>
              <a:rPr lang="ru-RU" sz="1900"/>
              <a:t/>
            </a:r>
            <a:br>
              <a:rPr lang="ru-RU" sz="1900"/>
            </a:br>
            <a:endParaRPr lang="ru-RU" sz="1900">
              <a:solidFill>
                <a:schemeClr val="tx1"/>
              </a:solidFill>
            </a:endParaRPr>
          </a:p>
        </p:txBody>
      </p:sp>
      <p:sp>
        <p:nvSpPr>
          <p:cNvPr id="3" name="Содержимое 2"/>
          <p:cNvSpPr>
            <a:spLocks noGrp="1"/>
          </p:cNvSpPr>
          <p:nvPr>
            <p:ph idx="4294967295"/>
          </p:nvPr>
        </p:nvSpPr>
        <p:spPr>
          <a:xfrm>
            <a:off x="457200" y="1268413"/>
            <a:ext cx="8229600" cy="5329237"/>
          </a:xfrm>
        </p:spPr>
        <p:txBody>
          <a:bodyPr>
            <a:normAutofit/>
          </a:bodyPr>
          <a:lstStyle/>
          <a:p>
            <a:pPr marL="273050" indent="-273050" eaLnBrk="1" hangingPunct="1">
              <a:lnSpc>
                <a:spcPct val="80000"/>
              </a:lnSpc>
              <a:defRPr/>
            </a:pPr>
            <a:r>
              <a:rPr lang="ru-RU" sz="1400"/>
              <a:t>Вместе с положительными изменениями (сокращение трудоемкости, ускорение работы, повышение качества работы, конкурентоспособности продукции и предприятия в целом), вносимыми КИС, существует и ряд трудностей. Изменение информационных потоков может привести к сопротивлению некоторых категорий работников — ведь им необходимо будет повышать свою квалификацию наряду с выполнением основных обязанностей, а также к проблемам поиска квалифицированных специалистов по ИТ.</a:t>
            </a:r>
          </a:p>
          <a:p>
            <a:pPr marL="273050" indent="-273050" eaLnBrk="1" hangingPunct="1">
              <a:lnSpc>
                <a:spcPct val="80000"/>
              </a:lnSpc>
              <a:buFontTx/>
              <a:buNone/>
              <a:defRPr/>
            </a:pPr>
            <a:endParaRPr lang="ru-RU" sz="1400"/>
          </a:p>
          <a:p>
            <a:pPr marL="273050" indent="-273050" eaLnBrk="1" hangingPunct="1">
              <a:lnSpc>
                <a:spcPct val="80000"/>
              </a:lnSpc>
              <a:defRPr/>
            </a:pPr>
            <a:r>
              <a:rPr lang="ru-RU" sz="1400"/>
              <a:t>В настоящее время опыт внедрения КИС (как западных, так и отечественных) на российских предприятиях насчитывает многие десятки примеров. Следует сказать, что не всегда внедрение КИС было успешным и принесло предприятию ощутимую финансовую выгоду.</a:t>
            </a:r>
          </a:p>
          <a:p>
            <a:pPr marL="273050" indent="-273050" eaLnBrk="1" hangingPunct="1">
              <a:lnSpc>
                <a:spcPct val="80000"/>
              </a:lnSpc>
              <a:buFontTx/>
              <a:buNone/>
              <a:defRPr/>
            </a:pPr>
            <a:endParaRPr lang="ru-RU" sz="1400"/>
          </a:p>
          <a:p>
            <a:pPr marL="273050" indent="-273050" eaLnBrk="1" hangingPunct="1">
              <a:lnSpc>
                <a:spcPct val="80000"/>
              </a:lnSpc>
              <a:defRPr/>
            </a:pPr>
            <a:r>
              <a:rPr lang="ru-RU" sz="1400"/>
              <a:t>Основные причины неудачных внедрений КИС заключаются в следующем:</a:t>
            </a:r>
          </a:p>
          <a:p>
            <a:pPr marL="273050" indent="-273050" eaLnBrk="1" hangingPunct="1">
              <a:lnSpc>
                <a:spcPct val="80000"/>
              </a:lnSpc>
              <a:buFontTx/>
              <a:buNone/>
              <a:defRPr/>
            </a:pPr>
            <a:endParaRPr lang="ru-RU" sz="1400"/>
          </a:p>
          <a:p>
            <a:pPr marL="273050" indent="-273050" eaLnBrk="1" hangingPunct="1">
              <a:lnSpc>
                <a:spcPct val="80000"/>
              </a:lnSpc>
              <a:defRPr/>
            </a:pPr>
            <a:r>
              <a:rPr lang="ru-RU" sz="1400"/>
              <a:t>явная недооценка руководством и сотрудниками предприятия-заказчика (участвующими во внедрении) сложности процесса внедрения КИС;</a:t>
            </a:r>
          </a:p>
          <a:p>
            <a:pPr marL="273050" indent="-273050" eaLnBrk="1" hangingPunct="1">
              <a:lnSpc>
                <a:spcPct val="80000"/>
              </a:lnSpc>
              <a:buFontTx/>
              <a:buNone/>
              <a:defRPr/>
            </a:pPr>
            <a:r>
              <a:rPr lang="ru-RU" sz="1400"/>
              <a:t> </a:t>
            </a:r>
          </a:p>
          <a:p>
            <a:pPr marL="273050" indent="-273050" eaLnBrk="1" hangingPunct="1">
              <a:lnSpc>
                <a:spcPct val="80000"/>
              </a:lnSpc>
              <a:defRPr/>
            </a:pPr>
            <a:r>
              <a:rPr lang="ru-RU" sz="1400"/>
              <a:t>слабая организация выполнения проекта внедрения КИС и отсутствие реальной поддержки со стороны первых лиц предприятия;</a:t>
            </a:r>
          </a:p>
          <a:p>
            <a:pPr marL="273050" indent="-273050" eaLnBrk="1" hangingPunct="1">
              <a:lnSpc>
                <a:spcPct val="80000"/>
              </a:lnSpc>
              <a:buFontTx/>
              <a:buNone/>
              <a:defRPr/>
            </a:pPr>
            <a:endParaRPr lang="ru-RU" sz="1400"/>
          </a:p>
          <a:p>
            <a:pPr marL="273050" indent="-273050" eaLnBrk="1" hangingPunct="1">
              <a:lnSpc>
                <a:spcPct val="80000"/>
              </a:lnSpc>
              <a:defRPr/>
            </a:pPr>
            <a:r>
              <a:rPr lang="ru-RU" sz="1400"/>
              <a:t>неготовность руководства заказчика (и самого предприятия в целом) к конструктивным структурным изменениям и оптимизации процессов деятельности предприятия;</a:t>
            </a:r>
          </a:p>
          <a:p>
            <a:pPr marL="273050" indent="-273050" eaLnBrk="1" hangingPunct="1">
              <a:lnSpc>
                <a:spcPct val="80000"/>
              </a:lnSpc>
              <a:buFontTx/>
              <a:buNone/>
              <a:defRPr/>
            </a:pPr>
            <a:endParaRPr lang="ru-RU" sz="1400"/>
          </a:p>
          <a:p>
            <a:pPr marL="273050" indent="-273050" eaLnBrk="1" hangingPunct="1">
              <a:lnSpc>
                <a:spcPct val="80000"/>
              </a:lnSpc>
              <a:defRPr/>
            </a:pPr>
            <a:r>
              <a:rPr lang="ru-RU" sz="1400"/>
              <a:t>включение в группу внедрения сотрудников исключительно службы АСУ, а не высококвалифицированных представителей автоматизируемых подразделений.</a:t>
            </a:r>
          </a:p>
          <a:p>
            <a:pPr marL="273050" indent="-273050" eaLnBrk="1" hangingPunct="1">
              <a:lnSpc>
                <a:spcPct val="80000"/>
              </a:lnSpc>
              <a:buFontTx/>
              <a:buNone/>
              <a:defRPr/>
            </a:pPr>
            <a:r>
              <a:rPr lang="ru-RU" sz="1400"/>
              <a:t> </a:t>
            </a:r>
          </a:p>
          <a:p>
            <a:pPr marL="273050" indent="-273050" eaLnBrk="1" hangingPunct="1">
              <a:lnSpc>
                <a:spcPct val="80000"/>
              </a:lnSpc>
              <a:defRPr/>
            </a:pPr>
            <a:r>
              <a:rPr lang="ru-RU" sz="1400"/>
              <a:t>Рассмотренные выше принципы внедрения КИС на предприятии являются базовыми и, естественно, могут быть дополнены и расширены.</a:t>
            </a:r>
          </a:p>
          <a:p>
            <a:pPr marL="273050" indent="-273050" eaLnBrk="1" hangingPunct="1">
              <a:lnSpc>
                <a:spcPct val="80000"/>
              </a:lnSpc>
              <a:buFontTx/>
              <a:buNone/>
              <a:defRPr/>
            </a:pPr>
            <a:endParaRPr lang="ru-RU" sz="140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68313" y="0"/>
            <a:ext cx="7958137" cy="665163"/>
          </a:xfrm>
        </p:spPr>
        <p:txBody>
          <a:bodyPr lIns="0" rIns="0" bIns="0" anchor="b">
            <a:normAutofit/>
          </a:bodyPr>
          <a:lstStyle/>
          <a:p>
            <a:pPr eaLnBrk="1" hangingPunct="1">
              <a:defRPr/>
            </a:pPr>
            <a:r>
              <a:rPr lang="en-US" sz="1900" b="1">
                <a:solidFill>
                  <a:schemeClr val="tx1"/>
                </a:solidFill>
              </a:rPr>
              <a:t>15.</a:t>
            </a:r>
            <a:r>
              <a:rPr lang="ru-RU" sz="1900" b="1">
                <a:solidFill>
                  <a:schemeClr val="tx1"/>
                </a:solidFill>
              </a:rPr>
              <a:t>Оценка эффективности внедрения ИС.</a:t>
            </a:r>
            <a:r>
              <a:rPr lang="ru-RU" sz="1900"/>
              <a:t/>
            </a:r>
            <a:br>
              <a:rPr lang="ru-RU" sz="1900"/>
            </a:br>
            <a:endParaRPr lang="ru-RU" sz="1900">
              <a:solidFill>
                <a:schemeClr val="tx1"/>
              </a:solidFill>
            </a:endParaRPr>
          </a:p>
        </p:txBody>
      </p:sp>
      <p:sp>
        <p:nvSpPr>
          <p:cNvPr id="3" name="Содержимое 2"/>
          <p:cNvSpPr>
            <a:spLocks noGrp="1"/>
          </p:cNvSpPr>
          <p:nvPr>
            <p:ph idx="4294967295"/>
          </p:nvPr>
        </p:nvSpPr>
        <p:spPr>
          <a:xfrm>
            <a:off x="395288" y="476250"/>
            <a:ext cx="8229600" cy="6021388"/>
          </a:xfrm>
        </p:spPr>
        <p:txBody>
          <a:bodyPr>
            <a:normAutofit/>
          </a:bodyPr>
          <a:lstStyle/>
          <a:p>
            <a:pPr marL="273050" indent="-273050" eaLnBrk="1" hangingPunct="1">
              <a:lnSpc>
                <a:spcPct val="80000"/>
              </a:lnSpc>
              <a:buFontTx/>
              <a:buNone/>
              <a:defRPr/>
            </a:pPr>
            <a:r>
              <a:rPr lang="ru-RU" sz="1800"/>
              <a:t>Источники эффективности </a:t>
            </a:r>
          </a:p>
          <a:p>
            <a:pPr marL="273050" indent="-273050" eaLnBrk="1" hangingPunct="1">
              <a:lnSpc>
                <a:spcPct val="80000"/>
              </a:lnSpc>
              <a:buFontTx/>
              <a:buNone/>
              <a:defRPr/>
            </a:pPr>
            <a:r>
              <a:rPr lang="ru-RU" sz="1800"/>
              <a:t>В качестве измеримых (экономических) показателей эффективности внедрения интегрированной системы (ИС) управления часто рассматриваются: </a:t>
            </a:r>
          </a:p>
          <a:p>
            <a:pPr marL="273050" indent="-273050" eaLnBrk="1" hangingPunct="1">
              <a:lnSpc>
                <a:spcPct val="80000"/>
              </a:lnSpc>
              <a:defRPr/>
            </a:pPr>
            <a:r>
              <a:rPr lang="ru-RU" sz="1800"/>
              <a:t>сокращение производственного цикла (на практике – на 35-65%);</a:t>
            </a:r>
          </a:p>
          <a:p>
            <a:pPr marL="273050" indent="-273050" eaLnBrk="1" hangingPunct="1">
              <a:lnSpc>
                <a:spcPct val="80000"/>
              </a:lnSpc>
              <a:defRPr/>
            </a:pPr>
            <a:r>
              <a:rPr lang="ru-RU" sz="1800"/>
              <a:t>увеличение выручки (5-25 %); </a:t>
            </a:r>
          </a:p>
          <a:p>
            <a:pPr marL="273050" indent="-273050" eaLnBrk="1" hangingPunct="1">
              <a:lnSpc>
                <a:spcPct val="80000"/>
              </a:lnSpc>
              <a:defRPr/>
            </a:pPr>
            <a:r>
              <a:rPr lang="ru-RU" sz="1800"/>
              <a:t>уменьшение оборотных средств в запасах (25-55%);</a:t>
            </a:r>
          </a:p>
          <a:p>
            <a:pPr marL="273050" indent="-273050" eaLnBrk="1" hangingPunct="1">
              <a:lnSpc>
                <a:spcPct val="80000"/>
              </a:lnSpc>
              <a:defRPr/>
            </a:pPr>
            <a:r>
              <a:rPr lang="ru-RU" sz="1800"/>
              <a:t>повышение эффективности использования ресурсов (15-40%); </a:t>
            </a:r>
          </a:p>
          <a:p>
            <a:pPr marL="273050" indent="-273050" eaLnBrk="1" hangingPunct="1">
              <a:lnSpc>
                <a:spcPct val="80000"/>
              </a:lnSpc>
              <a:defRPr/>
            </a:pPr>
            <a:r>
              <a:rPr lang="ru-RU" sz="1800"/>
              <a:t>повышение уровня обслуживания клиентов (25-60%); </a:t>
            </a:r>
          </a:p>
          <a:p>
            <a:pPr marL="273050" indent="-273050" eaLnBrk="1" hangingPunct="1">
              <a:lnSpc>
                <a:spcPct val="80000"/>
              </a:lnSpc>
              <a:defRPr/>
            </a:pPr>
            <a:r>
              <a:rPr lang="ru-RU" sz="1800"/>
              <a:t>ускорение вывода нового товара на рынок (25-75%);</a:t>
            </a:r>
          </a:p>
          <a:p>
            <a:pPr marL="273050" indent="-273050" eaLnBrk="1" hangingPunct="1">
              <a:lnSpc>
                <a:spcPct val="80000"/>
              </a:lnSpc>
              <a:defRPr/>
            </a:pPr>
            <a:r>
              <a:rPr lang="ru-RU" sz="1800"/>
              <a:t>снижение затрат (5-20%); </a:t>
            </a:r>
          </a:p>
          <a:p>
            <a:pPr marL="273050" indent="-273050" eaLnBrk="1" hangingPunct="1">
              <a:lnSpc>
                <a:spcPct val="80000"/>
              </a:lnSpc>
              <a:defRPr/>
            </a:pPr>
            <a:r>
              <a:rPr lang="ru-RU" sz="1800"/>
              <a:t>снижение производственного брака (35-65%); </a:t>
            </a:r>
          </a:p>
          <a:p>
            <a:pPr marL="273050" indent="-273050" eaLnBrk="1" hangingPunct="1">
              <a:lnSpc>
                <a:spcPct val="80000"/>
              </a:lnSpc>
              <a:defRPr/>
            </a:pPr>
            <a:r>
              <a:rPr lang="ru-RU" sz="1800"/>
              <a:t>сокращение производственного цикла (5-25%); </a:t>
            </a:r>
          </a:p>
          <a:p>
            <a:pPr marL="273050" indent="-273050" eaLnBrk="1" hangingPunct="1">
              <a:lnSpc>
                <a:spcPct val="80000"/>
              </a:lnSpc>
              <a:defRPr/>
            </a:pPr>
            <a:r>
              <a:rPr lang="ru-RU" sz="1800"/>
              <a:t>увеличение оборачиваемости средств в расчетах (25-55%). </a:t>
            </a:r>
          </a:p>
          <a:p>
            <a:pPr marL="273050" indent="-273050" eaLnBrk="1" hangingPunct="1">
              <a:lnSpc>
                <a:spcPct val="80000"/>
              </a:lnSpc>
              <a:buFontTx/>
              <a:buNone/>
              <a:defRPr/>
            </a:pPr>
            <a:r>
              <a:rPr lang="ru-RU" sz="180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кеан">
  <a:themeElements>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Океан">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Океан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Океан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Океан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Океан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Океан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Океан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Океан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Ocean</Template>
  <TotalTime>481</TotalTime>
  <Words>4075</Words>
  <Application>Microsoft Office PowerPoint</Application>
  <PresentationFormat>Экран (4:3)</PresentationFormat>
  <Paragraphs>215</Paragraphs>
  <Slides>46</Slides>
  <Notes>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2</vt:i4>
      </vt:variant>
      <vt:variant>
        <vt:lpstr>Заголовки слайдов</vt:lpstr>
      </vt:variant>
      <vt:variant>
        <vt:i4>46</vt:i4>
      </vt:variant>
    </vt:vector>
  </HeadingPairs>
  <TitlesOfParts>
    <vt:vector size="52" baseType="lpstr">
      <vt:lpstr>Tahoma</vt:lpstr>
      <vt:lpstr>Arial</vt:lpstr>
      <vt:lpstr>Wingdings</vt:lpstr>
      <vt:lpstr>Calibri</vt:lpstr>
      <vt:lpstr>Океан</vt:lpstr>
      <vt:lpstr>Океан</vt:lpstr>
      <vt:lpstr>. Разработка и внедрение ИС</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Характеристика этапов разработки и тестирования.</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11.Основные принципы реализации проекта внедрения. </vt:lpstr>
      <vt:lpstr>Слайд 42</vt:lpstr>
      <vt:lpstr>Слайд 43</vt:lpstr>
      <vt:lpstr>Слайд 44</vt:lpstr>
      <vt:lpstr>14.Факторы успеха и причины неудачных внедрений ИС. </vt:lpstr>
      <vt:lpstr>15.Оценка эффективности внедрения ИС.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Катюха</dc:creator>
  <cp:lastModifiedBy>dr Dre</cp:lastModifiedBy>
  <cp:revision>49</cp:revision>
  <dcterms:created xsi:type="dcterms:W3CDTF">2012-05-11T06:08:37Z</dcterms:created>
  <dcterms:modified xsi:type="dcterms:W3CDTF">2012-06-05T11:10:36Z</dcterms:modified>
</cp:coreProperties>
</file>