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7" r:id="rId4"/>
    <p:sldId id="264" r:id="rId5"/>
    <p:sldId id="265" r:id="rId6"/>
    <p:sldId id="258" r:id="rId7"/>
    <p:sldId id="259" r:id="rId8"/>
    <p:sldId id="262" r:id="rId9"/>
    <p:sldId id="266" r:id="rId10"/>
    <p:sldId id="260" r:id="rId11"/>
    <p:sldId id="261"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500"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20.01.2016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20.01.2016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359898"/>
            <a:ext cx="7795592" cy="1412918"/>
          </a:xfrm>
        </p:spPr>
        <p:txBody>
          <a:bodyPr>
            <a:normAutofit fontScale="90000"/>
          </a:bodyPr>
          <a:lstStyle/>
          <a:p>
            <a:pPr algn="ctr"/>
            <a:r>
              <a:rPr lang="ru-RU" sz="3600" b="1" dirty="0" smtClean="0">
                <a:effectLst/>
                <a:latin typeface="Times New Roman" pitchFamily="18" charset="0"/>
                <a:cs typeface="Times New Roman" pitchFamily="18" charset="0"/>
              </a:rPr>
              <a:t>Лекция №3</a:t>
            </a:r>
            <a:br>
              <a:rPr lang="ru-RU" sz="3600" b="1" dirty="0" smtClean="0">
                <a:effectLst/>
                <a:latin typeface="Times New Roman" pitchFamily="18" charset="0"/>
                <a:cs typeface="Times New Roman" pitchFamily="18" charset="0"/>
              </a:rPr>
            </a:br>
            <a:r>
              <a:rPr lang="ru-RU" sz="3600" b="1" dirty="0" smtClean="0">
                <a:effectLst/>
                <a:latin typeface="Times New Roman" pitchFamily="18" charset="0"/>
                <a:cs typeface="Times New Roman" pitchFamily="18" charset="0"/>
              </a:rPr>
              <a:t>«Социальная </a:t>
            </a:r>
            <a:r>
              <a:rPr lang="ru-RU" sz="3600" b="1" dirty="0">
                <a:effectLst/>
                <a:latin typeface="Times New Roman" pitchFamily="18" charset="0"/>
                <a:cs typeface="Times New Roman" pitchFamily="18" charset="0"/>
              </a:rPr>
              <a:t>реабилитация как процесс</a:t>
            </a:r>
            <a:r>
              <a:rPr lang="ru-RU" sz="3600" b="1" dirty="0" smtClean="0">
                <a:effectLst/>
                <a:latin typeface="Times New Roman" pitchFamily="18" charset="0"/>
                <a:cs typeface="Times New Roman" pitchFamily="18" charset="0"/>
              </a:rPr>
              <a:t>»</a:t>
            </a:r>
            <a:endParaRPr lang="ru-RU" sz="3600" b="1" dirty="0">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15616" y="1628800"/>
            <a:ext cx="7920880" cy="3600400"/>
          </a:xfrm>
        </p:spPr>
        <p:txBody>
          <a:bodyPr>
            <a:normAutofit fontScale="85000" lnSpcReduction="20000"/>
          </a:bodyPr>
          <a:lstStyle/>
          <a:p>
            <a:endParaRPr lang="ru-RU" dirty="0"/>
          </a:p>
          <a:p>
            <a:r>
              <a:rPr lang="ru-RU" sz="3600" b="1" dirty="0" smtClean="0">
                <a:latin typeface="Times New Roman" pitchFamily="18" charset="0"/>
                <a:cs typeface="Times New Roman" pitchFamily="18" charset="0"/>
              </a:rPr>
              <a:t>План:</a:t>
            </a:r>
          </a:p>
          <a:p>
            <a:r>
              <a:rPr lang="ru-RU" sz="4000" dirty="0" smtClean="0">
                <a:latin typeface="Times New Roman" pitchFamily="18" charset="0"/>
                <a:cs typeface="Times New Roman" pitchFamily="18" charset="0"/>
              </a:rPr>
              <a:t>Социальная </a:t>
            </a:r>
            <a:r>
              <a:rPr lang="ru-RU" sz="4000" dirty="0">
                <a:latin typeface="Times New Roman" pitchFamily="18" charset="0"/>
                <a:cs typeface="Times New Roman" pitchFamily="18" charset="0"/>
              </a:rPr>
              <a:t>реабилитация как совокупность мероприятий, осуществляемых </a:t>
            </a:r>
            <a:r>
              <a:rPr lang="ru-RU" sz="4000" dirty="0" smtClean="0">
                <a:latin typeface="Times New Roman" pitchFamily="18" charset="0"/>
                <a:cs typeface="Times New Roman" pitchFamily="18" charset="0"/>
              </a:rPr>
              <a:t>государственными</a:t>
            </a:r>
            <a:r>
              <a:rPr lang="ru-RU" sz="4000">
                <a:latin typeface="Times New Roman" pitchFamily="18" charset="0"/>
                <a:cs typeface="Times New Roman" pitchFamily="18" charset="0"/>
              </a:rPr>
              <a:t>, </a:t>
            </a:r>
            <a:r>
              <a:rPr lang="ru-RU" sz="4000" smtClean="0">
                <a:latin typeface="Times New Roman" pitchFamily="18" charset="0"/>
                <a:cs typeface="Times New Roman" pitchFamily="18" charset="0"/>
              </a:rPr>
              <a:t>частными и </a:t>
            </a:r>
            <a:r>
              <a:rPr lang="ru-RU" sz="4000" dirty="0">
                <a:latin typeface="Times New Roman" pitchFamily="18" charset="0"/>
                <a:cs typeface="Times New Roman" pitchFamily="18" charset="0"/>
              </a:rPr>
              <a:t>общественными организациями, </a:t>
            </a:r>
            <a:r>
              <a:rPr lang="ru-RU" sz="4000" dirty="0" smtClean="0">
                <a:latin typeface="Times New Roman" pitchFamily="18" charset="0"/>
                <a:cs typeface="Times New Roman" pitchFamily="18" charset="0"/>
              </a:rPr>
              <a:t>направленных </a:t>
            </a:r>
            <a:r>
              <a:rPr lang="ru-RU" sz="4000" dirty="0">
                <a:latin typeface="Times New Roman" pitchFamily="18" charset="0"/>
                <a:cs typeface="Times New Roman" pitchFamily="18" charset="0"/>
              </a:rPr>
              <a:t>на защиту социальных прав граждан. </a:t>
            </a:r>
          </a:p>
        </p:txBody>
      </p:sp>
    </p:spTree>
    <p:extLst>
      <p:ext uri="{BB962C8B-B14F-4D97-AF65-F5344CB8AC3E}">
        <p14:creationId xmlns:p14="http://schemas.microsoft.com/office/powerpoint/2010/main" val="1826145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06090"/>
          </a:xfrm>
        </p:spPr>
        <p:txBody>
          <a:bodyPr>
            <a:normAutofit fontScale="90000"/>
          </a:bodyPr>
          <a:lstStyle/>
          <a:p>
            <a:pPr algn="ctr"/>
            <a:r>
              <a:rPr lang="ru-RU" b="1" dirty="0" smtClean="0">
                <a:effectLst/>
                <a:latin typeface="Times New Roman" pitchFamily="18" charset="0"/>
                <a:cs typeface="Times New Roman" pitchFamily="18" charset="0"/>
              </a:rPr>
              <a:t>Реабилитация</a:t>
            </a:r>
            <a:endParaRPr lang="ru-RU"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1447800"/>
            <a:ext cx="7890080" cy="5293568"/>
          </a:xfrm>
        </p:spPr>
        <p:txBody>
          <a:bodyPr>
            <a:normAutofit/>
          </a:bodyPr>
          <a:lstStyle/>
          <a:p>
            <a:r>
              <a:rPr lang="ru-RU" dirty="0" smtClean="0">
                <a:latin typeface="Times New Roman" pitchFamily="18" charset="0"/>
                <a:cs typeface="Times New Roman" pitchFamily="18" charset="0"/>
              </a:rPr>
              <a:t>от </a:t>
            </a:r>
            <a:r>
              <a:rPr lang="ru-RU" dirty="0">
                <a:latin typeface="Times New Roman" pitchFamily="18" charset="0"/>
                <a:cs typeface="Times New Roman" pitchFamily="18" charset="0"/>
              </a:rPr>
              <a:t>позднелатинского - </a:t>
            </a:r>
            <a:r>
              <a:rPr lang="ru-RU" dirty="0" smtClean="0">
                <a:latin typeface="Times New Roman" pitchFamily="18" charset="0"/>
                <a:cs typeface="Times New Roman" pitchFamily="18" charset="0"/>
              </a:rPr>
              <a:t>восстановление.</a:t>
            </a:r>
            <a:endParaRPr lang="ru-RU" dirty="0">
              <a:latin typeface="Times New Roman" pitchFamily="18" charset="0"/>
              <a:cs typeface="Times New Roman" pitchFamily="18" charset="0"/>
            </a:endParaRP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Этот термин широко используется в медицине, психологии, а с 1991 г. в социальной работе.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Многие </a:t>
            </a:r>
            <a:r>
              <a:rPr lang="ru-RU" dirty="0">
                <a:latin typeface="Times New Roman" pitchFamily="18" charset="0"/>
                <a:cs typeface="Times New Roman" pitchFamily="18" charset="0"/>
              </a:rPr>
              <a:t>исследователи вкладывают различное содержание в это понятие. Появились также понятия </a:t>
            </a:r>
            <a:r>
              <a:rPr lang="ru-RU" dirty="0" smtClean="0">
                <a:latin typeface="Times New Roman" pitchFamily="18" charset="0"/>
                <a:cs typeface="Times New Roman" pitchFamily="18" charset="0"/>
              </a:rPr>
              <a:t>«комплексная реабилитация», «социальная реабилитация».  </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15121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78098"/>
          </a:xfrm>
        </p:spPr>
        <p:txBody>
          <a:bodyPr/>
          <a:lstStyle/>
          <a:p>
            <a:pPr algn="ctr"/>
            <a:r>
              <a:rPr lang="ru-RU" b="1" dirty="0">
                <a:effectLst/>
                <a:latin typeface="Times New Roman" pitchFamily="18" charset="0"/>
                <a:cs typeface="Times New Roman" pitchFamily="18" charset="0"/>
              </a:rPr>
              <a:t>Социальная реабилитация </a:t>
            </a:r>
          </a:p>
        </p:txBody>
      </p:sp>
      <p:sp>
        <p:nvSpPr>
          <p:cNvPr id="3" name="Объект 2"/>
          <p:cNvSpPr>
            <a:spLocks noGrp="1"/>
          </p:cNvSpPr>
          <p:nvPr>
            <p:ph idx="1"/>
          </p:nvPr>
        </p:nvSpPr>
        <p:spPr>
          <a:xfrm>
            <a:off x="1043608" y="1124744"/>
            <a:ext cx="7992888" cy="5616624"/>
          </a:xfrm>
        </p:spPr>
        <p:txBody>
          <a:bodyPr>
            <a:normAutofit fontScale="77500" lnSpcReduction="20000"/>
          </a:bodyPr>
          <a:lstStyle/>
          <a:p>
            <a:r>
              <a:rPr lang="ru-RU" dirty="0" smtClean="0">
                <a:latin typeface="Times New Roman" pitchFamily="18" charset="0"/>
                <a:cs typeface="Times New Roman" pitchFamily="18" charset="0"/>
              </a:rPr>
              <a:t>это </a:t>
            </a:r>
            <a:r>
              <a:rPr lang="ru-RU" dirty="0">
                <a:latin typeface="Times New Roman" pitchFamily="18" charset="0"/>
                <a:cs typeface="Times New Roman" pitchFamily="18" charset="0"/>
              </a:rPr>
              <a:t>совокупность мероприятий, </a:t>
            </a:r>
            <a:r>
              <a:rPr lang="ru-RU" dirty="0" smtClean="0">
                <a:latin typeface="Times New Roman" pitchFamily="18" charset="0"/>
                <a:cs typeface="Times New Roman" pitchFamily="18" charset="0"/>
              </a:rPr>
              <a:t>осуществляемых </a:t>
            </a:r>
            <a:r>
              <a:rPr lang="ru-RU" dirty="0">
                <a:latin typeface="Times New Roman" pitchFamily="18" charset="0"/>
                <a:cs typeface="Times New Roman" pitchFamily="18" charset="0"/>
              </a:rPr>
              <a:t>государственными, частными, общественными </a:t>
            </a:r>
            <a:r>
              <a:rPr lang="ru-RU" dirty="0" smtClean="0">
                <a:latin typeface="Times New Roman" pitchFamily="18" charset="0"/>
                <a:cs typeface="Times New Roman" pitchFamily="18" charset="0"/>
              </a:rPr>
              <a:t>организациями</a:t>
            </a:r>
            <a:r>
              <a:rPr lang="ru-RU" dirty="0">
                <a:latin typeface="Times New Roman" pitchFamily="18" charset="0"/>
                <a:cs typeface="Times New Roman" pitchFamily="18" charset="0"/>
              </a:rPr>
              <a:t>, направленных на защиту социальных прав граждан.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как </a:t>
            </a:r>
            <a:r>
              <a:rPr lang="ru-RU" dirty="0">
                <a:latin typeface="Times New Roman" pitchFamily="18" charset="0"/>
                <a:cs typeface="Times New Roman" pitchFamily="18" charset="0"/>
              </a:rPr>
              <a:t>технология социальной работы — это восстановление социального статуса </a:t>
            </a:r>
            <a:r>
              <a:rPr lang="ru-RU" dirty="0" smtClean="0">
                <a:latin typeface="Times New Roman" pitchFamily="18" charset="0"/>
                <a:cs typeface="Times New Roman" pitchFamily="18" charset="0"/>
              </a:rPr>
              <a:t>человека/группы </a:t>
            </a:r>
            <a:r>
              <a:rPr lang="ru-RU" dirty="0">
                <a:latin typeface="Times New Roman" pitchFamily="18" charset="0"/>
                <a:cs typeface="Times New Roman" pitchFamily="18" charset="0"/>
              </a:rPr>
              <a:t>людей, утраченного или сниженного из-за проблем, создавших в их жизни трудную </a:t>
            </a:r>
            <a:r>
              <a:rPr lang="ru-RU" dirty="0" smtClean="0">
                <a:latin typeface="Times New Roman" pitchFamily="18" charset="0"/>
                <a:cs typeface="Times New Roman" pitchFamily="18" charset="0"/>
              </a:rPr>
              <a:t>ситуацию (инвалидность</a:t>
            </a:r>
            <a:r>
              <a:rPr lang="ru-RU" dirty="0">
                <a:latin typeface="Times New Roman" pitchFamily="18" charset="0"/>
                <a:cs typeface="Times New Roman" pitchFamily="18" charset="0"/>
              </a:rPr>
              <a:t>, миграцию, безработицу, отбывание наказания в местах лишения свободы и т. д</a:t>
            </a:r>
            <a:r>
              <a:rPr lang="ru-RU" dirty="0" smtClean="0">
                <a:latin typeface="Times New Roman" pitchFamily="18" charset="0"/>
                <a:cs typeface="Times New Roman" pitchFamily="18" charset="0"/>
              </a:rPr>
              <a:t>.)</a:t>
            </a:r>
          </a:p>
          <a:p>
            <a:pPr marL="82296" indent="0">
              <a:buNone/>
            </a:pPr>
            <a:endParaRPr lang="ru-RU" b="1" dirty="0" smtClean="0">
              <a:latin typeface="Times New Roman" pitchFamily="18" charset="0"/>
              <a:cs typeface="Times New Roman" pitchFamily="18" charset="0"/>
            </a:endParaRPr>
          </a:p>
          <a:p>
            <a:pPr marL="82296" indent="0">
              <a:buNone/>
            </a:pPr>
            <a:r>
              <a:rPr lang="ru-RU" b="1" dirty="0" smtClean="0">
                <a:latin typeface="Times New Roman" pitchFamily="18" charset="0"/>
                <a:cs typeface="Times New Roman" pitchFamily="18" charset="0"/>
              </a:rPr>
              <a:t>Процесс </a:t>
            </a:r>
            <a:r>
              <a:rPr lang="ru-RU" b="1" dirty="0">
                <a:latin typeface="Times New Roman" pitchFamily="18" charset="0"/>
                <a:cs typeface="Times New Roman" pitchFamily="18" charset="0"/>
              </a:rPr>
              <a:t>социальной реабилитации </a:t>
            </a:r>
            <a:r>
              <a:rPr lang="ru-RU" dirty="0">
                <a:latin typeface="Times New Roman" pitchFamily="18" charset="0"/>
                <a:cs typeface="Times New Roman" pitchFamily="18" charset="0"/>
              </a:rPr>
              <a:t>представляет собой процесс взаимодействия личности и общества, которое включает в себя, с одной стороны, способ передачи индивиду социального опыта, способ включения его в систему общественных отношений, с другой стороны, процесс личностных изменений.</a:t>
            </a:r>
          </a:p>
          <a:p>
            <a:endParaRPr lang="ru-RU" dirty="0"/>
          </a:p>
        </p:txBody>
      </p:sp>
    </p:spTree>
    <p:extLst>
      <p:ext uri="{BB962C8B-B14F-4D97-AF65-F5344CB8AC3E}">
        <p14:creationId xmlns:p14="http://schemas.microsoft.com/office/powerpoint/2010/main" val="3530095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effectLst/>
                <a:latin typeface="Times New Roman" pitchFamily="18" charset="0"/>
                <a:cs typeface="Times New Roman" pitchFamily="18" charset="0"/>
              </a:rPr>
              <a:t>Методологическое основание </a:t>
            </a:r>
            <a:endParaRPr lang="ru-RU" b="1" dirty="0">
              <a:effectLst/>
              <a:latin typeface="Times New Roman" pitchFamily="18" charset="0"/>
              <a:cs typeface="Times New Roman" pitchFamily="18" charset="0"/>
            </a:endParaRPr>
          </a:p>
        </p:txBody>
      </p:sp>
      <p:sp>
        <p:nvSpPr>
          <p:cNvPr id="3" name="Объект 2"/>
          <p:cNvSpPr>
            <a:spLocks noGrp="1"/>
          </p:cNvSpPr>
          <p:nvPr>
            <p:ph idx="1"/>
          </p:nvPr>
        </p:nvSpPr>
        <p:spPr>
          <a:xfrm>
            <a:off x="971600" y="1447800"/>
            <a:ext cx="8172400" cy="5410200"/>
          </a:xfrm>
        </p:spPr>
        <p:txBody>
          <a:bodyPr>
            <a:normAutofit fontScale="85000" lnSpcReduction="20000"/>
          </a:bodyPr>
          <a:lstStyle/>
          <a:p>
            <a:r>
              <a:rPr lang="ru-RU" dirty="0" smtClean="0">
                <a:latin typeface="Times New Roman" pitchFamily="18" charset="0"/>
                <a:cs typeface="Times New Roman" pitchFamily="18" charset="0"/>
              </a:rPr>
              <a:t>Методологическим основание подхода о том, что социальная </a:t>
            </a:r>
            <a:r>
              <a:rPr lang="ru-RU" dirty="0">
                <a:latin typeface="Times New Roman" pitchFamily="18" charset="0"/>
                <a:cs typeface="Times New Roman" pitchFamily="18" charset="0"/>
              </a:rPr>
              <a:t>реабилитация - </a:t>
            </a:r>
            <a:r>
              <a:rPr lang="ru-RU" dirty="0" smtClean="0">
                <a:latin typeface="Times New Roman" pitchFamily="18" charset="0"/>
                <a:cs typeface="Times New Roman" pitchFamily="18" charset="0"/>
              </a:rPr>
              <a:t>это </a:t>
            </a:r>
            <a:r>
              <a:rPr lang="ru-RU" dirty="0">
                <a:latin typeface="Times New Roman" pitchFamily="18" charset="0"/>
                <a:cs typeface="Times New Roman" pitchFamily="18" charset="0"/>
              </a:rPr>
              <a:t>процесс целенаправленной деятельности с индивидом по восстановлению утраченных или не приобретенных в ходе социализации навыков и умений исполнения социальных функций, отношений и </a:t>
            </a:r>
            <a:r>
              <a:rPr lang="ru-RU" dirty="0" smtClean="0">
                <a:latin typeface="Times New Roman" pitchFamily="18" charset="0"/>
                <a:cs typeface="Times New Roman" pitchFamily="18" charset="0"/>
              </a:rPr>
              <a:t>ролей являются </a:t>
            </a:r>
            <a:r>
              <a:rPr lang="ru-RU" dirty="0">
                <a:latin typeface="Times New Roman" pitchFamily="18" charset="0"/>
                <a:cs typeface="Times New Roman" pitchFamily="18" charset="0"/>
              </a:rPr>
              <a:t>исследования структуры и функционирования индивидуальности клиента, его социальных ролей и социального статуса американских исследователей X. </a:t>
            </a:r>
            <a:r>
              <a:rPr lang="ru-RU" dirty="0" err="1" smtClean="0">
                <a:latin typeface="Times New Roman" pitchFamily="18" charset="0"/>
                <a:cs typeface="Times New Roman" pitchFamily="18" charset="0"/>
              </a:rPr>
              <a:t>Перлмана</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С. </a:t>
            </a:r>
            <a:r>
              <a:rPr lang="ru-RU" dirty="0" err="1" smtClean="0">
                <a:latin typeface="Times New Roman" pitchFamily="18" charset="0"/>
                <a:cs typeface="Times New Roman" pitchFamily="18" charset="0"/>
              </a:rPr>
              <a:t>Бриара</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Г. </a:t>
            </a:r>
            <a:r>
              <a:rPr lang="ru-RU" dirty="0" smtClean="0">
                <a:latin typeface="Times New Roman" pitchFamily="18" charset="0"/>
                <a:cs typeface="Times New Roman" pitchFamily="18" charset="0"/>
              </a:rPr>
              <a:t>Миллера. </a:t>
            </a:r>
          </a:p>
          <a:p>
            <a:pPr marL="82296" indent="0">
              <a:buNone/>
            </a:pPr>
            <a:endParaRPr lang="ru-RU"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Социальные </a:t>
            </a:r>
            <a:r>
              <a:rPr lang="ru-RU" b="1" dirty="0">
                <a:latin typeface="Times New Roman" pitchFamily="18" charset="0"/>
                <a:cs typeface="Times New Roman" pitchFamily="18" charset="0"/>
              </a:rPr>
              <a:t>роли являются двигателем социального благополучия индивида.</a:t>
            </a:r>
          </a:p>
        </p:txBody>
      </p:sp>
    </p:spTree>
    <p:extLst>
      <p:ext uri="{BB962C8B-B14F-4D97-AF65-F5344CB8AC3E}">
        <p14:creationId xmlns:p14="http://schemas.microsoft.com/office/powerpoint/2010/main" val="3998760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836712"/>
          </a:xfrm>
        </p:spPr>
        <p:txBody>
          <a:bodyPr>
            <a:normAutofit fontScale="90000"/>
          </a:bodyPr>
          <a:lstStyle/>
          <a:p>
            <a:r>
              <a:rPr lang="ru-RU" b="1" dirty="0">
                <a:effectLst/>
                <a:latin typeface="Times New Roman" pitchFamily="18" charset="0"/>
                <a:cs typeface="Times New Roman" pitchFamily="18" charset="0"/>
              </a:rPr>
              <a:t>Социальное функционирование </a:t>
            </a:r>
          </a:p>
        </p:txBody>
      </p:sp>
      <p:sp>
        <p:nvSpPr>
          <p:cNvPr id="3" name="Объект 2"/>
          <p:cNvSpPr>
            <a:spLocks noGrp="1"/>
          </p:cNvSpPr>
          <p:nvPr>
            <p:ph idx="1"/>
          </p:nvPr>
        </p:nvSpPr>
        <p:spPr>
          <a:xfrm>
            <a:off x="1043608" y="764704"/>
            <a:ext cx="8100392" cy="6093296"/>
          </a:xfrm>
        </p:spPr>
        <p:txBody>
          <a:bodyPr>
            <a:normAutofit fontScale="70000" lnSpcReduction="20000"/>
          </a:bodyPr>
          <a:lstStyle/>
          <a:p>
            <a:pPr marL="82296" indent="0">
              <a:buNone/>
            </a:pPr>
            <a:r>
              <a:rPr lang="ru-RU" dirty="0" smtClean="0">
                <a:latin typeface="Times New Roman" pitchFamily="18" charset="0"/>
                <a:cs typeface="Times New Roman" pitchFamily="18" charset="0"/>
              </a:rPr>
              <a:t>способность </a:t>
            </a:r>
            <a:r>
              <a:rPr lang="ru-RU" dirty="0">
                <a:latin typeface="Times New Roman" pitchFamily="18" charset="0"/>
                <a:cs typeface="Times New Roman" pitchFamily="18" charset="0"/>
              </a:rPr>
              <a:t>индивида самостоятельно осуществлять взаимодействие с окружающим миром, обеспечивать свою жизнедеятельность и жизнедеятельность семьи, соответствовать установленным и общепринятым в обществе нормам морали и нравственности.</a:t>
            </a:r>
          </a:p>
          <a:p>
            <a:endParaRPr lang="ru-RU" dirty="0">
              <a:latin typeface="Times New Roman" pitchFamily="18" charset="0"/>
              <a:cs typeface="Times New Roman" pitchFamily="18" charset="0"/>
            </a:endParaRPr>
          </a:p>
          <a:p>
            <a:r>
              <a:rPr lang="ru-RU" b="1" dirty="0">
                <a:latin typeface="Times New Roman" pitchFamily="18" charset="0"/>
                <a:cs typeface="Times New Roman" pitchFamily="18" charset="0"/>
              </a:rPr>
              <a:t>К утраченным или не приобретенным </a:t>
            </a:r>
            <a:r>
              <a:rPr lang="ru-RU" dirty="0">
                <a:latin typeface="Times New Roman" pitchFamily="18" charset="0"/>
                <a:cs typeface="Times New Roman" pitchFamily="18" charset="0"/>
              </a:rPr>
              <a:t>в процессе социализации </a:t>
            </a:r>
            <a:r>
              <a:rPr lang="ru-RU" b="1" dirty="0">
                <a:latin typeface="Times New Roman" pitchFamily="18" charset="0"/>
                <a:cs typeface="Times New Roman" pitchFamily="18" charset="0"/>
              </a:rPr>
              <a:t>умениям и навыкам </a:t>
            </a:r>
            <a:r>
              <a:rPr lang="ru-RU" dirty="0">
                <a:latin typeface="Times New Roman" pitchFamily="18" charset="0"/>
                <a:cs typeface="Times New Roman" pitchFamily="18" charset="0"/>
              </a:rPr>
              <a:t>строить социальные отношения и функции, которые необходимо учить создавать или восстанавливать, относятся семейные, трудовые, по поводу образования, дружбы, укрепления здоровья, повышения культурного уровня, жизнедеятельности в быту.</a:t>
            </a:r>
          </a:p>
          <a:p>
            <a:endParaRPr lang="ru-RU" dirty="0">
              <a:latin typeface="Times New Roman" pitchFamily="18" charset="0"/>
              <a:cs typeface="Times New Roman" pitchFamily="18" charset="0"/>
            </a:endParaRPr>
          </a:p>
          <a:p>
            <a:r>
              <a:rPr lang="ru-RU" b="1" dirty="0">
                <a:latin typeface="Times New Roman" pitchFamily="18" charset="0"/>
                <a:cs typeface="Times New Roman" pitchFamily="18" charset="0"/>
              </a:rPr>
              <a:t>К утраченным или не приобретенным </a:t>
            </a:r>
            <a:r>
              <a:rPr lang="ru-RU" dirty="0">
                <a:latin typeface="Times New Roman" pitchFamily="18" charset="0"/>
                <a:cs typeface="Times New Roman" pitchFamily="18" charset="0"/>
              </a:rPr>
              <a:t>в процессе социализации </a:t>
            </a:r>
            <a:r>
              <a:rPr lang="ru-RU" b="1" dirty="0">
                <a:latin typeface="Times New Roman" pitchFamily="18" charset="0"/>
                <a:cs typeface="Times New Roman" pitchFamily="18" charset="0"/>
              </a:rPr>
              <a:t>социальным ролям</a:t>
            </a:r>
            <a:r>
              <a:rPr lang="ru-RU" dirty="0">
                <a:latin typeface="Times New Roman" pitchFamily="18" charset="0"/>
                <a:cs typeface="Times New Roman" pitchFamily="18" charset="0"/>
              </a:rPr>
              <a:t>, которые необходимо развивать, восстанавливать или учить осуществлять, относятся роли: жены, мужа, бабушки, дедушки, отца, матери, сына, дочери, гражданина, соседа, покупателя, рабочего, друга, ученика и т. д</a:t>
            </a:r>
          </a:p>
          <a:p>
            <a:endParaRPr lang="ru-RU" dirty="0"/>
          </a:p>
        </p:txBody>
      </p:sp>
    </p:spTree>
    <p:extLst>
      <p:ext uri="{BB962C8B-B14F-4D97-AF65-F5344CB8AC3E}">
        <p14:creationId xmlns:p14="http://schemas.microsoft.com/office/powerpoint/2010/main" val="2044834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692696"/>
          </a:xfrm>
        </p:spPr>
        <p:txBody>
          <a:bodyPr>
            <a:normAutofit fontScale="90000"/>
          </a:bodyPr>
          <a:lstStyle/>
          <a:p>
            <a:pPr algn="ctr"/>
            <a:r>
              <a:rPr lang="ru-RU" sz="3200" b="1" dirty="0">
                <a:effectLst/>
                <a:latin typeface="Times New Roman" pitchFamily="18" charset="0"/>
                <a:cs typeface="Times New Roman" pitchFamily="18" charset="0"/>
              </a:rPr>
              <a:t>В процессе организации социальной реабилитации </a:t>
            </a:r>
            <a:r>
              <a:rPr lang="ru-RU" sz="3200" b="1" dirty="0" smtClean="0">
                <a:effectLst/>
                <a:latin typeface="Times New Roman" pitchFamily="18" charset="0"/>
                <a:cs typeface="Times New Roman" pitchFamily="18" charset="0"/>
              </a:rPr>
              <a:t>необходимо: </a:t>
            </a:r>
            <a:endParaRPr lang="ru-RU" sz="32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836712"/>
            <a:ext cx="8100392" cy="6021288"/>
          </a:xfrm>
        </p:spPr>
        <p:txBody>
          <a:bodyPr>
            <a:normAutofit fontScale="47500" lnSpcReduction="20000"/>
          </a:bodyPr>
          <a:lstStyle/>
          <a:p>
            <a:r>
              <a:rPr lang="ru-RU" sz="3500" dirty="0" smtClean="0">
                <a:latin typeface="Times New Roman" pitchFamily="18" charset="0"/>
                <a:cs typeface="Times New Roman" pitchFamily="18" charset="0"/>
              </a:rPr>
              <a:t>предоставить </a:t>
            </a:r>
            <a:r>
              <a:rPr lang="ru-RU" sz="3500" dirty="0">
                <a:latin typeface="Times New Roman" pitchFamily="18" charset="0"/>
                <a:cs typeface="Times New Roman" pitchFamily="18" charset="0"/>
              </a:rPr>
              <a:t>возможность человеку или группе людей активной жизнедеятельности</a:t>
            </a:r>
            <a:r>
              <a:rPr lang="ru-RU" sz="3500" dirty="0" smtClean="0">
                <a:latin typeface="Times New Roman" pitchFamily="18" charset="0"/>
                <a:cs typeface="Times New Roman" pitchFamily="18" charset="0"/>
              </a:rPr>
              <a:t>,</a:t>
            </a:r>
          </a:p>
          <a:p>
            <a:r>
              <a:rPr lang="ru-RU" sz="3500" dirty="0" smtClean="0">
                <a:latin typeface="Times New Roman" pitchFamily="18" charset="0"/>
                <a:cs typeface="Times New Roman" pitchFamily="18" charset="0"/>
              </a:rPr>
              <a:t> </a:t>
            </a:r>
            <a:r>
              <a:rPr lang="ru-RU" sz="3500" dirty="0">
                <a:latin typeface="Times New Roman" pitchFamily="18" charset="0"/>
                <a:cs typeface="Times New Roman" pitchFamily="18" charset="0"/>
              </a:rPr>
              <a:t>гарантировать определённый уровень социальной стабильности, </a:t>
            </a:r>
            <a:endParaRPr lang="ru-RU" sz="3500" dirty="0" smtClean="0">
              <a:latin typeface="Times New Roman" pitchFamily="18" charset="0"/>
              <a:cs typeface="Times New Roman" pitchFamily="18" charset="0"/>
            </a:endParaRPr>
          </a:p>
          <a:p>
            <a:r>
              <a:rPr lang="ru-RU" sz="3500" dirty="0" smtClean="0">
                <a:latin typeface="Times New Roman" pitchFamily="18" charset="0"/>
                <a:cs typeface="Times New Roman" pitchFamily="18" charset="0"/>
              </a:rPr>
              <a:t>продемонстрировать </a:t>
            </a:r>
            <a:r>
              <a:rPr lang="ru-RU" sz="3500" dirty="0">
                <a:latin typeface="Times New Roman" pitchFamily="18" charset="0"/>
                <a:cs typeface="Times New Roman" pitchFamily="18" charset="0"/>
              </a:rPr>
              <a:t>возможные перспективы внутри нового социального статуса </a:t>
            </a:r>
            <a:endParaRPr lang="ru-RU" sz="3500" dirty="0" smtClean="0">
              <a:latin typeface="Times New Roman" pitchFamily="18" charset="0"/>
              <a:cs typeface="Times New Roman" pitchFamily="18" charset="0"/>
            </a:endParaRPr>
          </a:p>
          <a:p>
            <a:r>
              <a:rPr lang="ru-RU" sz="3500" dirty="0" smtClean="0">
                <a:latin typeface="Times New Roman" pitchFamily="18" charset="0"/>
                <a:cs typeface="Times New Roman" pitchFamily="18" charset="0"/>
              </a:rPr>
              <a:t>сформировать </a:t>
            </a:r>
            <a:r>
              <a:rPr lang="ru-RU" sz="3500" dirty="0">
                <a:latin typeface="Times New Roman" pitchFamily="18" charset="0"/>
                <a:cs typeface="Times New Roman" pitchFamily="18" charset="0"/>
              </a:rPr>
              <a:t>ощущение собственной значимости и нужности </a:t>
            </a:r>
            <a:endParaRPr lang="ru-RU" sz="3500" dirty="0" smtClean="0">
              <a:latin typeface="Times New Roman" pitchFamily="18" charset="0"/>
              <a:cs typeface="Times New Roman" pitchFamily="18" charset="0"/>
            </a:endParaRPr>
          </a:p>
          <a:p>
            <a:r>
              <a:rPr lang="ru-RU" sz="3500" dirty="0" smtClean="0">
                <a:latin typeface="Times New Roman" pitchFamily="18" charset="0"/>
                <a:cs typeface="Times New Roman" pitchFamily="18" charset="0"/>
              </a:rPr>
              <a:t>чувство </a:t>
            </a:r>
            <a:r>
              <a:rPr lang="ru-RU" sz="3500" dirty="0">
                <a:latin typeface="Times New Roman" pitchFamily="18" charset="0"/>
                <a:cs typeface="Times New Roman" pitchFamily="18" charset="0"/>
              </a:rPr>
              <a:t>ответственности за свою последующую жизнедеятельность. </a:t>
            </a:r>
            <a:endParaRPr lang="ru-RU" sz="3500" dirty="0" smtClean="0">
              <a:latin typeface="Times New Roman" pitchFamily="18" charset="0"/>
              <a:cs typeface="Times New Roman" pitchFamily="18" charset="0"/>
            </a:endParaRPr>
          </a:p>
          <a:p>
            <a:pPr marL="82296" indent="0">
              <a:buNone/>
            </a:pPr>
            <a:endParaRPr lang="ru-RU" sz="3500" dirty="0">
              <a:latin typeface="Times New Roman" pitchFamily="18" charset="0"/>
              <a:cs typeface="Times New Roman" pitchFamily="18" charset="0"/>
            </a:endParaRPr>
          </a:p>
          <a:p>
            <a:pPr marL="82296" indent="0">
              <a:buNone/>
            </a:pPr>
            <a:r>
              <a:rPr lang="ru-RU" sz="3500" b="1" dirty="0" smtClean="0">
                <a:latin typeface="Times New Roman" pitchFamily="18" charset="0"/>
                <a:cs typeface="Times New Roman" pitchFamily="18" charset="0"/>
              </a:rPr>
              <a:t>К </a:t>
            </a:r>
            <a:r>
              <a:rPr lang="ru-RU" sz="3500" b="1" dirty="0">
                <a:latin typeface="Times New Roman" pitchFamily="18" charset="0"/>
                <a:cs typeface="Times New Roman" pitchFamily="18" charset="0"/>
              </a:rPr>
              <a:t>средствам социальной реабилитации </a:t>
            </a:r>
            <a:r>
              <a:rPr lang="ru-RU" sz="3500" dirty="0">
                <a:latin typeface="Times New Roman" pitchFamily="18" charset="0"/>
                <a:cs typeface="Times New Roman" pitchFamily="18" charset="0"/>
              </a:rPr>
              <a:t>можно отнести следующие системы:</a:t>
            </a:r>
          </a:p>
          <a:p>
            <a:r>
              <a:rPr lang="ru-RU" sz="3500" dirty="0">
                <a:latin typeface="Times New Roman" pitchFamily="18" charset="0"/>
                <a:cs typeface="Times New Roman" pitchFamily="18" charset="0"/>
              </a:rPr>
              <a:t>здравоохранения;</a:t>
            </a:r>
          </a:p>
          <a:p>
            <a:r>
              <a:rPr lang="ru-RU" sz="3500" dirty="0">
                <a:latin typeface="Times New Roman" pitchFamily="18" charset="0"/>
                <a:cs typeface="Times New Roman" pitchFamily="18" charset="0"/>
              </a:rPr>
              <a:t>образования;</a:t>
            </a:r>
          </a:p>
          <a:p>
            <a:r>
              <a:rPr lang="ru-RU" sz="3500" dirty="0">
                <a:latin typeface="Times New Roman" pitchFamily="18" charset="0"/>
                <a:cs typeface="Times New Roman" pitchFamily="18" charset="0"/>
              </a:rPr>
              <a:t>профессиональной подготовки и переподготовки;</a:t>
            </a:r>
          </a:p>
          <a:p>
            <a:r>
              <a:rPr lang="ru-RU" sz="3500" dirty="0">
                <a:latin typeface="Times New Roman" pitchFamily="18" charset="0"/>
                <a:cs typeface="Times New Roman" pitchFamily="18" charset="0"/>
              </a:rPr>
              <a:t>средства массовых коммуникаций и массовой информации;</a:t>
            </a:r>
          </a:p>
          <a:p>
            <a:r>
              <a:rPr lang="ru-RU" sz="3500" dirty="0">
                <a:latin typeface="Times New Roman" pitchFamily="18" charset="0"/>
                <a:cs typeface="Times New Roman" pitchFamily="18" charset="0"/>
              </a:rPr>
              <a:t>организации и учреждения психологической поддержки, помощи и коррекции;</a:t>
            </a:r>
          </a:p>
          <a:p>
            <a:r>
              <a:rPr lang="ru-RU" sz="3500" dirty="0">
                <a:latin typeface="Times New Roman" pitchFamily="18" charset="0"/>
                <a:cs typeface="Times New Roman" pitchFamily="18" charset="0"/>
              </a:rPr>
              <a:t>общественные и негосударственные организации, работающие в сфере решения специфических социальных и личностных проблем.</a:t>
            </a:r>
          </a:p>
          <a:p>
            <a:endParaRPr lang="ru-RU" sz="3500" dirty="0">
              <a:latin typeface="Times New Roman" pitchFamily="18" charset="0"/>
              <a:cs typeface="Times New Roman" pitchFamily="18" charset="0"/>
            </a:endParaRPr>
          </a:p>
          <a:p>
            <a:pPr marL="82296" indent="0">
              <a:buNone/>
            </a:pPr>
            <a:r>
              <a:rPr lang="ru-RU" sz="3500" b="1" dirty="0">
                <a:latin typeface="Times New Roman" pitchFamily="18" charset="0"/>
                <a:cs typeface="Times New Roman" pitchFamily="18" charset="0"/>
              </a:rPr>
              <a:t>К основным целям социальной реабилитации </a:t>
            </a:r>
            <a:r>
              <a:rPr lang="ru-RU" sz="3500" dirty="0">
                <a:latin typeface="Times New Roman" pitchFamily="18" charset="0"/>
                <a:cs typeface="Times New Roman" pitchFamily="18" charset="0"/>
              </a:rPr>
              <a:t>относятся</a:t>
            </a:r>
            <a:r>
              <a:rPr lang="ru-RU" sz="3500" dirty="0" smtClean="0">
                <a:latin typeface="Times New Roman" pitchFamily="18" charset="0"/>
                <a:cs typeface="Times New Roman" pitchFamily="18" charset="0"/>
              </a:rPr>
              <a:t>:</a:t>
            </a:r>
          </a:p>
          <a:p>
            <a:pPr marL="82296" indent="0">
              <a:buNone/>
            </a:pPr>
            <a:r>
              <a:rPr lang="ru-RU" sz="3500" dirty="0" smtClean="0">
                <a:latin typeface="Times New Roman" pitchFamily="18" charset="0"/>
                <a:cs typeface="Times New Roman" pitchFamily="18" charset="0"/>
              </a:rPr>
              <a:t> </a:t>
            </a:r>
            <a:r>
              <a:rPr lang="ru-RU" sz="3500" dirty="0">
                <a:latin typeface="Times New Roman" pitchFamily="18" charset="0"/>
                <a:cs typeface="Times New Roman" pitchFamily="18" charset="0"/>
              </a:rPr>
              <a:t>восстановление социального статуса, социальной позиции субъекта, достижение субъектом определённого уровня социальной, материальной и духовной независимости и повышение уровня социальной адаптации субъекта к новым условиям жизнедеятельности.</a:t>
            </a:r>
          </a:p>
          <a:p>
            <a:endParaRPr lang="ru-RU" dirty="0"/>
          </a:p>
        </p:txBody>
      </p:sp>
    </p:spTree>
    <p:extLst>
      <p:ext uri="{BB962C8B-B14F-4D97-AF65-F5344CB8AC3E}">
        <p14:creationId xmlns:p14="http://schemas.microsoft.com/office/powerpoint/2010/main" val="915325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620688"/>
            <a:ext cx="7498080" cy="72008"/>
          </a:xfrm>
        </p:spPr>
        <p:txBody>
          <a:bodyPr>
            <a:noAutofit/>
          </a:bodyPr>
          <a:lstStyle/>
          <a:p>
            <a:pPr algn="ctr"/>
            <a:r>
              <a:rPr lang="ru-RU" sz="2400" b="1" dirty="0" smtClean="0">
                <a:effectLst/>
                <a:latin typeface="Times New Roman" pitchFamily="18" charset="0"/>
                <a:cs typeface="Times New Roman" pitchFamily="18" charset="0"/>
              </a:rPr>
              <a:t>Виды социальной реабилитации (в зависимости от проблем которые нужно решить)</a:t>
            </a:r>
            <a:endParaRPr lang="ru-RU" sz="2400" b="1" dirty="0">
              <a:effectLst/>
              <a:latin typeface="Times New Roman" pitchFamily="18" charset="0"/>
              <a:cs typeface="Times New Roman" pitchFamily="18" charset="0"/>
            </a:endParaRPr>
          </a:p>
        </p:txBody>
      </p:sp>
      <p:sp>
        <p:nvSpPr>
          <p:cNvPr id="3" name="Объект 2"/>
          <p:cNvSpPr>
            <a:spLocks noGrp="1"/>
          </p:cNvSpPr>
          <p:nvPr>
            <p:ph idx="1"/>
          </p:nvPr>
        </p:nvSpPr>
        <p:spPr>
          <a:xfrm>
            <a:off x="971600" y="1124744"/>
            <a:ext cx="8172400" cy="5733256"/>
          </a:xfrm>
        </p:spPr>
        <p:txBody>
          <a:bodyPr>
            <a:normAutofit fontScale="55000" lnSpcReduction="20000"/>
          </a:bodyPr>
          <a:lstStyle/>
          <a:p>
            <a:pPr marL="82296" indent="0">
              <a:buNone/>
            </a:pPr>
            <a:r>
              <a:rPr lang="ru-RU" b="1" dirty="0" smtClean="0">
                <a:latin typeface="Times New Roman" pitchFamily="18" charset="0"/>
                <a:cs typeface="Times New Roman" pitchFamily="18" charset="0"/>
              </a:rPr>
              <a:t>Социально-медицинская </a:t>
            </a:r>
            <a:r>
              <a:rPr lang="ru-RU" dirty="0">
                <a:latin typeface="Times New Roman" pitchFamily="18" charset="0"/>
                <a:cs typeface="Times New Roman" pitchFamily="18" charset="0"/>
              </a:rPr>
              <a:t>— это восстановление или формирование у человека новых навыков полноценной жизни и помощь по организации быта и ведения домашнего хозяйства, также включает в себя восстановительную </a:t>
            </a:r>
            <a:r>
              <a:rPr lang="ru-RU" dirty="0" smtClean="0">
                <a:latin typeface="Times New Roman" pitchFamily="18" charset="0"/>
                <a:cs typeface="Times New Roman" pitchFamily="18" charset="0"/>
              </a:rPr>
              <a:t>терапию (физическая</a:t>
            </a:r>
            <a:r>
              <a:rPr lang="ru-RU" dirty="0">
                <a:latin typeface="Times New Roman" pitchFamily="18" charset="0"/>
                <a:cs typeface="Times New Roman" pitchFamily="18" charset="0"/>
              </a:rPr>
              <a:t>, медикаментозная, реконструктивная хирургия, восстановление с помощью некоторых врачебно-технических </a:t>
            </a:r>
            <a:r>
              <a:rPr lang="ru-RU" dirty="0" smtClean="0">
                <a:latin typeface="Times New Roman" pitchFamily="18" charset="0"/>
                <a:cs typeface="Times New Roman" pitchFamily="18" charset="0"/>
              </a:rPr>
              <a:t>средств)</a:t>
            </a:r>
            <a:endParaRPr lang="ru-RU" dirty="0">
              <a:latin typeface="Times New Roman" pitchFamily="18" charset="0"/>
              <a:cs typeface="Times New Roman" pitchFamily="18" charset="0"/>
            </a:endParaRPr>
          </a:p>
          <a:p>
            <a:pPr marL="82296" indent="0">
              <a:buNone/>
            </a:pPr>
            <a:endParaRPr lang="ru-RU" b="1" dirty="0" smtClean="0">
              <a:latin typeface="Times New Roman" pitchFamily="18" charset="0"/>
              <a:cs typeface="Times New Roman" pitchFamily="18" charset="0"/>
            </a:endParaRPr>
          </a:p>
          <a:p>
            <a:pPr marL="82296" indent="0">
              <a:buNone/>
            </a:pPr>
            <a:r>
              <a:rPr lang="ru-RU" b="1" dirty="0" smtClean="0">
                <a:latin typeface="Times New Roman" pitchFamily="18" charset="0"/>
                <a:cs typeface="Times New Roman" pitchFamily="18" charset="0"/>
              </a:rPr>
              <a:t>Социально-психологическая</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это восстановление психического и психологического здоровья субъекта, оптимизации </a:t>
            </a:r>
            <a:r>
              <a:rPr lang="ru-RU" dirty="0" smtClean="0">
                <a:latin typeface="Times New Roman" pitchFamily="18" charset="0"/>
                <a:cs typeface="Times New Roman" pitchFamily="18" charset="0"/>
              </a:rPr>
              <a:t>внутригрупповых </a:t>
            </a:r>
            <a:r>
              <a:rPr lang="ru-RU" dirty="0">
                <a:latin typeface="Times New Roman" pitchFamily="18" charset="0"/>
                <a:cs typeface="Times New Roman" pitchFamily="18" charset="0"/>
              </a:rPr>
              <a:t>связей и отношений, выявления потенциальных возможностей личности и </a:t>
            </a:r>
            <a:r>
              <a:rPr lang="ru-RU" dirty="0" smtClean="0">
                <a:latin typeface="Times New Roman" pitchFamily="18" charset="0"/>
                <a:cs typeface="Times New Roman" pitchFamily="18" charset="0"/>
              </a:rPr>
              <a:t>организация </a:t>
            </a:r>
            <a:r>
              <a:rPr lang="ru-RU" dirty="0">
                <a:latin typeface="Times New Roman" pitchFamily="18" charset="0"/>
                <a:cs typeface="Times New Roman" pitchFamily="18" charset="0"/>
              </a:rPr>
              <a:t>психологической коррекции, поддержки и помощи.</a:t>
            </a:r>
          </a:p>
          <a:p>
            <a:pPr marL="82296" indent="0">
              <a:buNone/>
            </a:pPr>
            <a:endParaRPr lang="ru-RU" b="1" dirty="0" smtClean="0">
              <a:latin typeface="Times New Roman" pitchFamily="18" charset="0"/>
              <a:cs typeface="Times New Roman" pitchFamily="18" charset="0"/>
            </a:endParaRPr>
          </a:p>
          <a:p>
            <a:pPr marL="82296" indent="0">
              <a:buNone/>
            </a:pPr>
            <a:r>
              <a:rPr lang="ru-RU" b="1" dirty="0" smtClean="0">
                <a:latin typeface="Times New Roman" pitchFamily="18" charset="0"/>
                <a:cs typeface="Times New Roman" pitchFamily="18" charset="0"/>
              </a:rPr>
              <a:t>Социально-педагогическая</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это организация и осуществление педагогической помощи при различных нарушениях способности человека к получению образования, определённая работа по созданию адекватных условий, форм и методов </a:t>
            </a:r>
            <a:r>
              <a:rPr lang="ru-RU" dirty="0" smtClean="0">
                <a:latin typeface="Times New Roman" pitchFamily="18" charset="0"/>
                <a:cs typeface="Times New Roman" pitchFamily="18" charset="0"/>
              </a:rPr>
              <a:t>обучения.</a:t>
            </a:r>
          </a:p>
          <a:p>
            <a:pPr marL="82296" indent="0">
              <a:buNone/>
            </a:pPr>
            <a:endParaRPr lang="ru-RU" b="1" dirty="0" smtClean="0">
              <a:latin typeface="Times New Roman" pitchFamily="18" charset="0"/>
              <a:cs typeface="Times New Roman" pitchFamily="18" charset="0"/>
            </a:endParaRPr>
          </a:p>
          <a:p>
            <a:pPr marL="82296" indent="0">
              <a:buNone/>
            </a:pPr>
            <a:r>
              <a:rPr lang="ru-RU" b="1" dirty="0" smtClean="0">
                <a:latin typeface="Times New Roman" pitchFamily="18" charset="0"/>
                <a:cs typeface="Times New Roman" pitchFamily="18" charset="0"/>
              </a:rPr>
              <a:t>Профессиональная </a:t>
            </a:r>
            <a:r>
              <a:rPr lang="ru-RU" b="1" dirty="0">
                <a:latin typeface="Times New Roman" pitchFamily="18" charset="0"/>
                <a:cs typeface="Times New Roman" pitchFamily="18" charset="0"/>
              </a:rPr>
              <a:t>и трудовая </a:t>
            </a:r>
            <a:r>
              <a:rPr lang="ru-RU" dirty="0">
                <a:latin typeface="Times New Roman" pitchFamily="18" charset="0"/>
                <a:cs typeface="Times New Roman" pitchFamily="18" charset="0"/>
              </a:rPr>
              <a:t>— формирование новых или восстановление утраченные человеком трудовых и профессиональных навыков и впоследствии его трудоустройство.</a:t>
            </a:r>
          </a:p>
          <a:p>
            <a:pPr marL="82296" indent="0">
              <a:buNone/>
            </a:pPr>
            <a:endParaRPr lang="ru-RU" b="1" dirty="0" smtClean="0">
              <a:latin typeface="Times New Roman" pitchFamily="18" charset="0"/>
              <a:cs typeface="Times New Roman" pitchFamily="18" charset="0"/>
            </a:endParaRPr>
          </a:p>
          <a:p>
            <a:pPr marL="82296" indent="0">
              <a:buNone/>
            </a:pPr>
            <a:r>
              <a:rPr lang="ru-RU" b="1" dirty="0" smtClean="0">
                <a:latin typeface="Times New Roman" pitchFamily="18" charset="0"/>
                <a:cs typeface="Times New Roman" pitchFamily="18" charset="0"/>
              </a:rPr>
              <a:t>Социально-средовая </a:t>
            </a:r>
            <a:r>
              <a:rPr lang="ru-RU" dirty="0">
                <a:latin typeface="Times New Roman" pitchFamily="18" charset="0"/>
                <a:cs typeface="Times New Roman" pitchFamily="18" charset="0"/>
              </a:rPr>
              <a:t>— восстановление у человека чувства социальной значимости внутри новой для него социальной среды.</a:t>
            </a:r>
          </a:p>
          <a:p>
            <a:endParaRPr lang="ru-RU" dirty="0"/>
          </a:p>
        </p:txBody>
      </p:sp>
    </p:spTree>
    <p:extLst>
      <p:ext uri="{BB962C8B-B14F-4D97-AF65-F5344CB8AC3E}">
        <p14:creationId xmlns:p14="http://schemas.microsoft.com/office/powerpoint/2010/main" val="1883397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16632"/>
            <a:ext cx="7498080" cy="576064"/>
          </a:xfrm>
        </p:spPr>
        <p:txBody>
          <a:bodyPr>
            <a:normAutofit fontScale="90000"/>
          </a:bodyPr>
          <a:lstStyle/>
          <a:p>
            <a:pPr algn="ctr"/>
            <a:r>
              <a:rPr lang="ru-RU" sz="3200" b="1" dirty="0">
                <a:effectLst/>
                <a:latin typeface="Times New Roman" pitchFamily="18" charset="0"/>
                <a:cs typeface="Times New Roman" pitchFamily="18" charset="0"/>
              </a:rPr>
              <a:t>Объекты социальной </a:t>
            </a:r>
            <a:r>
              <a:rPr lang="ru-RU" sz="3200" b="1" dirty="0" smtClean="0">
                <a:effectLst/>
                <a:latin typeface="Times New Roman" pitchFamily="18" charset="0"/>
                <a:cs typeface="Times New Roman" pitchFamily="18" charset="0"/>
              </a:rPr>
              <a:t>реабилитации (категории нуждающихся (*анализ статей))</a:t>
            </a:r>
            <a:endParaRPr lang="ru-RU" sz="32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980728"/>
            <a:ext cx="7890080" cy="5616624"/>
          </a:xfrm>
        </p:spPr>
        <p:txBody>
          <a:bodyPr>
            <a:noAutofit/>
          </a:bodyPr>
          <a:lstStyle/>
          <a:p>
            <a:pPr marL="82296" indent="0">
              <a:buNone/>
            </a:pPr>
            <a:endParaRPr lang="ru-RU" sz="2800" dirty="0">
              <a:latin typeface="Times New Roman" pitchFamily="18" charset="0"/>
              <a:cs typeface="Times New Roman" pitchFamily="18" charset="0"/>
            </a:endParaRPr>
          </a:p>
          <a:p>
            <a:pPr marL="539496" indent="-457200">
              <a:buAutoNum type="arabicPeriod"/>
            </a:pPr>
            <a:r>
              <a:rPr lang="ru-RU" sz="2400" dirty="0" smtClean="0">
                <a:latin typeface="Times New Roman" pitchFamily="18" charset="0"/>
                <a:cs typeface="Times New Roman" pitchFamily="18" charset="0"/>
              </a:rPr>
              <a:t>индивиды </a:t>
            </a:r>
            <a:r>
              <a:rPr lang="ru-RU" sz="2400" dirty="0">
                <a:latin typeface="Times New Roman" pitchFamily="18" charset="0"/>
                <a:cs typeface="Times New Roman" pitchFamily="18" charset="0"/>
              </a:rPr>
              <a:t>или группы, нуждающиеся в восстановлении утраченных или не приобретенных в процессе социализации навыков и умений взаимодействовать в системе социальных отношений и исполнять социальные </a:t>
            </a:r>
            <a:r>
              <a:rPr lang="ru-RU" sz="2400" dirty="0" smtClean="0">
                <a:latin typeface="Times New Roman" pitchFamily="18" charset="0"/>
                <a:cs typeface="Times New Roman" pitchFamily="18" charset="0"/>
              </a:rPr>
              <a:t>роли;</a:t>
            </a:r>
          </a:p>
          <a:p>
            <a:pPr marL="539496" indent="-457200">
              <a:buAutoNum type="arabicPeriod"/>
            </a:pPr>
            <a:r>
              <a:rPr lang="ru-RU" sz="2400" dirty="0" smtClean="0">
                <a:latin typeface="Times New Roman" pitchFamily="18" charset="0"/>
                <a:cs typeface="Times New Roman" pitchFamily="18" charset="0"/>
              </a:rPr>
              <a:t>инвалиды </a:t>
            </a:r>
            <a:r>
              <a:rPr lang="ru-RU" sz="2400" dirty="0">
                <a:latin typeface="Times New Roman" pitchFamily="18" charset="0"/>
                <a:cs typeface="Times New Roman" pitchFamily="18" charset="0"/>
              </a:rPr>
              <a:t>всех возрастов, степеней инвалидности и видов; бывшие заключенные; выпускники </a:t>
            </a:r>
            <a:r>
              <a:rPr lang="ru-RU" sz="2400" dirty="0" err="1">
                <a:latin typeface="Times New Roman" pitchFamily="18" charset="0"/>
                <a:cs typeface="Times New Roman" pitchFamily="18" charset="0"/>
              </a:rPr>
              <a:t>интернатных</a:t>
            </a:r>
            <a:r>
              <a:rPr lang="ru-RU" sz="2400" dirty="0">
                <a:latin typeface="Times New Roman" pitchFamily="18" charset="0"/>
                <a:cs typeface="Times New Roman" pitchFamily="18" charset="0"/>
              </a:rPr>
              <a:t> учреждений; пожилые и старые одинокие и одиноко проживающие, </a:t>
            </a:r>
            <a:r>
              <a:rPr lang="ru-RU" sz="2400" dirty="0" smtClean="0">
                <a:latin typeface="Times New Roman" pitchFamily="18" charset="0"/>
                <a:cs typeface="Times New Roman" pitchFamily="18" charset="0"/>
              </a:rPr>
              <a:t>мигранты</a:t>
            </a:r>
            <a:r>
              <a:rPr lang="ru-RU" sz="2400" smtClean="0">
                <a:latin typeface="Times New Roman" pitchFamily="18" charset="0"/>
                <a:cs typeface="Times New Roman" pitchFamily="18" charset="0"/>
              </a:rPr>
              <a:t>, безработные, военнослужащие</a:t>
            </a:r>
            <a:r>
              <a:rPr lang="ru-RU" sz="2400" dirty="0">
                <a:latin typeface="Times New Roman" pitchFamily="18" charset="0"/>
                <a:cs typeface="Times New Roman" pitchFamily="18" charset="0"/>
              </a:rPr>
              <a:t>, участвовавшие в войнах и военных </a:t>
            </a:r>
            <a:r>
              <a:rPr lang="ru-RU" sz="2400" dirty="0" smtClean="0">
                <a:latin typeface="Times New Roman" pitchFamily="18" charset="0"/>
                <a:cs typeface="Times New Roman" pitchFamily="18" charset="0"/>
              </a:rPr>
              <a:t>конфликтах, асоциальные </a:t>
            </a:r>
            <a:r>
              <a:rPr lang="ru-RU" sz="2400" dirty="0">
                <a:latin typeface="Times New Roman" pitchFamily="18" charset="0"/>
                <a:cs typeface="Times New Roman" pitchFamily="18" charset="0"/>
              </a:rPr>
              <a:t>семьи; бездомные; безнадзорные дети и т. д</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203632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562074"/>
          </a:xfrm>
        </p:spPr>
        <p:txBody>
          <a:bodyPr>
            <a:normAutofit fontScale="90000"/>
          </a:bodyPr>
          <a:lstStyle/>
          <a:p>
            <a:pPr algn="ctr"/>
            <a:r>
              <a:rPr lang="ru-RU" sz="3200" b="1" dirty="0">
                <a:effectLst/>
                <a:latin typeface="Times New Roman" pitchFamily="18" charset="0"/>
                <a:cs typeface="Times New Roman" pitchFamily="18" charset="0"/>
              </a:rPr>
              <a:t>Субъекты социальной реабилитации:</a:t>
            </a:r>
            <a:br>
              <a:rPr lang="ru-RU" sz="3200" b="1" dirty="0">
                <a:effectLst/>
                <a:latin typeface="Times New Roman" pitchFamily="18" charset="0"/>
                <a:cs typeface="Times New Roman" pitchFamily="18" charset="0"/>
              </a:rPr>
            </a:br>
            <a:endParaRPr lang="ru-RU" sz="32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692696"/>
            <a:ext cx="7890080" cy="5904656"/>
          </a:xfrm>
        </p:spPr>
        <p:txBody>
          <a:bodyPr>
            <a:normAutofit fontScale="92500"/>
          </a:bodyPr>
          <a:lstStyle/>
          <a:p>
            <a:endParaRPr lang="ru-RU" dirty="0"/>
          </a:p>
          <a:p>
            <a:r>
              <a:rPr lang="ru-RU" dirty="0" smtClean="0">
                <a:latin typeface="Times New Roman" pitchFamily="18" charset="0"/>
                <a:cs typeface="Times New Roman" pitchFamily="18" charset="0"/>
              </a:rPr>
              <a:t>профессионалы </a:t>
            </a:r>
            <a:r>
              <a:rPr lang="ru-RU" dirty="0">
                <a:latin typeface="Times New Roman" pitchFamily="18" charset="0"/>
                <a:cs typeface="Times New Roman" pitchFamily="18" charset="0"/>
              </a:rPr>
              <a:t>социальной сферы - бакалавры и магистры социальной работы;</a:t>
            </a:r>
          </a:p>
          <a:p>
            <a:endParaRPr lang="ru-RU" dirty="0">
              <a:latin typeface="Times New Roman" pitchFamily="18" charset="0"/>
              <a:cs typeface="Times New Roman" pitchFamily="18" charset="0"/>
            </a:endParaRPr>
          </a:p>
          <a:p>
            <a:r>
              <a:rPr lang="ru-RU" dirty="0" smtClean="0">
                <a:latin typeface="Times New Roman" pitchFamily="18" charset="0"/>
                <a:cs typeface="Times New Roman" pitchFamily="18" charset="0"/>
              </a:rPr>
              <a:t>социальные </a:t>
            </a:r>
            <a:r>
              <a:rPr lang="ru-RU" dirty="0">
                <a:latin typeface="Times New Roman" pitchFamily="18" charset="0"/>
                <a:cs typeface="Times New Roman" pitchFamily="18" charset="0"/>
              </a:rPr>
              <a:t>педагоги;</a:t>
            </a:r>
          </a:p>
          <a:p>
            <a:endParaRPr lang="ru-RU" dirty="0">
              <a:latin typeface="Times New Roman" pitchFamily="18" charset="0"/>
              <a:cs typeface="Times New Roman" pitchFamily="18" charset="0"/>
            </a:endParaRPr>
          </a:p>
          <a:p>
            <a:r>
              <a:rPr lang="ru-RU" dirty="0" err="1" smtClean="0">
                <a:latin typeface="Times New Roman" pitchFamily="18" charset="0"/>
                <a:cs typeface="Times New Roman" pitchFamily="18" charset="0"/>
              </a:rPr>
              <a:t>реабилитологи</a:t>
            </a:r>
            <a:r>
              <a:rPr lang="ru-RU" dirty="0">
                <a:latin typeface="Times New Roman" pitchFamily="18" charset="0"/>
                <a:cs typeface="Times New Roman" pitchFamily="18" charset="0"/>
              </a:rPr>
              <a:t>, психологи, владеющие технологиями и имеющие навык практической работы по восстановлению утраченных или не приобретенных навыков исполнения социальных функций ролей.</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309842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8100392" cy="792088"/>
          </a:xfrm>
        </p:spPr>
        <p:txBody>
          <a:bodyPr>
            <a:noAutofit/>
          </a:bodyPr>
          <a:lstStyle/>
          <a:p>
            <a:pPr algn="ctr"/>
            <a:r>
              <a:rPr lang="ru-RU" sz="2200" b="1" dirty="0">
                <a:effectLst/>
                <a:latin typeface="Times New Roman" pitchFamily="18" charset="0"/>
                <a:cs typeface="Times New Roman" pitchFamily="18" charset="0"/>
              </a:rPr>
              <a:t>Практическое осуществление основных видов социальной реабилитации опирается на ряд </a:t>
            </a:r>
            <a:r>
              <a:rPr lang="ru-RU" sz="2200" b="1" dirty="0" smtClean="0">
                <a:effectLst/>
                <a:latin typeface="Times New Roman" pitchFamily="18" charset="0"/>
                <a:cs typeface="Times New Roman" pitchFamily="18" charset="0"/>
              </a:rPr>
              <a:t>основных принципов:</a:t>
            </a:r>
            <a:endParaRPr lang="ru-RU" sz="22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980728"/>
            <a:ext cx="8100392" cy="5877272"/>
          </a:xfrm>
        </p:spPr>
        <p:txBody>
          <a:bodyPr>
            <a:normAutofit fontScale="62500" lnSpcReduction="20000"/>
          </a:bodyPr>
          <a:lstStyle/>
          <a:p>
            <a:pPr marL="82296" indent="0">
              <a:buNone/>
            </a:pPr>
            <a:r>
              <a:rPr lang="ru-RU" b="1" dirty="0" smtClean="0">
                <a:latin typeface="Times New Roman" pitchFamily="18" charset="0"/>
                <a:cs typeface="Times New Roman" pitchFamily="18" charset="0"/>
              </a:rPr>
              <a:t>1.Своевременность </a:t>
            </a:r>
            <a:r>
              <a:rPr lang="ru-RU" b="1" dirty="0">
                <a:latin typeface="Times New Roman" pitchFamily="18" charset="0"/>
                <a:cs typeface="Times New Roman" pitchFamily="18" charset="0"/>
              </a:rPr>
              <a:t>и </a:t>
            </a:r>
            <a:r>
              <a:rPr lang="ru-RU" b="1" dirty="0" err="1">
                <a:latin typeface="Times New Roman" pitchFamily="18" charset="0"/>
                <a:cs typeface="Times New Roman" pitchFamily="18" charset="0"/>
              </a:rPr>
              <a:t>поэтапность</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социально-реабилитационных мероприятий, предполагающие своевременное выявление проблемы клиента и организацию последовательной деятельности по её разрешению</a:t>
            </a:r>
            <a:r>
              <a:rPr lang="ru-RU" dirty="0" smtClean="0">
                <a:latin typeface="Times New Roman" pitchFamily="18" charset="0"/>
                <a:cs typeface="Times New Roman" pitchFamily="18" charset="0"/>
              </a:rPr>
              <a:t>.</a:t>
            </a:r>
          </a:p>
          <a:p>
            <a:pPr marL="82296" indent="0">
              <a:buNone/>
            </a:pPr>
            <a:endParaRPr lang="ru-RU" dirty="0">
              <a:latin typeface="Times New Roman" pitchFamily="18" charset="0"/>
              <a:cs typeface="Times New Roman" pitchFamily="18" charset="0"/>
            </a:endParaRPr>
          </a:p>
          <a:p>
            <a:pPr marL="82296" indent="0">
              <a:buNone/>
            </a:pPr>
            <a:r>
              <a:rPr lang="ru-RU" b="1" dirty="0">
                <a:latin typeface="Times New Roman" pitchFamily="18" charset="0"/>
                <a:cs typeface="Times New Roman" pitchFamily="18" charset="0"/>
              </a:rPr>
              <a:t>2.Дифференцированность, системность и комплексность, </a:t>
            </a:r>
            <a:r>
              <a:rPr lang="ru-RU" dirty="0">
                <a:latin typeface="Times New Roman" pitchFamily="18" charset="0"/>
                <a:cs typeface="Times New Roman" pitchFamily="18" charset="0"/>
              </a:rPr>
              <a:t>направленные на осуществление социально-реабилитационных мероприятий как единой, целостной системы поддержки и помощи</a:t>
            </a:r>
            <a:r>
              <a:rPr lang="ru-RU" dirty="0" smtClean="0">
                <a:latin typeface="Times New Roman" pitchFamily="18" charset="0"/>
                <a:cs typeface="Times New Roman" pitchFamily="18" charset="0"/>
              </a:rPr>
              <a:t>.</a:t>
            </a:r>
          </a:p>
          <a:p>
            <a:pPr marL="82296" indent="0">
              <a:buNone/>
            </a:pPr>
            <a:endParaRPr lang="ru-RU" dirty="0">
              <a:latin typeface="Times New Roman" pitchFamily="18" charset="0"/>
              <a:cs typeface="Times New Roman" pitchFamily="18" charset="0"/>
            </a:endParaRPr>
          </a:p>
          <a:p>
            <a:pPr marL="82296" indent="0">
              <a:buNone/>
            </a:pPr>
            <a:r>
              <a:rPr lang="ru-RU" b="1" dirty="0">
                <a:latin typeface="Times New Roman" pitchFamily="18" charset="0"/>
                <a:cs typeface="Times New Roman" pitchFamily="18" charset="0"/>
              </a:rPr>
              <a:t>3.Последовательность и непрерывность</a:t>
            </a:r>
            <a:r>
              <a:rPr lang="ru-RU" dirty="0">
                <a:latin typeface="Times New Roman" pitchFamily="18" charset="0"/>
                <a:cs typeface="Times New Roman" pitchFamily="18" charset="0"/>
              </a:rPr>
              <a:t> в проведении социально реабилитационных мероприятий, реализация которого позволяет не только восстановить утраченные субъектом ресурсы, но и предвосхитить возможное возникновение проблемных ситуаций в будущем</a:t>
            </a:r>
            <a:r>
              <a:rPr lang="ru-RU" dirty="0" smtClean="0">
                <a:latin typeface="Times New Roman" pitchFamily="18" charset="0"/>
                <a:cs typeface="Times New Roman" pitchFamily="18" charset="0"/>
              </a:rPr>
              <a:t>.</a:t>
            </a:r>
          </a:p>
          <a:p>
            <a:pPr marL="82296" indent="0">
              <a:buNone/>
            </a:pPr>
            <a:endParaRPr lang="ru-RU" dirty="0">
              <a:latin typeface="Times New Roman" pitchFamily="18" charset="0"/>
              <a:cs typeface="Times New Roman" pitchFamily="18" charset="0"/>
            </a:endParaRPr>
          </a:p>
          <a:p>
            <a:pPr marL="82296" indent="0">
              <a:buNone/>
            </a:pPr>
            <a:r>
              <a:rPr lang="ru-RU" b="1" dirty="0">
                <a:latin typeface="Times New Roman" pitchFamily="18" charset="0"/>
                <a:cs typeface="Times New Roman" pitchFamily="18" charset="0"/>
              </a:rPr>
              <a:t>4.Индивидуальный подход </a:t>
            </a:r>
            <a:r>
              <a:rPr lang="ru-RU" dirty="0">
                <a:latin typeface="Times New Roman" pitchFamily="18" charset="0"/>
                <a:cs typeface="Times New Roman" pitchFamily="18" charset="0"/>
              </a:rPr>
              <a:t>к определению объёма, характера и направленности социально-реабилитационных мер</a:t>
            </a:r>
            <a:r>
              <a:rPr lang="ru-RU" dirty="0" smtClean="0">
                <a:latin typeface="Times New Roman" pitchFamily="18" charset="0"/>
                <a:cs typeface="Times New Roman" pitchFamily="18" charset="0"/>
              </a:rPr>
              <a:t>.</a:t>
            </a:r>
          </a:p>
          <a:p>
            <a:pPr marL="82296" indent="0">
              <a:buNone/>
            </a:pPr>
            <a:endParaRPr lang="ru-RU" dirty="0">
              <a:latin typeface="Times New Roman" pitchFamily="18" charset="0"/>
              <a:cs typeface="Times New Roman" pitchFamily="18" charset="0"/>
            </a:endParaRPr>
          </a:p>
          <a:p>
            <a:pPr marL="82296" indent="0">
              <a:buNone/>
            </a:pPr>
            <a:r>
              <a:rPr lang="ru-RU" b="1" dirty="0">
                <a:latin typeface="Times New Roman" pitchFamily="18" charset="0"/>
                <a:cs typeface="Times New Roman" pitchFamily="18" charset="0"/>
              </a:rPr>
              <a:t>5.Доступность</a:t>
            </a:r>
            <a:r>
              <a:rPr lang="ru-RU" dirty="0">
                <a:latin typeface="Times New Roman" pitchFamily="18" charset="0"/>
                <a:cs typeface="Times New Roman" pitchFamily="18" charset="0"/>
              </a:rPr>
              <a:t> социально-реабилитационной помощи для всех нуждающихся, независимо от их материального и имущественного положения.</a:t>
            </a:r>
          </a:p>
        </p:txBody>
      </p:sp>
    </p:spTree>
    <p:extLst>
      <p:ext uri="{BB962C8B-B14F-4D97-AF65-F5344CB8AC3E}">
        <p14:creationId xmlns:p14="http://schemas.microsoft.com/office/powerpoint/2010/main" val="4105608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06090"/>
          </a:xfrm>
        </p:spPr>
        <p:txBody>
          <a:bodyPr>
            <a:normAutofit fontScale="90000"/>
          </a:bodyPr>
          <a:lstStyle/>
          <a:p>
            <a:pPr algn="ctr"/>
            <a:r>
              <a:rPr lang="ru-RU" sz="3200" b="1" dirty="0">
                <a:effectLst/>
                <a:latin typeface="Times New Roman" pitchFamily="18" charset="0"/>
                <a:cs typeface="Times New Roman" pitchFamily="18" charset="0"/>
              </a:rPr>
              <a:t>Уровни социальной реабилитации:</a:t>
            </a:r>
            <a:br>
              <a:rPr lang="ru-RU" sz="3200" b="1" dirty="0">
                <a:effectLst/>
                <a:latin typeface="Times New Roman" pitchFamily="18" charset="0"/>
                <a:cs typeface="Times New Roman" pitchFamily="18" charset="0"/>
              </a:rPr>
            </a:br>
            <a:endParaRPr lang="ru-RU" sz="3200"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692696"/>
            <a:ext cx="7890080" cy="6048672"/>
          </a:xfrm>
        </p:spPr>
        <p:txBody>
          <a:bodyPr>
            <a:normAutofit fontScale="77500" lnSpcReduction="20000"/>
          </a:bodyPr>
          <a:lstStyle/>
          <a:p>
            <a:endParaRPr lang="ru-RU" dirty="0"/>
          </a:p>
          <a:p>
            <a:pPr marL="82296" indent="0">
              <a:buNone/>
            </a:pPr>
            <a:r>
              <a:rPr lang="ru-RU" dirty="0">
                <a:latin typeface="Times New Roman" pitchFamily="18" charset="0"/>
                <a:cs typeface="Times New Roman" pitchFamily="18" charset="0"/>
              </a:rPr>
              <a:t>1) </a:t>
            </a:r>
            <a:r>
              <a:rPr lang="ru-RU" b="1" dirty="0">
                <a:latin typeface="Times New Roman" pitchFamily="18" charset="0"/>
                <a:cs typeface="Times New Roman" pitchFamily="18" charset="0"/>
              </a:rPr>
              <a:t>федеральный, региональный, </a:t>
            </a:r>
            <a:r>
              <a:rPr lang="ru-RU" b="1" dirty="0" smtClean="0">
                <a:latin typeface="Times New Roman" pitchFamily="18" charset="0"/>
                <a:cs typeface="Times New Roman" pitchFamily="18" charset="0"/>
              </a:rPr>
              <a:t>местный </a:t>
            </a:r>
            <a:r>
              <a:rPr lang="ru-RU" dirty="0" smtClean="0">
                <a:latin typeface="Times New Roman" pitchFamily="18" charset="0"/>
                <a:cs typeface="Times New Roman" pitchFamily="18" charset="0"/>
              </a:rPr>
              <a:t>- это </a:t>
            </a:r>
            <a:r>
              <a:rPr lang="ru-RU" dirty="0">
                <a:latin typeface="Times New Roman" pitchFamily="18" charset="0"/>
                <a:cs typeface="Times New Roman" pitchFamily="18" charset="0"/>
              </a:rPr>
              <a:t>система организационных, правовых, экономических, информационных и образовательных мер, принимаемых органами управления по созданию условий для образования и деятельности системы реабилитационных социальных служб различной ведомственной подчиненности и различных форм собственности.</a:t>
            </a:r>
          </a:p>
          <a:p>
            <a:pPr marL="82296" indent="0">
              <a:buNone/>
            </a:pPr>
            <a:endParaRPr lang="ru-RU" dirty="0">
              <a:latin typeface="Times New Roman" pitchFamily="18" charset="0"/>
              <a:cs typeface="Times New Roman" pitchFamily="18" charset="0"/>
            </a:endParaRPr>
          </a:p>
          <a:p>
            <a:pPr marL="82296" indent="0">
              <a:buNone/>
            </a:pPr>
            <a:r>
              <a:rPr lang="ru-RU" dirty="0">
                <a:latin typeface="Times New Roman" pitchFamily="18" charset="0"/>
                <a:cs typeface="Times New Roman" pitchFamily="18" charset="0"/>
              </a:rPr>
              <a:t>2) </a:t>
            </a:r>
            <a:r>
              <a:rPr lang="ru-RU" b="1" dirty="0">
                <a:latin typeface="Times New Roman" pitchFamily="18" charset="0"/>
                <a:cs typeface="Times New Roman" pitchFamily="18" charset="0"/>
              </a:rPr>
              <a:t>уровень индивидуальной и групповой </a:t>
            </a:r>
            <a:r>
              <a:rPr lang="ru-RU" b="1" dirty="0" smtClean="0">
                <a:latin typeface="Times New Roman" pitchFamily="18" charset="0"/>
                <a:cs typeface="Times New Roman" pitchFamily="18" charset="0"/>
              </a:rPr>
              <a:t>работы</a:t>
            </a:r>
            <a:r>
              <a:rPr lang="ru-RU" b="1" dirty="0">
                <a:latin typeface="Times New Roman" pitchFamily="18" charset="0"/>
                <a:cs typeface="Times New Roman" pitchFamily="18" charset="0"/>
              </a:rPr>
              <a:t> </a:t>
            </a:r>
            <a:r>
              <a:rPr lang="ru-RU" dirty="0" smtClean="0">
                <a:latin typeface="Times New Roman" pitchFamily="18" charset="0"/>
                <a:cs typeface="Times New Roman" pitchFamily="18" charset="0"/>
              </a:rPr>
              <a:t>- это </a:t>
            </a:r>
            <a:r>
              <a:rPr lang="ru-RU" dirty="0">
                <a:latin typeface="Times New Roman" pitchFamily="18" charset="0"/>
                <a:cs typeface="Times New Roman" pitchFamily="18" charset="0"/>
              </a:rPr>
              <a:t>технологии или система средств, форм, методов и методик, применяемых социальными службами и учреждениями для восстановления утраченных или не приобретенных индивидом навыков и умений выполнения социальных функций и ролей, формирования необходимых социальных отношений.</a:t>
            </a:r>
          </a:p>
          <a:p>
            <a:endParaRPr lang="ru-RU" dirty="0"/>
          </a:p>
          <a:p>
            <a:endParaRPr lang="ru-RU" dirty="0"/>
          </a:p>
        </p:txBody>
      </p:sp>
    </p:spTree>
    <p:extLst>
      <p:ext uri="{BB962C8B-B14F-4D97-AF65-F5344CB8AC3E}">
        <p14:creationId xmlns:p14="http://schemas.microsoft.com/office/powerpoint/2010/main" val="1036119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44624"/>
            <a:ext cx="7890080" cy="648072"/>
          </a:xfrm>
        </p:spPr>
        <p:txBody>
          <a:bodyPr>
            <a:normAutofit/>
          </a:bodyPr>
          <a:lstStyle/>
          <a:p>
            <a:pPr algn="ctr"/>
            <a:r>
              <a:rPr lang="ru-RU" sz="3200" b="1" dirty="0" smtClean="0">
                <a:effectLst/>
                <a:latin typeface="Times New Roman" pitchFamily="18" charset="0"/>
                <a:cs typeface="Times New Roman" pitchFamily="18" charset="0"/>
              </a:rPr>
              <a:t>Институты </a:t>
            </a:r>
            <a:r>
              <a:rPr lang="ru-RU" sz="3200" b="1" dirty="0">
                <a:effectLst/>
                <a:latin typeface="Times New Roman" pitchFamily="18" charset="0"/>
                <a:cs typeface="Times New Roman" pitchFamily="18" charset="0"/>
              </a:rPr>
              <a:t>социальной </a:t>
            </a:r>
            <a:r>
              <a:rPr lang="ru-RU" sz="3200" b="1" dirty="0" smtClean="0">
                <a:effectLst/>
                <a:latin typeface="Times New Roman" pitchFamily="18" charset="0"/>
                <a:cs typeface="Times New Roman" pitchFamily="18" charset="0"/>
              </a:rPr>
              <a:t>реабилитации </a:t>
            </a:r>
            <a:endParaRPr lang="ru-RU" sz="3200" b="1" dirty="0">
              <a:effectLst/>
              <a:latin typeface="Times New Roman" pitchFamily="18" charset="0"/>
              <a:cs typeface="Times New Roman" pitchFamily="18" charset="0"/>
            </a:endParaRPr>
          </a:p>
        </p:txBody>
      </p:sp>
      <p:sp>
        <p:nvSpPr>
          <p:cNvPr id="3" name="Объект 2"/>
          <p:cNvSpPr>
            <a:spLocks noGrp="1"/>
          </p:cNvSpPr>
          <p:nvPr>
            <p:ph idx="1"/>
          </p:nvPr>
        </p:nvSpPr>
        <p:spPr>
          <a:xfrm>
            <a:off x="971600" y="692696"/>
            <a:ext cx="8064896" cy="6120680"/>
          </a:xfrm>
        </p:spPr>
        <p:txBody>
          <a:bodyPr>
            <a:normAutofit fontScale="55000" lnSpcReduction="20000"/>
          </a:bodyPr>
          <a:lstStyle/>
          <a:p>
            <a:r>
              <a:rPr lang="ru-RU" sz="4300" dirty="0" smtClean="0">
                <a:latin typeface="Times New Roman" pitchFamily="18" charset="0"/>
                <a:cs typeface="Times New Roman" pitchFamily="18" charset="0"/>
              </a:rPr>
              <a:t>государственная служба медико-социальной экспертизы, </a:t>
            </a:r>
          </a:p>
          <a:p>
            <a:r>
              <a:rPr lang="ru-RU" sz="4300" dirty="0" smtClean="0">
                <a:latin typeface="Times New Roman" pitchFamily="18" charset="0"/>
                <a:cs typeface="Times New Roman" pitchFamily="18" charset="0"/>
              </a:rPr>
              <a:t>учреждения и службы социального обслуживания,</a:t>
            </a:r>
          </a:p>
          <a:p>
            <a:r>
              <a:rPr lang="ru-RU" sz="4300" dirty="0" smtClean="0">
                <a:latin typeface="Times New Roman" pitchFamily="18" charset="0"/>
                <a:cs typeface="Times New Roman" pitchFamily="18" charset="0"/>
              </a:rPr>
              <a:t>социальный приют, </a:t>
            </a:r>
          </a:p>
          <a:p>
            <a:r>
              <a:rPr lang="ru-RU" sz="4300" dirty="0" smtClean="0">
                <a:latin typeface="Times New Roman" pitchFamily="18" charset="0"/>
                <a:cs typeface="Times New Roman" pitchFamily="18" charset="0"/>
              </a:rPr>
              <a:t>центр помощи семье и детям, </a:t>
            </a:r>
          </a:p>
          <a:p>
            <a:r>
              <a:rPr lang="ru-RU" sz="4300" dirty="0" smtClean="0">
                <a:latin typeface="Times New Roman" pitchFamily="18" charset="0"/>
                <a:cs typeface="Times New Roman" pitchFamily="18" charset="0"/>
              </a:rPr>
              <a:t>социальная гостиница, </a:t>
            </a:r>
          </a:p>
          <a:p>
            <a:r>
              <a:rPr lang="ru-RU" sz="4300" dirty="0" smtClean="0">
                <a:latin typeface="Times New Roman" pitchFamily="18" charset="0"/>
                <a:cs typeface="Times New Roman" pitchFamily="18" charset="0"/>
              </a:rPr>
              <a:t>центр социального обслуживания</a:t>
            </a:r>
          </a:p>
          <a:p>
            <a:r>
              <a:rPr lang="ru-RU" sz="4300" dirty="0" smtClean="0">
                <a:latin typeface="Times New Roman" pitchFamily="18" charset="0"/>
                <a:cs typeface="Times New Roman" pitchFamily="18" charset="0"/>
              </a:rPr>
              <a:t>учреждения </a:t>
            </a:r>
            <a:r>
              <a:rPr lang="ru-RU" sz="4300" dirty="0">
                <a:latin typeface="Times New Roman" pitchFamily="18" charset="0"/>
                <a:cs typeface="Times New Roman" pitchFamily="18" charset="0"/>
              </a:rPr>
              <a:t>образования и воспитания:</a:t>
            </a:r>
          </a:p>
          <a:p>
            <a:r>
              <a:rPr lang="ru-RU" sz="4300" dirty="0" smtClean="0">
                <a:latin typeface="Times New Roman" pitchFamily="18" charset="0"/>
                <a:cs typeface="Times New Roman" pitchFamily="18" charset="0"/>
              </a:rPr>
              <a:t>детский </a:t>
            </a:r>
            <a:r>
              <a:rPr lang="ru-RU" sz="4300" dirty="0">
                <a:latin typeface="Times New Roman" pitchFamily="18" charset="0"/>
                <a:cs typeface="Times New Roman" pitchFamily="18" charset="0"/>
              </a:rPr>
              <a:t>сад;</a:t>
            </a:r>
          </a:p>
          <a:p>
            <a:r>
              <a:rPr lang="ru-RU" sz="4300" dirty="0" smtClean="0">
                <a:latin typeface="Times New Roman" pitchFamily="18" charset="0"/>
                <a:cs typeface="Times New Roman" pitchFamily="18" charset="0"/>
              </a:rPr>
              <a:t>школа</a:t>
            </a:r>
            <a:r>
              <a:rPr lang="ru-RU" sz="4300" dirty="0">
                <a:latin typeface="Times New Roman" pitchFamily="18" charset="0"/>
                <a:cs typeface="Times New Roman" pitchFamily="18" charset="0"/>
              </a:rPr>
              <a:t>;</a:t>
            </a:r>
          </a:p>
          <a:p>
            <a:r>
              <a:rPr lang="ru-RU" sz="4300" dirty="0" smtClean="0">
                <a:latin typeface="Times New Roman" pitchFamily="18" charset="0"/>
                <a:cs typeface="Times New Roman" pitchFamily="18" charset="0"/>
              </a:rPr>
              <a:t>вуз</a:t>
            </a:r>
            <a:r>
              <a:rPr lang="ru-RU" sz="4300" dirty="0">
                <a:latin typeface="Times New Roman" pitchFamily="18" charset="0"/>
                <a:cs typeface="Times New Roman" pitchFamily="18" charset="0"/>
              </a:rPr>
              <a:t>;</a:t>
            </a:r>
          </a:p>
          <a:p>
            <a:r>
              <a:rPr lang="ru-RU" sz="4300" dirty="0" smtClean="0">
                <a:latin typeface="Times New Roman" pitchFamily="18" charset="0"/>
                <a:cs typeface="Times New Roman" pitchFamily="18" charset="0"/>
              </a:rPr>
              <a:t>учреждения </a:t>
            </a:r>
            <a:r>
              <a:rPr lang="ru-RU" sz="4300" dirty="0">
                <a:latin typeface="Times New Roman" pitchFamily="18" charset="0"/>
                <a:cs typeface="Times New Roman" pitchFamily="18" charset="0"/>
              </a:rPr>
              <a:t>дополнительного образования и воспитания:</a:t>
            </a:r>
          </a:p>
          <a:p>
            <a:r>
              <a:rPr lang="ru-RU" sz="4300" dirty="0" smtClean="0">
                <a:latin typeface="Times New Roman" pitchFamily="18" charset="0"/>
                <a:cs typeface="Times New Roman" pitchFamily="18" charset="0"/>
              </a:rPr>
              <a:t>центры </a:t>
            </a:r>
            <a:r>
              <a:rPr lang="ru-RU" sz="4300" dirty="0">
                <a:latin typeface="Times New Roman" pitchFamily="18" charset="0"/>
                <a:cs typeface="Times New Roman" pitchFamily="18" charset="0"/>
              </a:rPr>
              <a:t>развития потенциала человека;</a:t>
            </a:r>
          </a:p>
          <a:p>
            <a:r>
              <a:rPr lang="ru-RU" sz="4300" dirty="0" smtClean="0">
                <a:latin typeface="Times New Roman" pitchFamily="18" charset="0"/>
                <a:cs typeface="Times New Roman" pitchFamily="18" charset="0"/>
              </a:rPr>
              <a:t>центры </a:t>
            </a:r>
            <a:r>
              <a:rPr lang="ru-RU" sz="4300" dirty="0">
                <a:latin typeface="Times New Roman" pitchFamily="18" charset="0"/>
                <a:cs typeface="Times New Roman" pitchFamily="18" charset="0"/>
              </a:rPr>
              <a:t>профессиональной ориентации и подготовки</a:t>
            </a:r>
            <a:r>
              <a:rPr lang="ru-RU" sz="4300" dirty="0" smtClean="0">
                <a:latin typeface="Times New Roman" pitchFamily="18" charset="0"/>
                <a:cs typeface="Times New Roman" pitchFamily="18" charset="0"/>
              </a:rPr>
              <a:t>;</a:t>
            </a:r>
          </a:p>
          <a:p>
            <a:r>
              <a:rPr lang="ru-RU" sz="4300" dirty="0" smtClean="0">
                <a:latin typeface="Times New Roman" pitchFamily="18" charset="0"/>
                <a:cs typeface="Times New Roman" pitchFamily="18" charset="0"/>
              </a:rPr>
              <a:t>приемная семья;</a:t>
            </a:r>
          </a:p>
          <a:p>
            <a:r>
              <a:rPr lang="ru-RU" sz="4300" dirty="0" smtClean="0">
                <a:latin typeface="Times New Roman" pitchFamily="18" charset="0"/>
                <a:cs typeface="Times New Roman" pitchFamily="18" charset="0"/>
              </a:rPr>
              <a:t>патронатная </a:t>
            </a:r>
            <a:r>
              <a:rPr lang="ru-RU" sz="4300" dirty="0">
                <a:latin typeface="Times New Roman" pitchFamily="18" charset="0"/>
                <a:cs typeface="Times New Roman" pitchFamily="18" charset="0"/>
              </a:rPr>
              <a:t>семья;</a:t>
            </a:r>
          </a:p>
          <a:p>
            <a:r>
              <a:rPr lang="ru-RU" sz="4300" dirty="0" smtClean="0">
                <a:latin typeface="Times New Roman" pitchFamily="18" charset="0"/>
                <a:cs typeface="Times New Roman" pitchFamily="18" charset="0"/>
              </a:rPr>
              <a:t>трудовой </a:t>
            </a:r>
            <a:r>
              <a:rPr lang="ru-RU" sz="4300" dirty="0">
                <a:latin typeface="Times New Roman" pitchFamily="18" charset="0"/>
                <a:cs typeface="Times New Roman" pitchFamily="18" charset="0"/>
              </a:rPr>
              <a:t>коллектив.</a:t>
            </a:r>
          </a:p>
          <a:p>
            <a:endParaRPr lang="ru-RU" dirty="0"/>
          </a:p>
        </p:txBody>
      </p:sp>
    </p:spTree>
    <p:extLst>
      <p:ext uri="{BB962C8B-B14F-4D97-AF65-F5344CB8AC3E}">
        <p14:creationId xmlns:p14="http://schemas.microsoft.com/office/powerpoint/2010/main" val="3704403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8100392" cy="778098"/>
          </a:xfrm>
        </p:spPr>
        <p:txBody>
          <a:bodyPr>
            <a:normAutofit fontScale="90000"/>
          </a:bodyPr>
          <a:lstStyle/>
          <a:p>
            <a:pPr algn="ctr"/>
            <a:r>
              <a:rPr lang="ru-RU" b="1" dirty="0" smtClean="0">
                <a:effectLst/>
                <a:latin typeface="Times New Roman" pitchFamily="18" charset="0"/>
                <a:cs typeface="Times New Roman" pitchFamily="18" charset="0"/>
              </a:rPr>
              <a:t>Инвалидность в России (1, </a:t>
            </a:r>
            <a:r>
              <a:rPr lang="ru-RU" sz="2700" b="1" dirty="0" smtClean="0">
                <a:effectLst/>
                <a:latin typeface="Times New Roman" pitchFamily="18" charset="0"/>
                <a:cs typeface="Times New Roman" pitchFamily="18" charset="0"/>
              </a:rPr>
              <a:t>Федеральная служба </a:t>
            </a:r>
            <a:r>
              <a:rPr lang="ru-RU" sz="2700" b="1" dirty="0" err="1" smtClean="0">
                <a:effectLst/>
                <a:latin typeface="Times New Roman" pitchFamily="18" charset="0"/>
                <a:cs typeface="Times New Roman" pitchFamily="18" charset="0"/>
              </a:rPr>
              <a:t>госстатистики</a:t>
            </a:r>
            <a:r>
              <a:rPr lang="ru-RU" b="1" dirty="0" smtClean="0">
                <a:effectLst/>
                <a:latin typeface="Times New Roman" pitchFamily="18" charset="0"/>
                <a:cs typeface="Times New Roman" pitchFamily="18" charset="0"/>
              </a:rPr>
              <a:t>)</a:t>
            </a:r>
            <a:endParaRPr lang="ru-RU" b="1" dirty="0">
              <a:effectLst/>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556792"/>
            <a:ext cx="7992888"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0584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88640"/>
            <a:ext cx="7498080" cy="144016"/>
          </a:xfrm>
        </p:spPr>
        <p:txBody>
          <a:bodyPr>
            <a:noAutofit/>
          </a:bodyPr>
          <a:lstStyle/>
          <a:p>
            <a:pPr algn="ctr"/>
            <a:r>
              <a:rPr lang="ru-RU" sz="2000" b="1" dirty="0" smtClean="0">
                <a:effectLst/>
                <a:latin typeface="Times New Roman" pitchFamily="18" charset="0"/>
                <a:cs typeface="Times New Roman" pitchFamily="18" charset="0"/>
              </a:rPr>
              <a:t>Инвалидность в России (2)</a:t>
            </a:r>
            <a:endParaRPr lang="ru-RU" sz="2000" b="1" dirty="0">
              <a:effectLst/>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476672"/>
            <a:ext cx="7920879" cy="638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089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562074"/>
          </a:xfrm>
        </p:spPr>
        <p:txBody>
          <a:bodyPr>
            <a:normAutofit/>
          </a:bodyPr>
          <a:lstStyle/>
          <a:p>
            <a:pPr algn="ctr"/>
            <a:r>
              <a:rPr lang="ru-RU" sz="2800" b="1" dirty="0">
                <a:effectLst/>
                <a:latin typeface="Times New Roman" pitchFamily="18" charset="0"/>
                <a:cs typeface="Times New Roman" pitchFamily="18" charset="0"/>
              </a:rPr>
              <a:t>Инвалидность в России </a:t>
            </a:r>
            <a:r>
              <a:rPr lang="ru-RU" sz="2800" b="1" dirty="0" smtClean="0">
                <a:effectLst/>
                <a:latin typeface="Times New Roman" pitchFamily="18" charset="0"/>
                <a:cs typeface="Times New Roman" pitchFamily="18" charset="0"/>
              </a:rPr>
              <a:t>(3)</a:t>
            </a:r>
            <a:endParaRPr lang="ru-RU" sz="2800" b="1" dirty="0">
              <a:effectLst/>
              <a:latin typeface="Times New Roman" pitchFamily="18" charset="0"/>
              <a:cs typeface="Times New Roman" pitchFamily="18" charset="0"/>
            </a:endParaRPr>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836712"/>
            <a:ext cx="7416823"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0626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0"/>
            <a:ext cx="7498080" cy="476672"/>
          </a:xfrm>
        </p:spPr>
        <p:txBody>
          <a:bodyPr>
            <a:normAutofit fontScale="90000"/>
          </a:bodyPr>
          <a:lstStyle/>
          <a:p>
            <a:pPr algn="ctr"/>
            <a:r>
              <a:rPr lang="ru-RU" sz="2800" b="1" dirty="0" smtClean="0">
                <a:effectLst/>
                <a:latin typeface="Times New Roman" pitchFamily="18" charset="0"/>
                <a:cs typeface="Times New Roman" pitchFamily="18" charset="0"/>
              </a:rPr>
              <a:t>Группы инвалидности (4)</a:t>
            </a:r>
            <a:endParaRPr lang="ru-RU" sz="2800" b="1" dirty="0">
              <a:effectLst/>
              <a:latin typeface="Times New Roman" pitchFamily="18" charset="0"/>
              <a:cs typeface="Times New Roman" pitchFamily="18" charset="0"/>
            </a:endParaRPr>
          </a:p>
        </p:txBody>
      </p:sp>
      <p:sp>
        <p:nvSpPr>
          <p:cNvPr id="3" name="Объект 2"/>
          <p:cNvSpPr>
            <a:spLocks noGrp="1"/>
          </p:cNvSpPr>
          <p:nvPr>
            <p:ph idx="1"/>
          </p:nvPr>
        </p:nvSpPr>
        <p:spPr>
          <a:xfrm>
            <a:off x="899592" y="476672"/>
            <a:ext cx="8352928" cy="6912768"/>
          </a:xfrm>
        </p:spPr>
        <p:txBody>
          <a:bodyPr>
            <a:normAutofit fontScale="55000" lnSpcReduction="20000"/>
          </a:bodyPr>
          <a:lstStyle/>
          <a:p>
            <a:pPr marL="82296" indent="0">
              <a:buNone/>
            </a:pPr>
            <a:r>
              <a:rPr lang="ru-RU" b="1" dirty="0" smtClean="0">
                <a:latin typeface="Times New Roman" pitchFamily="18" charset="0"/>
                <a:cs typeface="Times New Roman" pitchFamily="18" charset="0"/>
              </a:rPr>
              <a:t>Первая </a:t>
            </a:r>
            <a:r>
              <a:rPr lang="ru-RU" b="1" dirty="0">
                <a:latin typeface="Times New Roman" pitchFamily="18" charset="0"/>
                <a:cs typeface="Times New Roman" pitchFamily="18" charset="0"/>
              </a:rPr>
              <a:t>(1) </a:t>
            </a:r>
            <a:r>
              <a:rPr lang="ru-RU" b="1" dirty="0" smtClean="0">
                <a:latin typeface="Times New Roman" pitchFamily="18" charset="0"/>
                <a:cs typeface="Times New Roman" pitchFamily="18" charset="0"/>
              </a:rPr>
              <a:t>группа инвалидности</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такое нарушение функций организма, при котором не только полностью утрачена трудоспособность, но и возникает необходимость в постоянной посторонней помощи, уходе или </a:t>
            </a:r>
            <a:r>
              <a:rPr lang="ru-RU" dirty="0" smtClean="0">
                <a:latin typeface="Times New Roman" pitchFamily="18" charset="0"/>
                <a:cs typeface="Times New Roman" pitchFamily="18" charset="0"/>
              </a:rPr>
              <a:t>надзоре (отклонение </a:t>
            </a:r>
            <a:r>
              <a:rPr lang="ru-RU" dirty="0">
                <a:latin typeface="Times New Roman" pitchFamily="18" charset="0"/>
                <a:cs typeface="Times New Roman" pitchFamily="18" charset="0"/>
              </a:rPr>
              <a:t>от нормы на 90 – 100</a:t>
            </a:r>
            <a:r>
              <a:rPr lang="ru-RU" dirty="0" smtClean="0">
                <a:latin typeface="Times New Roman" pitchFamily="18" charset="0"/>
                <a:cs typeface="Times New Roman" pitchFamily="18" charset="0"/>
              </a:rPr>
              <a:t>%). </a:t>
            </a:r>
            <a:r>
              <a:rPr lang="ru-RU" sz="2900" i="1" dirty="0" smtClean="0">
                <a:latin typeface="Times New Roman" pitchFamily="18" charset="0"/>
                <a:cs typeface="Times New Roman" pitchFamily="18" charset="0"/>
              </a:rPr>
              <a:t>Пример</a:t>
            </a:r>
            <a:r>
              <a:rPr lang="ru-RU" sz="2900" i="1" dirty="0">
                <a:latin typeface="Times New Roman" pitchFamily="18" charset="0"/>
                <a:cs typeface="Times New Roman" pitchFamily="18" charset="0"/>
              </a:rPr>
              <a:t>: вегетативное состояние, вызванное инсультом или патологиями центральной нервной </a:t>
            </a:r>
            <a:r>
              <a:rPr lang="ru-RU" sz="2900" i="1" dirty="0" smtClean="0">
                <a:latin typeface="Times New Roman" pitchFamily="18" charset="0"/>
                <a:cs typeface="Times New Roman" pitchFamily="18" charset="0"/>
              </a:rPr>
              <a:t>системы, больные страдающие </a:t>
            </a:r>
            <a:r>
              <a:rPr lang="ru-RU" sz="2900" i="1" dirty="0">
                <a:latin typeface="Times New Roman" pitchFamily="18" charset="0"/>
                <a:cs typeface="Times New Roman" pitchFamily="18" charset="0"/>
              </a:rPr>
              <a:t>параличом опорно-двигательного аппарата, слепотой, глухотой</a:t>
            </a:r>
          </a:p>
          <a:p>
            <a:pPr marL="82296" indent="0">
              <a:buNone/>
            </a:pPr>
            <a:r>
              <a:rPr lang="ru-RU" b="1" dirty="0" smtClean="0">
                <a:latin typeface="Times New Roman" pitchFamily="18" charset="0"/>
                <a:cs typeface="Times New Roman" pitchFamily="18" charset="0"/>
              </a:rPr>
              <a:t>Вторая </a:t>
            </a:r>
            <a:r>
              <a:rPr lang="ru-RU" b="1" dirty="0">
                <a:latin typeface="Times New Roman" pitchFamily="18" charset="0"/>
                <a:cs typeface="Times New Roman" pitchFamily="18" charset="0"/>
              </a:rPr>
              <a:t>(2) группа инвалидности </a:t>
            </a:r>
            <a:r>
              <a:rPr lang="ru-RU" dirty="0">
                <a:latin typeface="Times New Roman" pitchFamily="18" charset="0"/>
                <a:cs typeface="Times New Roman" pitchFamily="18" charset="0"/>
              </a:rPr>
              <a:t>устанавливается при значительно выраженных функциональных нарушениях, которые не вызывают необходимости постоянной посторонней помощи, ухода или надзора, но приводят к полной длительной или постоянной нетрудоспособности или к такому состоянию, когда для больного могут быть доступны отдельные виды труда только в специально созданных </a:t>
            </a:r>
            <a:r>
              <a:rPr lang="ru-RU" dirty="0" smtClean="0">
                <a:latin typeface="Times New Roman" pitchFamily="18" charset="0"/>
                <a:cs typeface="Times New Roman" pitchFamily="18" charset="0"/>
              </a:rPr>
              <a:t>условиях </a:t>
            </a:r>
            <a:r>
              <a:rPr lang="ru-RU" dirty="0">
                <a:latin typeface="Times New Roman" pitchFamily="18" charset="0"/>
                <a:cs typeface="Times New Roman" pitchFamily="18" charset="0"/>
              </a:rPr>
              <a:t>(отклонение от нормы на 7</a:t>
            </a:r>
            <a:r>
              <a:rPr lang="ru-RU" dirty="0" smtClean="0">
                <a:latin typeface="Times New Roman" pitchFamily="18" charset="0"/>
                <a:cs typeface="Times New Roman" pitchFamily="18" charset="0"/>
              </a:rPr>
              <a:t>0 </a:t>
            </a:r>
            <a:r>
              <a:rPr lang="ru-RU" dirty="0">
                <a:latin typeface="Times New Roman" pitchFamily="18" charset="0"/>
                <a:cs typeface="Times New Roman" pitchFamily="18" charset="0"/>
              </a:rPr>
              <a:t>– 8</a:t>
            </a:r>
            <a:r>
              <a:rPr lang="ru-RU" dirty="0" smtClean="0">
                <a:latin typeface="Times New Roman" pitchFamily="18" charset="0"/>
                <a:cs typeface="Times New Roman" pitchFamily="18" charset="0"/>
              </a:rPr>
              <a:t>0%). </a:t>
            </a:r>
            <a:r>
              <a:rPr lang="ru-RU" sz="2900" i="1" dirty="0">
                <a:latin typeface="Times New Roman" pitchFamily="18" charset="0"/>
                <a:cs typeface="Times New Roman" pitchFamily="18" charset="0"/>
              </a:rPr>
              <a:t>Пример: слабовидящие или слабослышащие </a:t>
            </a:r>
            <a:r>
              <a:rPr lang="ru-RU" sz="2900" i="1" dirty="0" smtClean="0">
                <a:latin typeface="Times New Roman" pitchFamily="18" charset="0"/>
                <a:cs typeface="Times New Roman" pitchFamily="18" charset="0"/>
              </a:rPr>
              <a:t>граждане, нередко </a:t>
            </a:r>
            <a:r>
              <a:rPr lang="ru-RU" sz="2900" i="1" dirty="0">
                <a:latin typeface="Times New Roman" pitchFamily="18" charset="0"/>
                <a:cs typeface="Times New Roman" pitchFamily="18" charset="0"/>
              </a:rPr>
              <a:t>присваивается с так называемым «правом на работу», то есть такие люди, несмотря на наличие физических (психических) недостатков, вполне могут осуществлять трудовую </a:t>
            </a:r>
            <a:r>
              <a:rPr lang="ru-RU" sz="2900" i="1" dirty="0" smtClean="0">
                <a:latin typeface="Times New Roman" pitchFamily="18" charset="0"/>
                <a:cs typeface="Times New Roman" pitchFamily="18" charset="0"/>
              </a:rPr>
              <a:t>деятельность</a:t>
            </a:r>
            <a:r>
              <a:rPr lang="ru-RU" sz="2900" i="1" dirty="0">
                <a:latin typeface="Times New Roman" pitchFamily="18" charset="0"/>
                <a:cs typeface="Times New Roman" pitchFamily="18" charset="0"/>
              </a:rPr>
              <a:t>,</a:t>
            </a:r>
            <a:r>
              <a:rPr lang="ru-RU" sz="2900" i="1" dirty="0" smtClean="0">
                <a:latin typeface="Times New Roman" pitchFamily="18" charset="0"/>
                <a:cs typeface="Times New Roman" pitchFamily="18" charset="0"/>
              </a:rPr>
              <a:t> </a:t>
            </a:r>
            <a:r>
              <a:rPr lang="ru-RU" sz="2900" i="1" dirty="0">
                <a:latin typeface="Times New Roman" pitchFamily="18" charset="0"/>
                <a:cs typeface="Times New Roman" pitchFamily="18" charset="0"/>
              </a:rPr>
              <a:t>больные, страдающие эпилепсией различного </a:t>
            </a:r>
            <a:r>
              <a:rPr lang="ru-RU" sz="2900" i="1" dirty="0" smtClean="0">
                <a:latin typeface="Times New Roman" pitchFamily="18" charset="0"/>
                <a:cs typeface="Times New Roman" pitchFamily="18" charset="0"/>
              </a:rPr>
              <a:t>генеза, </a:t>
            </a:r>
            <a:r>
              <a:rPr lang="ru-RU" sz="2900" i="1" dirty="0">
                <a:latin typeface="Times New Roman" pitchFamily="18" charset="0"/>
                <a:cs typeface="Times New Roman" pitchFamily="18" charset="0"/>
              </a:rPr>
              <a:t>прогрессирующим частичным </a:t>
            </a:r>
            <a:r>
              <a:rPr lang="ru-RU" sz="2900" i="1" dirty="0" smtClean="0">
                <a:latin typeface="Times New Roman" pitchFamily="18" charset="0"/>
                <a:cs typeface="Times New Roman" pitchFamily="18" charset="0"/>
              </a:rPr>
              <a:t>параличом, </a:t>
            </a:r>
            <a:r>
              <a:rPr lang="ru-RU" sz="2900" i="1" dirty="0" err="1" smtClean="0">
                <a:latin typeface="Times New Roman" pitchFamily="18" charset="0"/>
                <a:cs typeface="Times New Roman" pitchFamily="18" charset="0"/>
              </a:rPr>
              <a:t>онкобольные</a:t>
            </a:r>
            <a:r>
              <a:rPr lang="ru-RU" sz="2900" i="1" dirty="0">
                <a:latin typeface="Times New Roman" pitchFamily="18" charset="0"/>
                <a:cs typeface="Times New Roman" pitchFamily="18" charset="0"/>
              </a:rPr>
              <a:t>, прошедшие химическую или лучевую </a:t>
            </a:r>
            <a:r>
              <a:rPr lang="ru-RU" sz="2900" i="1" dirty="0" smtClean="0">
                <a:latin typeface="Times New Roman" pitchFamily="18" charset="0"/>
                <a:cs typeface="Times New Roman" pitchFamily="18" charset="0"/>
              </a:rPr>
              <a:t>терапию. </a:t>
            </a:r>
            <a:endParaRPr lang="ru-RU" sz="2900" i="1" dirty="0">
              <a:latin typeface="Times New Roman" pitchFamily="18" charset="0"/>
              <a:cs typeface="Times New Roman" pitchFamily="18" charset="0"/>
            </a:endParaRPr>
          </a:p>
          <a:p>
            <a:pPr marL="82296" indent="0">
              <a:buNone/>
            </a:pPr>
            <a:r>
              <a:rPr lang="ru-RU" b="1" dirty="0" smtClean="0">
                <a:latin typeface="Times New Roman" pitchFamily="18" charset="0"/>
                <a:cs typeface="Times New Roman" pitchFamily="18" charset="0"/>
              </a:rPr>
              <a:t>Третья </a:t>
            </a:r>
            <a:r>
              <a:rPr lang="ru-RU" b="1" dirty="0">
                <a:latin typeface="Times New Roman" pitchFamily="18" charset="0"/>
                <a:cs typeface="Times New Roman" pitchFamily="18" charset="0"/>
              </a:rPr>
              <a:t>(3) группа инвалидности </a:t>
            </a:r>
            <a:r>
              <a:rPr lang="ru-RU" dirty="0">
                <a:latin typeface="Times New Roman" pitchFamily="18" charset="0"/>
                <a:cs typeface="Times New Roman" pitchFamily="18" charset="0"/>
              </a:rPr>
              <a:t>устанавливается лицам, которые по состоянию здоровья не могут продолжать труд в своей основной профессии и в профессии, равноценной по квалификации, а также лицам, которые не допускаются к выполнению своей работы по эпидемиологическим показаниям (например, туберкулез легких</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отклонение от нормы на </a:t>
            </a:r>
            <a:r>
              <a:rPr lang="ru-RU" dirty="0" smtClean="0">
                <a:latin typeface="Times New Roman" pitchFamily="18" charset="0"/>
                <a:cs typeface="Times New Roman" pitchFamily="18" charset="0"/>
              </a:rPr>
              <a:t>40 </a:t>
            </a:r>
            <a:r>
              <a:rPr lang="ru-RU" dirty="0">
                <a:latin typeface="Times New Roman" pitchFamily="18" charset="0"/>
                <a:cs typeface="Times New Roman" pitchFamily="18" charset="0"/>
              </a:rPr>
              <a:t>– 60</a:t>
            </a:r>
            <a:r>
              <a:rPr lang="ru-RU" dirty="0" smtClean="0">
                <a:latin typeface="Times New Roman" pitchFamily="18" charset="0"/>
                <a:cs typeface="Times New Roman" pitchFamily="18" charset="0"/>
              </a:rPr>
              <a:t>%). </a:t>
            </a:r>
            <a:r>
              <a:rPr lang="ru-RU" sz="3400" i="1" dirty="0" smtClean="0">
                <a:latin typeface="Times New Roman" pitchFamily="18" charset="0"/>
                <a:cs typeface="Times New Roman" pitchFamily="18" charset="0"/>
              </a:rPr>
              <a:t>Пример: </a:t>
            </a:r>
            <a:r>
              <a:rPr lang="ru-RU" sz="3400" i="1" dirty="0">
                <a:latin typeface="Times New Roman" pitchFamily="18" charset="0"/>
                <a:cs typeface="Times New Roman" pitchFamily="18" charset="0"/>
              </a:rPr>
              <a:t>3 группа инвалидности всегда предполагает возможность работать, при почечной недостаточности, начальной стадии развития злокачественных опухолей, снижении качества зрения или </a:t>
            </a:r>
            <a:r>
              <a:rPr lang="ru-RU" sz="3400" i="1" dirty="0" smtClean="0">
                <a:latin typeface="Times New Roman" pitchFamily="18" charset="0"/>
                <a:cs typeface="Times New Roman" pitchFamily="18" charset="0"/>
              </a:rPr>
              <a:t>слуха. </a:t>
            </a:r>
            <a:endParaRPr lang="ru-RU" sz="3400" i="1" dirty="0">
              <a:latin typeface="Times New Roman" pitchFamily="18" charset="0"/>
              <a:cs typeface="Times New Roman" pitchFamily="18" charset="0"/>
            </a:endParaRPr>
          </a:p>
        </p:txBody>
      </p:sp>
    </p:spTree>
    <p:extLst>
      <p:ext uri="{BB962C8B-B14F-4D97-AF65-F5344CB8AC3E}">
        <p14:creationId xmlns:p14="http://schemas.microsoft.com/office/powerpoint/2010/main" val="4168085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562074"/>
          </a:xfrm>
        </p:spPr>
        <p:txBody>
          <a:bodyPr>
            <a:normAutofit fontScale="90000"/>
          </a:bodyPr>
          <a:lstStyle/>
          <a:p>
            <a:pPr algn="ctr"/>
            <a:r>
              <a:rPr lang="ru-RU" b="1" dirty="0" smtClean="0">
                <a:effectLst/>
                <a:latin typeface="Times New Roman" pitchFamily="18" charset="0"/>
                <a:cs typeface="Times New Roman" pitchFamily="18" charset="0"/>
              </a:rPr>
              <a:t>Сиротство</a:t>
            </a:r>
            <a:endParaRPr lang="ru-RU" b="1" dirty="0">
              <a:effectLst/>
              <a:latin typeface="Times New Roman" pitchFamily="18" charset="0"/>
              <a:cs typeface="Times New Roman" pitchFamily="18" charset="0"/>
            </a:endParaRPr>
          </a:p>
        </p:txBody>
      </p:sp>
      <p:sp>
        <p:nvSpPr>
          <p:cNvPr id="3" name="Объект 2"/>
          <p:cNvSpPr>
            <a:spLocks noGrp="1"/>
          </p:cNvSpPr>
          <p:nvPr>
            <p:ph idx="1"/>
          </p:nvPr>
        </p:nvSpPr>
        <p:spPr>
          <a:xfrm>
            <a:off x="1043608" y="980728"/>
            <a:ext cx="8100392" cy="5877272"/>
          </a:xfrm>
        </p:spPr>
        <p:txBody>
          <a:bodyPr>
            <a:normAutofit fontScale="77500" lnSpcReduction="20000"/>
          </a:bodyPr>
          <a:lstStyle/>
          <a:p>
            <a:pPr marL="82296" indent="0">
              <a:buNone/>
            </a:pPr>
            <a:r>
              <a:rPr lang="ru-RU" sz="2800" dirty="0">
                <a:latin typeface="Times New Roman" pitchFamily="18" charset="0"/>
                <a:cs typeface="Times New Roman" pitchFamily="18" charset="0"/>
              </a:rPr>
              <a:t>В связи с высокой смертностью </a:t>
            </a:r>
            <a:r>
              <a:rPr lang="ru-RU" sz="2800" dirty="0" smtClean="0">
                <a:latin typeface="Times New Roman" pitchFamily="18" charset="0"/>
                <a:cs typeface="Times New Roman" pitchFamily="18" charset="0"/>
              </a:rPr>
              <a:t>населения </a:t>
            </a:r>
            <a:r>
              <a:rPr lang="ru-RU" sz="2800" b="1" dirty="0">
                <a:latin typeface="Times New Roman" pitchFamily="18" charset="0"/>
                <a:cs typeface="Times New Roman" pitchFamily="18" charset="0"/>
              </a:rPr>
              <a:t>(32 место в мире в 2014 году), </a:t>
            </a:r>
            <a:r>
              <a:rPr lang="ru-RU" sz="2800" dirty="0">
                <a:latin typeface="Times New Roman" pitchFamily="18" charset="0"/>
                <a:cs typeface="Times New Roman" pitchFamily="18" charset="0"/>
              </a:rPr>
              <a:t>проблема сиротства в России не теряет актуальности. </a:t>
            </a:r>
            <a:endParaRPr lang="ru-RU" sz="2800" dirty="0" smtClean="0">
              <a:latin typeface="Times New Roman" pitchFamily="18" charset="0"/>
              <a:cs typeface="Times New Roman" pitchFamily="18" charset="0"/>
            </a:endParaRPr>
          </a:p>
          <a:p>
            <a:pPr marL="82296" indent="0">
              <a:buNone/>
            </a:pPr>
            <a:endParaRPr lang="ru-RU" sz="2800" b="1" dirty="0" smtClean="0">
              <a:latin typeface="Times New Roman" pitchFamily="18" charset="0"/>
              <a:cs typeface="Times New Roman" pitchFamily="18" charset="0"/>
            </a:endParaRPr>
          </a:p>
          <a:p>
            <a:pPr marL="82296" indent="0">
              <a:buNone/>
            </a:pPr>
            <a:r>
              <a:rPr lang="ru-RU" sz="2800" b="1" dirty="0" smtClean="0">
                <a:latin typeface="Times New Roman" pitchFamily="18" charset="0"/>
                <a:cs typeface="Times New Roman" pitchFamily="18" charset="0"/>
              </a:rPr>
              <a:t>Статистика</a:t>
            </a:r>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в России демонстрирует, что за три последних года, число сирот, чьи данные размещены в федеральной базе данных, сократилось </a:t>
            </a:r>
            <a:r>
              <a:rPr lang="ru-RU" sz="2800" b="1" dirty="0">
                <a:latin typeface="Times New Roman" pitchFamily="18" charset="0"/>
                <a:cs typeface="Times New Roman" pitchFamily="18" charset="0"/>
              </a:rPr>
              <a:t>со 119 до 93 тысяч</a:t>
            </a:r>
            <a:r>
              <a:rPr lang="ru-RU" sz="2800" dirty="0">
                <a:latin typeface="Times New Roman" pitchFamily="18" charset="0"/>
                <a:cs typeface="Times New Roman" pitchFamily="18" charset="0"/>
              </a:rPr>
              <a:t>, по итогам </a:t>
            </a:r>
            <a:r>
              <a:rPr lang="ru-RU" sz="2800" b="1" dirty="0">
                <a:latin typeface="Times New Roman" pitchFamily="18" charset="0"/>
                <a:cs typeface="Times New Roman" pitchFamily="18" charset="0"/>
              </a:rPr>
              <a:t>2015 эксперты прогнозируют 87 тысяч детей</a:t>
            </a:r>
            <a:r>
              <a:rPr lang="ru-RU" sz="2800" dirty="0">
                <a:latin typeface="Times New Roman" pitchFamily="18" charset="0"/>
                <a:cs typeface="Times New Roman" pitchFamily="18" charset="0"/>
              </a:rPr>
              <a:t>, </a:t>
            </a:r>
            <a:r>
              <a:rPr lang="ru-RU" sz="2800" dirty="0" smtClean="0">
                <a:latin typeface="Times New Roman" pitchFamily="18" charset="0"/>
                <a:cs typeface="Times New Roman" pitchFamily="18" charset="0"/>
              </a:rPr>
              <a:t>которые </a:t>
            </a:r>
            <a:r>
              <a:rPr lang="ru-RU" sz="2800" dirty="0">
                <a:latin typeface="Times New Roman" pitchFamily="18" charset="0"/>
                <a:cs typeface="Times New Roman" pitchFamily="18" charset="0"/>
              </a:rPr>
              <a:t>ищут </a:t>
            </a:r>
            <a:r>
              <a:rPr lang="ru-RU" sz="2800" dirty="0" smtClean="0">
                <a:latin typeface="Times New Roman" pitchFamily="18" charset="0"/>
                <a:cs typeface="Times New Roman" pitchFamily="18" charset="0"/>
              </a:rPr>
              <a:t>родителей.</a:t>
            </a:r>
          </a:p>
          <a:p>
            <a:pPr marL="82296" indent="0">
              <a:buNone/>
            </a:pPr>
            <a:endParaRPr lang="ru-RU" sz="2800" dirty="0" smtClean="0">
              <a:latin typeface="Times New Roman" pitchFamily="18" charset="0"/>
              <a:cs typeface="Times New Roman" pitchFamily="18" charset="0"/>
            </a:endParaRPr>
          </a:p>
          <a:p>
            <a:pPr marL="82296" indent="0">
              <a:buNone/>
            </a:pPr>
            <a:r>
              <a:rPr lang="ru-RU" sz="2800" b="1" dirty="0">
                <a:latin typeface="Times New Roman" pitchFamily="18" charset="0"/>
                <a:cs typeface="Times New Roman" pitchFamily="18" charset="0"/>
              </a:rPr>
              <a:t>Дети-сироты - лица, у которых погиб один, либо оба </a:t>
            </a:r>
            <a:r>
              <a:rPr lang="ru-RU" sz="2800" b="1" dirty="0" smtClean="0">
                <a:latin typeface="Times New Roman" pitchFamily="18" charset="0"/>
                <a:cs typeface="Times New Roman" pitchFamily="18" charset="0"/>
              </a:rPr>
              <a:t>родителя.</a:t>
            </a:r>
          </a:p>
          <a:p>
            <a:pPr marL="82296" indent="0">
              <a:buNone/>
            </a:pPr>
            <a:endParaRPr lang="ru-RU" sz="2800" dirty="0" smtClean="0">
              <a:latin typeface="Times New Roman" pitchFamily="18" charset="0"/>
              <a:cs typeface="Times New Roman" pitchFamily="18" charset="0"/>
            </a:endParaRPr>
          </a:p>
          <a:p>
            <a:pPr marL="82296" indent="0">
              <a:buNone/>
            </a:pPr>
            <a:r>
              <a:rPr lang="ru-RU" sz="2800" b="1" dirty="0" smtClean="0">
                <a:latin typeface="Times New Roman" pitchFamily="18" charset="0"/>
                <a:cs typeface="Times New Roman" pitchFamily="18" charset="0"/>
              </a:rPr>
              <a:t>Социальное сиротство: </a:t>
            </a:r>
            <a:r>
              <a:rPr lang="ru-RU" sz="2800" dirty="0" smtClean="0">
                <a:latin typeface="Times New Roman" pitchFamily="18" charset="0"/>
                <a:cs typeface="Times New Roman" pitchFamily="18" charset="0"/>
              </a:rPr>
              <a:t>Смежным </a:t>
            </a:r>
            <a:r>
              <a:rPr lang="ru-RU" sz="2800" dirty="0">
                <a:latin typeface="Times New Roman" pitchFamily="18" charset="0"/>
                <a:cs typeface="Times New Roman" pitchFamily="18" charset="0"/>
              </a:rPr>
              <a:t>понятием является категория лиц, у которых родители живы, но лишены прав на ребёнка, либо осуществили отказ от воспитания (фактически или юридически). Особых различий между категориями нет, за исключением процедуры усыновления, когда необходимо установить обязательность согласия биологических родителей.</a:t>
            </a:r>
          </a:p>
        </p:txBody>
      </p:sp>
    </p:spTree>
    <p:extLst>
      <p:ext uri="{BB962C8B-B14F-4D97-AF65-F5344CB8AC3E}">
        <p14:creationId xmlns:p14="http://schemas.microsoft.com/office/powerpoint/2010/main" val="916363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3200" b="1" dirty="0">
                <a:effectLst/>
              </a:rPr>
              <a:t>Учреждения для сирот действуют в формах устройства:</a:t>
            </a:r>
            <a:br>
              <a:rPr lang="ru-RU" sz="3200" b="1" dirty="0">
                <a:effectLst/>
              </a:rPr>
            </a:br>
            <a:endParaRPr lang="ru-RU" sz="3200" b="1" dirty="0">
              <a:effectLst/>
            </a:endParaRPr>
          </a:p>
        </p:txBody>
      </p:sp>
      <p:sp>
        <p:nvSpPr>
          <p:cNvPr id="3" name="Объект 2"/>
          <p:cNvSpPr>
            <a:spLocks noGrp="1"/>
          </p:cNvSpPr>
          <p:nvPr>
            <p:ph idx="1"/>
          </p:nvPr>
        </p:nvSpPr>
        <p:spPr>
          <a:xfrm>
            <a:off x="899592" y="1268760"/>
            <a:ext cx="8136904" cy="5544616"/>
          </a:xfrm>
        </p:spPr>
        <p:txBody>
          <a:bodyPr>
            <a:normAutofit fontScale="92500" lnSpcReduction="20000"/>
          </a:bodyPr>
          <a:lstStyle/>
          <a:p>
            <a:r>
              <a:rPr lang="ru-RU" b="1" dirty="0" smtClean="0">
                <a:latin typeface="Times New Roman" pitchFamily="18" charset="0"/>
                <a:cs typeface="Times New Roman" pitchFamily="18" charset="0"/>
              </a:rPr>
              <a:t>Системы </a:t>
            </a:r>
            <a:r>
              <a:rPr lang="ru-RU" b="1" dirty="0">
                <a:latin typeface="Times New Roman" pitchFamily="18" charset="0"/>
                <a:cs typeface="Times New Roman" pitchFamily="18" charset="0"/>
              </a:rPr>
              <a:t>здравоохранения</a:t>
            </a:r>
            <a:r>
              <a:rPr lang="ru-RU" dirty="0">
                <a:latin typeface="Times New Roman" pitchFamily="18" charset="0"/>
                <a:cs typeface="Times New Roman" pitchFamily="18" charset="0"/>
              </a:rPr>
              <a:t>, например, дом ребёнка. Структурной особенностью является содержание совсем маленьких детей (до 3 лет), за которыми требуется особый, в том числе врачебный уход.</a:t>
            </a:r>
          </a:p>
          <a:p>
            <a:r>
              <a:rPr lang="ru-RU" b="1" dirty="0" smtClean="0">
                <a:latin typeface="Times New Roman" pitchFamily="18" charset="0"/>
                <a:cs typeface="Times New Roman" pitchFamily="18" charset="0"/>
              </a:rPr>
              <a:t>Системы </a:t>
            </a:r>
            <a:r>
              <a:rPr lang="ru-RU" b="1" dirty="0">
                <a:latin typeface="Times New Roman" pitchFamily="18" charset="0"/>
                <a:cs typeface="Times New Roman" pitchFamily="18" charset="0"/>
              </a:rPr>
              <a:t>образования</a:t>
            </a:r>
            <a:r>
              <a:rPr lang="ru-RU" dirty="0">
                <a:latin typeface="Times New Roman" pitchFamily="18" charset="0"/>
                <a:cs typeface="Times New Roman" pitchFamily="18" charset="0"/>
              </a:rPr>
              <a:t>. В состав включаются детские дома-школы, интернаты. Дети не только проживают, но и получают общее образование, изредка специальное среднее.</a:t>
            </a:r>
          </a:p>
          <a:p>
            <a:r>
              <a:rPr lang="ru-RU" b="1" dirty="0" smtClean="0">
                <a:latin typeface="Times New Roman" pitchFamily="18" charset="0"/>
                <a:cs typeface="Times New Roman" pitchFamily="18" charset="0"/>
              </a:rPr>
              <a:t>Социальной </a:t>
            </a:r>
            <a:r>
              <a:rPr lang="ru-RU" b="1" dirty="0">
                <a:latin typeface="Times New Roman" pitchFamily="18" charset="0"/>
                <a:cs typeface="Times New Roman" pitchFamily="18" charset="0"/>
              </a:rPr>
              <a:t>системы</a:t>
            </a:r>
            <a:r>
              <a:rPr lang="ru-RU" dirty="0">
                <a:latin typeface="Times New Roman" pitchFamily="18" charset="0"/>
                <a:cs typeface="Times New Roman" pitchFamily="18" charset="0"/>
              </a:rPr>
              <a:t>, в частности в случае инвалидности и тяжёлых заболеваний. Сюда же включаются организации временного пребывания.</a:t>
            </a:r>
          </a:p>
          <a:p>
            <a:endParaRPr lang="ru-RU" dirty="0"/>
          </a:p>
        </p:txBody>
      </p:sp>
    </p:spTree>
    <p:extLst>
      <p:ext uri="{BB962C8B-B14F-4D97-AF65-F5344CB8AC3E}">
        <p14:creationId xmlns:p14="http://schemas.microsoft.com/office/powerpoint/2010/main" val="2433153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16632"/>
            <a:ext cx="7498080" cy="504056"/>
          </a:xfrm>
        </p:spPr>
        <p:txBody>
          <a:bodyPr>
            <a:normAutofit fontScale="90000"/>
          </a:bodyPr>
          <a:lstStyle/>
          <a:p>
            <a:pPr algn="ctr"/>
            <a:r>
              <a:rPr lang="ru-RU" b="1" dirty="0" smtClean="0">
                <a:effectLst/>
                <a:latin typeface="Times New Roman" pitchFamily="18" charset="0"/>
                <a:cs typeface="Times New Roman" pitchFamily="18" charset="0"/>
              </a:rPr>
              <a:t>Преступность</a:t>
            </a:r>
            <a:endParaRPr lang="ru-RU" b="1" dirty="0">
              <a:effectLst/>
              <a:latin typeface="Times New Roman" pitchFamily="18" charset="0"/>
              <a:cs typeface="Times New Roman" pitchFamily="18" charset="0"/>
            </a:endParaRPr>
          </a:p>
        </p:txBody>
      </p:sp>
      <p:sp>
        <p:nvSpPr>
          <p:cNvPr id="3" name="Объект 2"/>
          <p:cNvSpPr>
            <a:spLocks noGrp="1"/>
          </p:cNvSpPr>
          <p:nvPr>
            <p:ph idx="1"/>
          </p:nvPr>
        </p:nvSpPr>
        <p:spPr>
          <a:xfrm>
            <a:off x="971600" y="692696"/>
            <a:ext cx="7962088" cy="6120680"/>
          </a:xfrm>
        </p:spPr>
        <p:txBody>
          <a:bodyPr>
            <a:normAutofit fontScale="70000" lnSpcReduction="20000"/>
          </a:bodyPr>
          <a:lstStyle/>
          <a:p>
            <a:r>
              <a:rPr lang="ru-RU" sz="2800" dirty="0">
                <a:latin typeface="Times New Roman" pitchFamily="18" charset="0"/>
                <a:cs typeface="Times New Roman" pitchFamily="18" charset="0"/>
              </a:rPr>
              <a:t>В местах лишения свободы </a:t>
            </a:r>
            <a:r>
              <a:rPr lang="ru-RU" sz="2800" dirty="0" smtClean="0">
                <a:latin typeface="Times New Roman" pitchFamily="18" charset="0"/>
                <a:cs typeface="Times New Roman" pitchFamily="18" charset="0"/>
              </a:rPr>
              <a:t>в </a:t>
            </a:r>
            <a:r>
              <a:rPr lang="ru-RU" sz="2800" b="1" dirty="0" smtClean="0">
                <a:latin typeface="Times New Roman" pitchFamily="18" charset="0"/>
                <a:cs typeface="Times New Roman" pitchFamily="18" charset="0"/>
              </a:rPr>
              <a:t>2014 году </a:t>
            </a:r>
            <a:r>
              <a:rPr lang="ru-RU" sz="2800" dirty="0">
                <a:latin typeface="Times New Roman" pitchFamily="18" charset="0"/>
                <a:cs typeface="Times New Roman" pitchFamily="18" charset="0"/>
              </a:rPr>
              <a:t>содержалось </a:t>
            </a:r>
            <a:r>
              <a:rPr lang="ru-RU" sz="2800" b="1" dirty="0">
                <a:latin typeface="Times New Roman" pitchFamily="18" charset="0"/>
                <a:cs typeface="Times New Roman" pitchFamily="18" charset="0"/>
              </a:rPr>
              <a:t>675 тысяч </a:t>
            </a:r>
            <a:r>
              <a:rPr lang="ru-RU" sz="2800" b="1" dirty="0" smtClean="0">
                <a:latin typeface="Times New Roman" pitchFamily="18" charset="0"/>
                <a:cs typeface="Times New Roman" pitchFamily="18" charset="0"/>
              </a:rPr>
              <a:t>человек</a:t>
            </a:r>
            <a:r>
              <a:rPr lang="ru-RU" sz="2800" dirty="0" smtClean="0">
                <a:latin typeface="Times New Roman" pitchFamily="18" charset="0"/>
                <a:cs typeface="Times New Roman" pitchFamily="18" charset="0"/>
              </a:rPr>
              <a:t>.</a:t>
            </a:r>
          </a:p>
          <a:p>
            <a:r>
              <a:rPr lang="ru-RU" sz="2800" dirty="0">
                <a:latin typeface="Times New Roman" pitchFamily="18" charset="0"/>
                <a:cs typeface="Times New Roman" pitchFamily="18" charset="0"/>
              </a:rPr>
              <a:t>Основная часть содержавшихся в местах лишения свободы отбывает наказание </a:t>
            </a:r>
            <a:r>
              <a:rPr lang="ru-RU" sz="2800" b="1" dirty="0">
                <a:latin typeface="Times New Roman" pitchFamily="18" charset="0"/>
                <a:cs typeface="Times New Roman" pitchFamily="18" charset="0"/>
              </a:rPr>
              <a:t>в исправительных колониях для </a:t>
            </a:r>
            <a:r>
              <a:rPr lang="ru-RU" sz="2800" b="1" dirty="0" smtClean="0">
                <a:latin typeface="Times New Roman" pitchFamily="18" charset="0"/>
                <a:cs typeface="Times New Roman" pitchFamily="18" charset="0"/>
              </a:rPr>
              <a:t>взрослых </a:t>
            </a:r>
            <a:r>
              <a:rPr lang="ru-RU" sz="2800" dirty="0" smtClean="0">
                <a:latin typeface="Times New Roman" pitchFamily="18" charset="0"/>
                <a:cs typeface="Times New Roman" pitchFamily="18" charset="0"/>
              </a:rPr>
              <a:t>(83% от всех осужденных).</a:t>
            </a:r>
          </a:p>
          <a:p>
            <a:r>
              <a:rPr lang="ru-RU" sz="2800" dirty="0">
                <a:latin typeface="Times New Roman" pitchFamily="18" charset="0"/>
                <a:cs typeface="Times New Roman" pitchFamily="18" charset="0"/>
              </a:rPr>
              <a:t>На начало </a:t>
            </a:r>
            <a:r>
              <a:rPr lang="ru-RU" sz="2800" b="1" dirty="0">
                <a:latin typeface="Times New Roman" pitchFamily="18" charset="0"/>
                <a:cs typeface="Times New Roman" pitchFamily="18" charset="0"/>
              </a:rPr>
              <a:t>2013 года </a:t>
            </a:r>
            <a:r>
              <a:rPr lang="ru-RU" sz="2800" dirty="0">
                <a:latin typeface="Times New Roman" pitchFamily="18" charset="0"/>
                <a:cs typeface="Times New Roman" pitchFamily="18" charset="0"/>
              </a:rPr>
              <a:t>в воспитательных колониях для несовершеннолетних отбывали наказание </a:t>
            </a:r>
            <a:r>
              <a:rPr lang="ru-RU" sz="2800" b="1" dirty="0">
                <a:latin typeface="Times New Roman" pitchFamily="18" charset="0"/>
                <a:cs typeface="Times New Roman" pitchFamily="18" charset="0"/>
              </a:rPr>
              <a:t>2,3 тысячи подростков</a:t>
            </a:r>
            <a:r>
              <a:rPr lang="ru-RU" sz="2800" dirty="0">
                <a:latin typeface="Times New Roman" pitchFamily="18" charset="0"/>
                <a:cs typeface="Times New Roman" pitchFamily="18" charset="0"/>
              </a:rPr>
              <a:t>. В следственных изоляторах и тюрьмах, а также в помещениях, функционирующих в режиме СИЗО и тюрем, содержались еще 1,7 тысячи подростков</a:t>
            </a:r>
            <a:r>
              <a:rPr lang="ru-RU" sz="2800" dirty="0" smtClean="0">
                <a:latin typeface="Times New Roman" pitchFamily="18" charset="0"/>
                <a:cs typeface="Times New Roman" pitchFamily="18" charset="0"/>
              </a:rPr>
              <a:t>.</a:t>
            </a:r>
          </a:p>
          <a:p>
            <a:r>
              <a:rPr lang="ru-RU" sz="2800" dirty="0">
                <a:latin typeface="Times New Roman" pitchFamily="18" charset="0"/>
                <a:cs typeface="Times New Roman" pitchFamily="18" charset="0"/>
              </a:rPr>
              <a:t>Среди лиц, содержавшихся в исправительных колониях, большую часть составляют люди в возрасте наиболее высокой потенциальной трудовой активности – </a:t>
            </a:r>
            <a:r>
              <a:rPr lang="ru-RU" sz="2800" b="1" dirty="0">
                <a:latin typeface="Times New Roman" pitchFamily="18" charset="0"/>
                <a:cs typeface="Times New Roman" pitchFamily="18" charset="0"/>
              </a:rPr>
              <a:t>около 70% в возрасте 26-55 </a:t>
            </a:r>
            <a:r>
              <a:rPr lang="ru-RU" sz="2800" b="1" dirty="0" smtClean="0">
                <a:latin typeface="Times New Roman" pitchFamily="18" charset="0"/>
                <a:cs typeface="Times New Roman" pitchFamily="18" charset="0"/>
              </a:rPr>
              <a:t>лет.</a:t>
            </a:r>
          </a:p>
          <a:p>
            <a:r>
              <a:rPr lang="ru-RU" sz="2800" dirty="0">
                <a:latin typeface="Times New Roman" pitchFamily="18" charset="0"/>
                <a:cs typeface="Times New Roman" pitchFamily="18" charset="0"/>
              </a:rPr>
              <a:t>Доля молодежи в возрасте </a:t>
            </a:r>
            <a:r>
              <a:rPr lang="ru-RU" sz="2800" b="1" dirty="0">
                <a:latin typeface="Times New Roman" pitchFamily="18" charset="0"/>
                <a:cs typeface="Times New Roman" pitchFamily="18" charset="0"/>
              </a:rPr>
              <a:t>от 18 до 25 лет </a:t>
            </a:r>
            <a:r>
              <a:rPr lang="ru-RU" sz="2800" dirty="0">
                <a:latin typeface="Times New Roman" pitchFamily="18" charset="0"/>
                <a:cs typeface="Times New Roman" pitchFamily="18" charset="0"/>
              </a:rPr>
              <a:t>постепенно снижается, опустившись с 30,1% в 2002 году до 21,2% на начало 2013 года</a:t>
            </a:r>
            <a:r>
              <a:rPr lang="ru-RU" sz="2800" dirty="0" smtClean="0">
                <a:latin typeface="Times New Roman" pitchFamily="18" charset="0"/>
                <a:cs typeface="Times New Roman" pitchFamily="18" charset="0"/>
              </a:rPr>
              <a:t>.</a:t>
            </a:r>
          </a:p>
          <a:p>
            <a:r>
              <a:rPr lang="ru-RU" sz="2800" dirty="0">
                <a:latin typeface="Times New Roman" pitchFamily="18" charset="0"/>
                <a:cs typeface="Times New Roman" pitchFamily="18" charset="0"/>
              </a:rPr>
              <a:t>Большая часть лиц, содержавшихся в исправительных колониях России, отбывает </a:t>
            </a:r>
            <a:r>
              <a:rPr lang="ru-RU" sz="2800" b="1" dirty="0">
                <a:latin typeface="Times New Roman" pitchFamily="18" charset="0"/>
                <a:cs typeface="Times New Roman" pitchFamily="18" charset="0"/>
              </a:rPr>
              <a:t>сроки наказания, не превышающие 10 лет, – около 85%. Примерно </a:t>
            </a:r>
            <a:r>
              <a:rPr lang="ru-RU" sz="2800" b="1" dirty="0" smtClean="0">
                <a:latin typeface="Times New Roman" pitchFamily="18" charset="0"/>
                <a:cs typeface="Times New Roman" pitchFamily="18" charset="0"/>
              </a:rPr>
              <a:t>½</a:t>
            </a:r>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содержавшихся в исправительных колониях России осуждены к лишению свободы </a:t>
            </a:r>
            <a:r>
              <a:rPr lang="ru-RU" sz="2800" b="1" dirty="0">
                <a:latin typeface="Times New Roman" pitchFamily="18" charset="0"/>
                <a:cs typeface="Times New Roman" pitchFamily="18" charset="0"/>
              </a:rPr>
              <a:t>впервые. </a:t>
            </a:r>
            <a:r>
              <a:rPr lang="ru-RU" sz="2800" dirty="0">
                <a:latin typeface="Times New Roman" pitchFamily="18" charset="0"/>
                <a:cs typeface="Times New Roman" pitchFamily="18" charset="0"/>
              </a:rPr>
              <a:t>Около четверти осуждены второй раз (23,9%), остальные (31,0%) – третий раз и </a:t>
            </a:r>
            <a:r>
              <a:rPr lang="ru-RU" sz="2800" dirty="0" smtClean="0">
                <a:latin typeface="Times New Roman" pitchFamily="18" charset="0"/>
                <a:cs typeface="Times New Roman" pitchFamily="18" charset="0"/>
              </a:rPr>
              <a:t>более.</a:t>
            </a:r>
            <a:endParaRPr lang="ru-RU" sz="2800" dirty="0">
              <a:latin typeface="Times New Roman" pitchFamily="18" charset="0"/>
              <a:cs typeface="Times New Roman" pitchFamily="18" charset="0"/>
            </a:endParaRPr>
          </a:p>
          <a:p>
            <a:endParaRPr lang="ru-RU" sz="2800" b="1" dirty="0">
              <a:latin typeface="Times New Roman" pitchFamily="18" charset="0"/>
              <a:cs typeface="Times New Roman" pitchFamily="18" charset="0"/>
            </a:endParaRPr>
          </a:p>
          <a:p>
            <a:endParaRPr lang="ru-RU" sz="2800" b="1" dirty="0" smtClean="0">
              <a:latin typeface="Times New Roman" pitchFamily="18" charset="0"/>
              <a:cs typeface="Times New Roman" pitchFamily="18" charset="0"/>
            </a:endParaRPr>
          </a:p>
          <a:p>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6657131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553</TotalTime>
  <Words>1731</Words>
  <Application>Microsoft Office PowerPoint</Application>
  <PresentationFormat>Экран (4:3)</PresentationFormat>
  <Paragraphs>121</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Солнцестояние</vt:lpstr>
      <vt:lpstr>Лекция №3 «Социальная реабилитация как процесс»</vt:lpstr>
      <vt:lpstr>Реабилитация</vt:lpstr>
      <vt:lpstr>Социальная реабилитация </vt:lpstr>
      <vt:lpstr>Методологическое основание </vt:lpstr>
      <vt:lpstr>Социальное функционирование </vt:lpstr>
      <vt:lpstr>В процессе организации социальной реабилитации необходимо: </vt:lpstr>
      <vt:lpstr>Виды социальной реабилитации (в зависимости от проблем которые нужно решить)</vt:lpstr>
      <vt:lpstr>Объекты социальной реабилитации (категории нуждающихся (*анализ статей))</vt:lpstr>
      <vt:lpstr>Субъекты социальной реабилитации: </vt:lpstr>
      <vt:lpstr>Практическое осуществление основных видов социальной реабилитации опирается на ряд основных принципов:</vt:lpstr>
      <vt:lpstr>Уровни социальной реабилитации: </vt:lpstr>
      <vt:lpstr>Институты социальной реабилитации </vt:lpstr>
      <vt:lpstr>Инвалидность в России (1, Федеральная служба госстатистики)</vt:lpstr>
      <vt:lpstr>Инвалидность в России (2)</vt:lpstr>
      <vt:lpstr>Инвалидность в России (3)</vt:lpstr>
      <vt:lpstr>Группы инвалидности (4)</vt:lpstr>
      <vt:lpstr>Сиротство</vt:lpstr>
      <vt:lpstr>Учреждения для сирот действуют в формах устройства: </vt:lpstr>
      <vt:lpstr>Преступность</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«Социальная реабилитация как процесс»</dc:title>
  <dc:creator>Андрей</dc:creator>
  <cp:lastModifiedBy>Андрей</cp:lastModifiedBy>
  <cp:revision>59</cp:revision>
  <dcterms:created xsi:type="dcterms:W3CDTF">2016-01-10T13:05:15Z</dcterms:created>
  <dcterms:modified xsi:type="dcterms:W3CDTF">2016-01-20T01:13:28Z</dcterms:modified>
</cp:coreProperties>
</file>