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1" r:id="rId1"/>
  </p:sldMasterIdLst>
  <p:notesMasterIdLst>
    <p:notesMasterId r:id="rId61"/>
  </p:notesMasterIdLst>
  <p:handoutMasterIdLst>
    <p:handoutMasterId r:id="rId62"/>
  </p:handoutMasterIdLst>
  <p:sldIdLst>
    <p:sldId id="256" r:id="rId2"/>
    <p:sldId id="257" r:id="rId3"/>
    <p:sldId id="541" r:id="rId4"/>
    <p:sldId id="542" r:id="rId5"/>
    <p:sldId id="264" r:id="rId6"/>
    <p:sldId id="543" r:id="rId7"/>
    <p:sldId id="657" r:id="rId8"/>
    <p:sldId id="660" r:id="rId9"/>
    <p:sldId id="661" r:id="rId10"/>
    <p:sldId id="663" r:id="rId11"/>
    <p:sldId id="662" r:id="rId12"/>
    <p:sldId id="664" r:id="rId13"/>
    <p:sldId id="665" r:id="rId14"/>
    <p:sldId id="666" r:id="rId15"/>
    <p:sldId id="667" r:id="rId16"/>
    <p:sldId id="668" r:id="rId17"/>
    <p:sldId id="669" r:id="rId18"/>
    <p:sldId id="670" r:id="rId19"/>
    <p:sldId id="671" r:id="rId20"/>
    <p:sldId id="672" r:id="rId21"/>
    <p:sldId id="658" r:id="rId22"/>
    <p:sldId id="675" r:id="rId23"/>
    <p:sldId id="676" r:id="rId24"/>
    <p:sldId id="656" r:id="rId25"/>
    <p:sldId id="677" r:id="rId26"/>
    <p:sldId id="678" r:id="rId27"/>
    <p:sldId id="685" r:id="rId28"/>
    <p:sldId id="686" r:id="rId29"/>
    <p:sldId id="687" r:id="rId30"/>
    <p:sldId id="688" r:id="rId31"/>
    <p:sldId id="708" r:id="rId32"/>
    <p:sldId id="709" r:id="rId33"/>
    <p:sldId id="710" r:id="rId34"/>
    <p:sldId id="711" r:id="rId35"/>
    <p:sldId id="712" r:id="rId36"/>
    <p:sldId id="713" r:id="rId37"/>
    <p:sldId id="714" r:id="rId38"/>
    <p:sldId id="715" r:id="rId39"/>
    <p:sldId id="683" r:id="rId40"/>
    <p:sldId id="679" r:id="rId41"/>
    <p:sldId id="694" r:id="rId42"/>
    <p:sldId id="680" r:id="rId43"/>
    <p:sldId id="681" r:id="rId44"/>
    <p:sldId id="684" r:id="rId45"/>
    <p:sldId id="716" r:id="rId46"/>
    <p:sldId id="695" r:id="rId47"/>
    <p:sldId id="721" r:id="rId48"/>
    <p:sldId id="689" r:id="rId49"/>
    <p:sldId id="696" r:id="rId50"/>
    <p:sldId id="697" r:id="rId51"/>
    <p:sldId id="693" r:id="rId52"/>
    <p:sldId id="705" r:id="rId53"/>
    <p:sldId id="690" r:id="rId54"/>
    <p:sldId id="706" r:id="rId55"/>
    <p:sldId id="707" r:id="rId56"/>
    <p:sldId id="717" r:id="rId57"/>
    <p:sldId id="720" r:id="rId58"/>
    <p:sldId id="653" r:id="rId59"/>
    <p:sldId id="452" r:id="rId60"/>
  </p:sldIdLst>
  <p:sldSz cx="9144000" cy="6858000" type="screen4x3"/>
  <p:notesSz cx="6858000" cy="9144000"/>
  <p:custDataLst>
    <p:tags r:id="rId63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6C00"/>
    <a:srgbClr val="005426"/>
    <a:srgbClr val="D3DB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84" autoAdjust="0"/>
    <p:restoredTop sz="94660"/>
  </p:normalViewPr>
  <p:slideViewPr>
    <p:cSldViewPr>
      <p:cViewPr varScale="1">
        <p:scale>
          <a:sx n="92" d="100"/>
          <a:sy n="92" d="100"/>
        </p:scale>
        <p:origin x="-75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2490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4FD502C-37C8-4396-BE20-1AF2039DCA6F}" type="datetimeFigureOut">
              <a:rPr lang="ru-RU"/>
              <a:pPr>
                <a:defRPr/>
              </a:pPr>
              <a:t>14.04.2015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56E1189-DA5B-47A1-8BC4-E0B5C6CDC5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0386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136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 smtClean="0"/>
              <a:t>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C08260A9-3E17-4ACA-B9D0-67F71113FFB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0234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260A9-3E17-4ACA-B9D0-67F71113FFB5}" type="slidenum">
              <a:rPr lang="ru-RU" altLang="ru-RU" smtClean="0"/>
              <a:pPr>
                <a:defRPr/>
              </a:pPr>
              <a:t>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597589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260A9-3E17-4ACA-B9D0-67F71113FFB5}" type="slidenum">
              <a:rPr lang="ru-RU" altLang="ru-RU" smtClean="0"/>
              <a:pPr>
                <a:defRPr/>
              </a:pPr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358567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260A9-3E17-4ACA-B9D0-67F71113FFB5}" type="slidenum">
              <a:rPr lang="ru-RU" altLang="ru-RU" smtClean="0"/>
              <a:pPr>
                <a:defRPr/>
              </a:pPr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458232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260A9-3E17-4ACA-B9D0-67F71113FFB5}" type="slidenum">
              <a:rPr lang="ru-RU" altLang="ru-RU" smtClean="0"/>
              <a:pPr>
                <a:defRPr/>
              </a:pPr>
              <a:t>39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052777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260A9-3E17-4ACA-B9D0-67F71113FFB5}" type="slidenum">
              <a:rPr lang="ru-RU" altLang="ru-RU" smtClean="0"/>
              <a:pPr>
                <a:defRPr/>
              </a:pPr>
              <a:t>46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3559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260A9-3E17-4ACA-B9D0-67F71113FFB5}" type="slidenum">
              <a:rPr lang="ru-RU" altLang="ru-RU" smtClean="0"/>
              <a:pPr>
                <a:defRPr/>
              </a:pPr>
              <a:t>59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12664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64 w 5184"/>
                  <a:gd name="T3" fmla="*/ 3159 h 3159"/>
                  <a:gd name="T4" fmla="*/ 5264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66 w 556"/>
                  <a:gd name="T5" fmla="*/ 3159 h 3159"/>
                  <a:gd name="T6" fmla="*/ 566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6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6 w 251"/>
                <a:gd name="T7" fmla="*/ 12 h 12"/>
                <a:gd name="T8" fmla="*/ 256 w 251"/>
                <a:gd name="T9" fmla="*/ 0 h 12"/>
                <a:gd name="T10" fmla="*/ 256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1344 w 251"/>
                <a:gd name="T5" fmla="*/ 12 h 12"/>
                <a:gd name="T6" fmla="*/ 1344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9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99 w 4724"/>
                  <a:gd name="T7" fmla="*/ 12 h 12"/>
                  <a:gd name="T8" fmla="*/ 4799 w 4724"/>
                  <a:gd name="T9" fmla="*/ 0 h 12"/>
                  <a:gd name="T10" fmla="*/ 479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135184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135185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5C180-7849-434A-A669-ACA77ACC8903}" type="datetime1">
              <a:rPr lang="ru-RU" altLang="ru-RU"/>
              <a:pPr>
                <a:defRPr/>
              </a:pPr>
              <a:t>14.04.2015</a:t>
            </a:fld>
            <a:endParaRPr lang="ru-RU" altLang="ru-RU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B75554-0CB9-4F42-A183-DD773225999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725326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EC7F3D-6E3B-4F75-AFBF-17BE89F866A4}" type="datetime1">
              <a:rPr lang="ru-RU" altLang="ru-RU"/>
              <a:pPr>
                <a:defRPr/>
              </a:pPr>
              <a:t>14.04.2015</a:t>
            </a:fld>
            <a:endParaRPr lang="ru-RU" alt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A431FF-D6C5-4C95-85BE-259EC2EC98E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2723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1C5D5D-A2B5-4D69-A413-7320CFA8E190}" type="datetime1">
              <a:rPr lang="ru-RU" altLang="ru-RU"/>
              <a:pPr>
                <a:defRPr/>
              </a:pPr>
              <a:t>14.04.2015</a:t>
            </a:fld>
            <a:endParaRPr lang="ru-RU" alt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5DA011-E930-4BDC-9BBD-0C17AD09469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59633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D13E2E-DB56-4FFE-A32D-6CFBD3ED9699}" type="datetime1">
              <a:rPr lang="ru-RU" altLang="ru-RU"/>
              <a:pPr>
                <a:defRPr/>
              </a:pPr>
              <a:t>14.04.2015</a:t>
            </a:fld>
            <a:endParaRPr lang="ru-RU" alt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973A06-D50F-4249-ADC0-92233E2C83B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855825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7717FD-0E0D-430D-AE25-CF021519157F}" type="datetime1">
              <a:rPr lang="ru-RU" altLang="ru-RU"/>
              <a:pPr>
                <a:defRPr/>
              </a:pPr>
              <a:t>14.04.2015</a:t>
            </a:fld>
            <a:endParaRPr lang="ru-RU" altLang="ru-RU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153D7E-1A31-4183-BA21-1C3EFE19F22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95530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83414E-78E1-48AA-938A-AD9E1320630E}" type="datetime1">
              <a:rPr lang="ru-RU" altLang="ru-RU"/>
              <a:pPr>
                <a:defRPr/>
              </a:pPr>
              <a:t>14.04.2015</a:t>
            </a:fld>
            <a:endParaRPr lang="ru-RU" altLang="ru-RU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619CF1-1D6F-460D-BE79-7E2402FB7C6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25302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3CF16C-4296-4757-99B9-8F6E4782566F}" type="datetime1">
              <a:rPr lang="ru-RU" altLang="ru-RU"/>
              <a:pPr>
                <a:defRPr/>
              </a:pPr>
              <a:t>14.04.2015</a:t>
            </a:fld>
            <a:endParaRPr lang="ru-RU" altLang="ru-RU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3994BC-2096-41C6-925C-F4DC585344C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195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C74FF4-CF71-4AC8-A3A4-61B3BFFDF875}" type="datetime1">
              <a:rPr lang="ru-RU" altLang="ru-RU"/>
              <a:pPr>
                <a:defRPr/>
              </a:pPr>
              <a:t>14.04.2015</a:t>
            </a:fld>
            <a:endParaRPr lang="ru-RU" alt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1DA75-D31D-430B-8067-44FF920A589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62039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6EBC1C-5AD2-4022-9F53-4BAE8A47C85A}" type="datetime1">
              <a:rPr lang="ru-RU" altLang="ru-RU"/>
              <a:pPr>
                <a:defRPr/>
              </a:pPr>
              <a:t>14.04.2015</a:t>
            </a:fld>
            <a:endParaRPr lang="ru-RU" alt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84B9E-2C34-4114-A037-9BAEB6B591E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31641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80718D-E263-465D-A50E-95603FA7C54D}" type="datetime1">
              <a:rPr lang="ru-RU" altLang="ru-RU"/>
              <a:pPr>
                <a:defRPr/>
              </a:pPr>
              <a:t>14.04.2015</a:t>
            </a:fld>
            <a:endParaRPr lang="ru-RU" alt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A4B18D-5C56-44E0-BEF5-D706B68AA16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11790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53114-6D27-4EBE-A979-1870256C5E3C}" type="datetime1">
              <a:rPr lang="ru-RU" altLang="ru-RU"/>
              <a:pPr>
                <a:defRPr/>
              </a:pPr>
              <a:t>14.04.2015</a:t>
            </a:fld>
            <a:endParaRPr lang="ru-RU" alt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2ADFCD-A6F0-4892-ABB9-0CD44F26B17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18421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DEDFDD-0F97-44EB-839A-E2549404635C}" type="datetime1">
              <a:rPr lang="ru-RU" altLang="ru-RU"/>
              <a:pPr>
                <a:defRPr/>
              </a:pPr>
              <a:t>14.04.2015</a:t>
            </a:fld>
            <a:endParaRPr lang="ru-RU" alt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06F7E4-A8E5-483B-8B7B-C488D83ADC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42145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1032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64 w 5184"/>
                <a:gd name="T3" fmla="*/ 3159 h 3159"/>
                <a:gd name="T4" fmla="*/ 5264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66 w 556"/>
                <a:gd name="T5" fmla="*/ 3159 h 3159"/>
                <a:gd name="T6" fmla="*/ 566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1035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6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7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9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99 w 4724"/>
                  <a:gd name="T7" fmla="*/ 12 h 12"/>
                  <a:gd name="T8" fmla="*/ 4799 w 4724"/>
                  <a:gd name="T9" fmla="*/ 0 h 12"/>
                  <a:gd name="T10" fmla="*/ 479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8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9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4155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41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1344 w 251"/>
                  <a:gd name="T5" fmla="*/ 12 h 12"/>
                  <a:gd name="T6" fmla="*/ 1344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42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6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6 w 251"/>
                  <a:gd name="T7" fmla="*/ 12 h 12"/>
                  <a:gd name="T8" fmla="*/ 256 w 251"/>
                  <a:gd name="T9" fmla="*/ 0 h 12"/>
                  <a:gd name="T10" fmla="*/ 256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4158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134159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34160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34161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7CA7ACA3-8307-47D1-B996-1384A05F00AD}" type="datetime1">
              <a:rPr lang="ru-RU" altLang="ru-RU"/>
              <a:pPr>
                <a:defRPr/>
              </a:pPr>
              <a:t>14.04.2015</a:t>
            </a:fld>
            <a:endParaRPr lang="ru-RU" altLang="ru-RU"/>
          </a:p>
        </p:txBody>
      </p:sp>
      <p:sp>
        <p:nvSpPr>
          <p:cNvPr id="13416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34163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760F7F90-798C-468B-9E1B-E8AFA30E663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58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2.png"/><Relationship Id="rId4" Type="http://schemas.openxmlformats.org/officeDocument/2006/relationships/hyperlink" Target="http://www.vvsu.ru/news/shownews.asp?ID=35557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vsu.ru/news/shownews.asp?ID=35557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vsu.ru/news/shownews.asp?ID=35557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frf.ru/grazdanam/family_capital/chto_nuzh_znat/" TargetMode="External"/><Relationship Id="rId2" Type="http://schemas.openxmlformats.org/officeDocument/2006/relationships/hyperlink" Target="http://www.pfrf.ru/srahovatelyam/for_employers/uplata_str_vz/" TargetMode="Externa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frf.ru/grazdanam/family_capital/chto_nuzh_znat/" TargetMode="External"/><Relationship Id="rId2" Type="http://schemas.openxmlformats.org/officeDocument/2006/relationships/hyperlink" Target="http://www.pfrf.ru/grazdanam/pensions/pens_nak/pgsp/" TargetMode="Externa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sultant.ru/document/cons_doc_LAW_168072" TargetMode="External"/><Relationship Id="rId2" Type="http://schemas.openxmlformats.org/officeDocument/2006/relationships/hyperlink" Target="http://www.consultant.ru/document/cons_doc_LAW_113245" TargetMode="Externa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nsultant.ru/document/cons_doc_LAW_28167/#p88" TargetMode="Externa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nsultant.ru/document/cons_doc_LAW_164923" TargetMode="Externa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nsultant.ru/document/cons_doc_LAW_160225/?dst=4" TargetMode="Externa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vsu.ru/news/shownews.asp?ID=35557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nsultant.ru/document/cons_doc_LAW_28167/" TargetMode="Externa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vsu.ru/news/shownews.asp?ID=35557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576" y="2924944"/>
            <a:ext cx="7973599" cy="1405796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sz="3300" dirty="0">
                <a:effectLst/>
                <a:cs typeface="Calibri" pitchFamily="34" charset="0"/>
              </a:rPr>
              <a:t>Тема </a:t>
            </a:r>
            <a:r>
              <a:rPr lang="ru-RU" altLang="ru-RU" sz="3300" dirty="0" smtClean="0">
                <a:effectLst/>
                <a:cs typeface="Calibri" pitchFamily="34" charset="0"/>
              </a:rPr>
              <a:t>7. </a:t>
            </a:r>
            <a:r>
              <a:rPr lang="ru-RU" sz="3600" dirty="0" smtClean="0">
                <a:effectLst/>
              </a:rPr>
              <a:t>Пенсионный Фонд Российской Федерации</a:t>
            </a:r>
            <a:endParaRPr lang="ru-RU" altLang="ru-RU" sz="3300" dirty="0">
              <a:effectLst/>
              <a:cs typeface="Calibri" pitchFamily="34" charset="0"/>
            </a:endParaRPr>
          </a:p>
        </p:txBody>
      </p:sp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551423" y="476672"/>
            <a:ext cx="8413065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dirty="0" smtClean="0"/>
              <a:t>Целевые бюджетные и внебюджетные фонды</a:t>
            </a:r>
            <a:endParaRPr lang="ru-RU" altLang="ru-RU" sz="28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sz="2400" dirty="0" smtClean="0"/>
              <a:t>080100.62 </a:t>
            </a:r>
            <a:r>
              <a:rPr lang="ru-RU" altLang="ru-RU" sz="2400" dirty="0" smtClean="0"/>
              <a:t>Экономика</a:t>
            </a:r>
            <a:endParaRPr lang="ru-RU" altLang="ru-RU" sz="2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 smtClean="0"/>
              <a:t>кафедра Международного бизнеса и финансов</a:t>
            </a:r>
            <a:endParaRPr lang="ru-RU" altLang="ru-RU" sz="2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dirty="0" smtClean="0"/>
              <a:t>Илья Александрович Бедрачук, канд. </a:t>
            </a:r>
            <a:r>
              <a:rPr lang="ru-RU" altLang="ru-RU" sz="2800" dirty="0"/>
              <a:t>экон. </a:t>
            </a:r>
            <a:r>
              <a:rPr lang="ru-RU" altLang="ru-RU" sz="2800" dirty="0" smtClean="0"/>
              <a:t>наук</a:t>
            </a:r>
            <a:endParaRPr lang="ru-RU" altLang="ru-RU" sz="2800" dirty="0"/>
          </a:p>
        </p:txBody>
      </p:sp>
      <p:grpSp>
        <p:nvGrpSpPr>
          <p:cNvPr id="3076" name="Group 8"/>
          <p:cNvGrpSpPr>
            <a:grpSpLocks/>
          </p:cNvGrpSpPr>
          <p:nvPr/>
        </p:nvGrpSpPr>
        <p:grpSpPr bwMode="auto">
          <a:xfrm>
            <a:off x="7964488" y="6308725"/>
            <a:ext cx="1071562" cy="447675"/>
            <a:chOff x="2694" y="3797"/>
            <a:chExt cx="1322" cy="545"/>
          </a:xfrm>
        </p:grpSpPr>
        <p:sp>
          <p:nvSpPr>
            <p:cNvPr id="3077" name="Text Box 9"/>
            <p:cNvSpPr txBox="1">
              <a:spLocks noChangeArrowheads="1"/>
            </p:cNvSpPr>
            <p:nvPr/>
          </p:nvSpPr>
          <p:spPr bwMode="auto">
            <a:xfrm>
              <a:off x="2976" y="3896"/>
              <a:ext cx="1040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rgbClr val="FFFFFF"/>
                  </a:solidFill>
                  <a:latin typeface="Monotype Corsiva" pitchFamily="66" charset="0"/>
                </a:rPr>
                <a:t>ВГУЭС</a:t>
              </a:r>
              <a:endParaRPr lang="ru-RU" altLang="ru-RU" sz="1800"/>
            </a:p>
          </p:txBody>
        </p:sp>
        <p:pic>
          <p:nvPicPr>
            <p:cNvPr id="3078" name="Picture 10" descr="rspp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0F9ADE3-A4AD-4F67-8828-A39C84D95D3C}" type="datetime1">
              <a:rPr lang="ru-RU" altLang="ru-RU"/>
              <a:pPr>
                <a:defRPr/>
              </a:pPr>
              <a:t>14.04.2015</a:t>
            </a:fld>
            <a:endParaRPr lang="ru-RU" alt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2B271F-2AD5-4467-9190-253E5857C666}" type="slidenum">
              <a:rPr lang="ru-RU" altLang="ru-RU"/>
              <a:pPr>
                <a:defRPr/>
              </a:pPr>
              <a:t>2</a:t>
            </a:fld>
            <a:endParaRPr lang="ru-RU" altLang="ru-RU"/>
          </a:p>
        </p:txBody>
      </p:sp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altLang="ru-RU" dirty="0" smtClean="0"/>
              <a:t>Содержание лекции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2886" y="1628800"/>
            <a:ext cx="7731627" cy="4175204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sz="2800" dirty="0">
                <a:solidFill>
                  <a:srgbClr val="FFFF00"/>
                </a:solidFill>
                <a:effectLst/>
                <a:cs typeface="Times New Roman" pitchFamily="18" charset="0"/>
              </a:rPr>
              <a:t>Пенсионный фонд </a:t>
            </a:r>
            <a:r>
              <a:rPr lang="ru-RU" sz="2800" dirty="0" smtClean="0">
                <a:solidFill>
                  <a:srgbClr val="FFFF00"/>
                </a:solidFill>
                <a:effectLst/>
                <a:cs typeface="Times New Roman" pitchFamily="18" charset="0"/>
              </a:rPr>
              <a:t>РФ, </a:t>
            </a:r>
            <a:r>
              <a:rPr lang="ru-RU" sz="2800" dirty="0">
                <a:solidFill>
                  <a:srgbClr val="FFFF00"/>
                </a:solidFill>
                <a:effectLst/>
                <a:cs typeface="Times New Roman" pitchFamily="18" charset="0"/>
              </a:rPr>
              <a:t>его социально-экономическое значение. Основные задачи и функции </a:t>
            </a:r>
            <a:r>
              <a:rPr lang="ru-RU" sz="2800" dirty="0" smtClean="0">
                <a:solidFill>
                  <a:srgbClr val="FFFF00"/>
                </a:solidFill>
                <a:effectLst/>
                <a:cs typeface="Times New Roman" pitchFamily="18" charset="0"/>
              </a:rPr>
              <a:t>Пенсионного фонда РФ</a:t>
            </a:r>
            <a:endParaRPr lang="ru-RU" sz="2800" dirty="0">
              <a:solidFill>
                <a:srgbClr val="FFFF00"/>
              </a:solidFill>
              <a:effectLst/>
              <a:cs typeface="Times New Roman" pitchFamily="18" charset="0"/>
            </a:endParaRP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sz="2800" dirty="0">
                <a:solidFill>
                  <a:srgbClr val="FFFF00"/>
                </a:solidFill>
                <a:effectLst/>
                <a:cs typeface="Times New Roman" pitchFamily="18" charset="0"/>
              </a:rPr>
              <a:t>Структура доходов и расходов бюджета Пенсионного фонда РФ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sz="2800" dirty="0" smtClean="0">
                <a:solidFill>
                  <a:srgbClr val="FFFF00"/>
                </a:solidFill>
                <a:effectLst/>
                <a:cs typeface="Times New Roman" pitchFamily="18" charset="0"/>
              </a:rPr>
              <a:t>Общие сведения о пенсионной системе РФ</a:t>
            </a:r>
            <a:endParaRPr lang="ru-RU" sz="2800" dirty="0">
              <a:solidFill>
                <a:srgbClr val="FFFF00"/>
              </a:solidFill>
              <a:effectLst/>
              <a:cs typeface="Times New Roman" pitchFamily="18" charset="0"/>
            </a:endParaRPr>
          </a:p>
        </p:txBody>
      </p:sp>
      <p:grpSp>
        <p:nvGrpSpPr>
          <p:cNvPr id="5126" name="Group 6"/>
          <p:cNvGrpSpPr>
            <a:grpSpLocks/>
          </p:cNvGrpSpPr>
          <p:nvPr/>
        </p:nvGrpSpPr>
        <p:grpSpPr bwMode="auto">
          <a:xfrm>
            <a:off x="7884368" y="6340475"/>
            <a:ext cx="1071562" cy="447675"/>
            <a:chOff x="2694" y="3797"/>
            <a:chExt cx="1322" cy="545"/>
          </a:xfrm>
        </p:grpSpPr>
        <p:sp>
          <p:nvSpPr>
            <p:cNvPr id="5127" name="Text Box 7"/>
            <p:cNvSpPr txBox="1">
              <a:spLocks noChangeArrowheads="1"/>
            </p:cNvSpPr>
            <p:nvPr/>
          </p:nvSpPr>
          <p:spPr bwMode="auto">
            <a:xfrm>
              <a:off x="2976" y="3896"/>
              <a:ext cx="1040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rgbClr val="FFFFFF"/>
                  </a:solidFill>
                  <a:latin typeface="Monotype Corsiva" pitchFamily="66" charset="0"/>
                </a:rPr>
                <a:t>ВГУЭС</a:t>
              </a:r>
              <a:endParaRPr lang="ru-RU" altLang="ru-RU" sz="1800"/>
            </a:p>
          </p:txBody>
        </p:sp>
        <p:pic>
          <p:nvPicPr>
            <p:cNvPr id="5128" name="Picture 8" descr="rspp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052736"/>
            <a:ext cx="799288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>
              <a:spcAft>
                <a:spcPts val="0"/>
              </a:spcAft>
            </a:pPr>
            <a:r>
              <a:rPr lang="ru-RU" sz="4000" b="1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Пенсионное обеспечение </a:t>
            </a:r>
            <a:r>
              <a:rPr lang="ru-RU" sz="4000" b="1" dirty="0">
                <a:ea typeface="Tahoma" panose="020B0604030504040204" pitchFamily="34" charset="0"/>
                <a:cs typeface="Tahoma" panose="020B0604030504040204" pitchFamily="34" charset="0"/>
              </a:rPr>
              <a:t>является </a:t>
            </a:r>
            <a:r>
              <a:rPr lang="ru-RU" sz="4000" b="1" dirty="0" smtClean="0">
                <a:ea typeface="Tahoma" panose="020B0604030504040204" pitchFamily="34" charset="0"/>
                <a:cs typeface="Tahoma" panose="020B0604030504040204" pitchFamily="34" charset="0"/>
              </a:rPr>
              <a:t>важнейшим </a:t>
            </a:r>
            <a:r>
              <a:rPr lang="ru-RU" sz="4000" b="1" dirty="0">
                <a:ea typeface="Tahoma" panose="020B0604030504040204" pitchFamily="34" charset="0"/>
                <a:cs typeface="Tahoma" panose="020B0604030504040204" pitchFamily="34" charset="0"/>
              </a:rPr>
              <a:t>видом </a:t>
            </a:r>
            <a:r>
              <a:rPr lang="ru-RU" sz="4000" b="1" dirty="0" smtClean="0">
                <a:ea typeface="Tahoma" panose="020B0604030504040204" pitchFamily="34" charset="0"/>
                <a:cs typeface="Tahoma" panose="020B0604030504040204" pitchFamily="34" charset="0"/>
              </a:rPr>
              <a:t>социальной </a:t>
            </a:r>
            <a:r>
              <a:rPr lang="ru-RU" sz="4000" b="1" dirty="0">
                <a:ea typeface="Tahoma" panose="020B0604030504040204" pitchFamily="34" charset="0"/>
                <a:cs typeface="Tahoma" panose="020B0604030504040204" pitchFamily="34" charset="0"/>
              </a:rPr>
              <a:t>защиты населения  и одной из ее  </a:t>
            </a:r>
            <a:r>
              <a:rPr lang="ru-RU" sz="4000" b="1" dirty="0" smtClean="0">
                <a:ea typeface="Tahoma" panose="020B0604030504040204" pitchFamily="34" charset="0"/>
                <a:cs typeface="Tahoma" panose="020B0604030504040204" pitchFamily="34" charset="0"/>
              </a:rPr>
              <a:t>организационно-правовых </a:t>
            </a:r>
            <a:r>
              <a:rPr lang="ru-RU" sz="4000" b="1" dirty="0">
                <a:ea typeface="Tahoma" panose="020B0604030504040204" pitchFamily="34" charset="0"/>
                <a:cs typeface="Tahoma" panose="020B0604030504040204" pitchFamily="34" charset="0"/>
              </a:rPr>
              <a:t>форм. </a:t>
            </a:r>
            <a:endParaRPr lang="ru-RU" sz="4000" b="1" dirty="0">
              <a:effectLst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51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76672"/>
            <a:ext cx="799288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>
              <a:spcAft>
                <a:spcPts val="0"/>
              </a:spcAft>
            </a:pPr>
            <a:r>
              <a:rPr lang="ru-RU" sz="3200" b="1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Пенсия</a:t>
            </a:r>
            <a:r>
              <a:rPr lang="ru-RU" sz="3200" b="1" dirty="0">
                <a:ea typeface="Tahoma" panose="020B0604030504040204" pitchFamily="34" charset="0"/>
                <a:cs typeface="Tahoma" panose="020B0604030504040204" pitchFamily="34" charset="0"/>
              </a:rPr>
              <a:t> —  это ежемесячная выплата, которая предназначена </a:t>
            </a:r>
            <a:r>
              <a:rPr lang="ru-RU" sz="3200" b="1" dirty="0" smtClean="0">
                <a:ea typeface="Tahoma" panose="020B0604030504040204" pitchFamily="34" charset="0"/>
                <a:cs typeface="Tahoma" panose="020B0604030504040204" pitchFamily="34" charset="0"/>
              </a:rPr>
              <a:t>для </a:t>
            </a:r>
            <a:r>
              <a:rPr lang="ru-RU" sz="3200" b="1" dirty="0">
                <a:ea typeface="Tahoma" panose="020B0604030504040204" pitchFamily="34" charset="0"/>
                <a:cs typeface="Tahoma" panose="020B0604030504040204" pitchFamily="34" charset="0"/>
              </a:rPr>
              <a:t>материального обеспечения граждан, достигших пенсионного </a:t>
            </a:r>
            <a:r>
              <a:rPr lang="ru-RU" sz="3200" b="1" dirty="0" smtClean="0">
                <a:ea typeface="Tahoma" panose="020B0604030504040204" pitchFamily="34" charset="0"/>
                <a:cs typeface="Tahoma" panose="020B0604030504040204" pitchFamily="34" charset="0"/>
              </a:rPr>
              <a:t>возраста</a:t>
            </a:r>
            <a:r>
              <a:rPr lang="ru-RU" sz="3200" b="1" dirty="0">
                <a:ea typeface="Tahoma" panose="020B0604030504040204" pitchFamily="34" charset="0"/>
                <a:cs typeface="Tahoma" panose="020B0604030504040204" pitchFamily="34" charset="0"/>
              </a:rPr>
              <a:t>, ставших инвалидами или длительное время </a:t>
            </a:r>
            <a:r>
              <a:rPr lang="ru-RU" sz="3200" b="1" dirty="0" smtClean="0">
                <a:ea typeface="Tahoma" panose="020B0604030504040204" pitchFamily="34" charset="0"/>
                <a:cs typeface="Tahoma" panose="020B0604030504040204" pitchFamily="34" charset="0"/>
              </a:rPr>
              <a:t>занимавшихся определенной </a:t>
            </a:r>
            <a:r>
              <a:rPr lang="ru-RU" sz="3200" b="1" dirty="0">
                <a:ea typeface="Tahoma" panose="020B0604030504040204" pitchFamily="34" charset="0"/>
                <a:cs typeface="Tahoma" panose="020B0604030504040204" pitchFamily="34" charset="0"/>
              </a:rPr>
              <a:t>профессиональной деятельностью, а также </a:t>
            </a:r>
            <a:r>
              <a:rPr lang="ru-RU" sz="3200" b="1" dirty="0" smtClean="0">
                <a:ea typeface="Tahoma" panose="020B0604030504040204" pitchFamily="34" charset="0"/>
                <a:cs typeface="Tahoma" panose="020B0604030504040204" pitchFamily="34" charset="0"/>
              </a:rPr>
              <a:t>нетрудоспособных </a:t>
            </a:r>
            <a:r>
              <a:rPr lang="ru-RU" sz="3200" b="1" dirty="0">
                <a:ea typeface="Tahoma" panose="020B0604030504040204" pitchFamily="34" charset="0"/>
                <a:cs typeface="Tahoma" panose="020B0604030504040204" pitchFamily="34" charset="0"/>
              </a:rPr>
              <a:t>граждан, потерявших </a:t>
            </a:r>
            <a:r>
              <a:rPr lang="ru-RU" sz="3200" b="1" dirty="0" smtClean="0">
                <a:ea typeface="Tahoma" panose="020B0604030504040204" pitchFamily="34" charset="0"/>
                <a:cs typeface="Tahoma" panose="020B0604030504040204" pitchFamily="34" charset="0"/>
              </a:rPr>
              <a:t>кормильца. </a:t>
            </a:r>
            <a:endParaRPr lang="ru-RU" sz="3200" b="1" dirty="0">
              <a:effectLst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45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7E1A49BF-F72D-4780-AB77-6F58836778EE}" type="datetime1">
              <a:rPr lang="ru-RU" altLang="ru-RU"/>
              <a:pPr>
                <a:defRPr/>
              </a:pPr>
              <a:t>14.04.2015</a:t>
            </a:fld>
            <a:endParaRPr lang="ru-RU" alt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BDE491-BCD7-4B2F-902B-3AAE8A8A8A9E}" type="slidenum">
              <a:rPr lang="ru-RU" altLang="ru-RU"/>
              <a:pPr>
                <a:defRPr/>
              </a:pPr>
              <a:t>5</a:t>
            </a:fld>
            <a:endParaRPr lang="ru-RU" altLang="ru-RU"/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altLang="ru-RU" dirty="0" smtClean="0"/>
              <a:t>Вопрос 1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8840"/>
            <a:ext cx="7543800" cy="2519362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Clr>
                <a:srgbClr val="FFFFCC"/>
              </a:buClr>
              <a:buNone/>
            </a:pPr>
            <a:r>
              <a:rPr lang="ru-RU" sz="4000" dirty="0">
                <a:effectLst/>
                <a:cs typeface="Times New Roman" pitchFamily="18" charset="0"/>
              </a:rPr>
              <a:t>Пенсионный фонд РФ, его социально-экономическое значение. Основные задачи и функции Пенсионного фонда </a:t>
            </a:r>
            <a:r>
              <a:rPr lang="ru-RU" sz="4000" dirty="0" smtClean="0">
                <a:effectLst/>
                <a:cs typeface="Times New Roman" pitchFamily="18" charset="0"/>
              </a:rPr>
              <a:t>РФ</a:t>
            </a:r>
            <a:endParaRPr lang="ru-RU" sz="4000" dirty="0">
              <a:effectLst/>
              <a:cs typeface="Times New Roman" pitchFamily="18" charset="0"/>
            </a:endParaRPr>
          </a:p>
        </p:txBody>
      </p:sp>
      <p:grpSp>
        <p:nvGrpSpPr>
          <p:cNvPr id="7174" name="Group 4"/>
          <p:cNvGrpSpPr>
            <a:grpSpLocks/>
          </p:cNvGrpSpPr>
          <p:nvPr/>
        </p:nvGrpSpPr>
        <p:grpSpPr bwMode="auto">
          <a:xfrm>
            <a:off x="7964488" y="6308725"/>
            <a:ext cx="1071562" cy="447675"/>
            <a:chOff x="2694" y="3797"/>
            <a:chExt cx="1322" cy="545"/>
          </a:xfrm>
        </p:grpSpPr>
        <p:sp>
          <p:nvSpPr>
            <p:cNvPr id="7175" name="Text Box 5"/>
            <p:cNvSpPr txBox="1">
              <a:spLocks noChangeArrowheads="1"/>
            </p:cNvSpPr>
            <p:nvPr/>
          </p:nvSpPr>
          <p:spPr bwMode="auto">
            <a:xfrm>
              <a:off x="2976" y="3896"/>
              <a:ext cx="1040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rgbClr val="FFFFFF"/>
                  </a:solidFill>
                  <a:latin typeface="Monotype Corsiva" pitchFamily="66" charset="0"/>
                </a:rPr>
                <a:t>ВГУЭС</a:t>
              </a:r>
              <a:endParaRPr lang="ru-RU" altLang="ru-RU" sz="1800"/>
            </a:p>
          </p:txBody>
        </p:sp>
        <p:pic>
          <p:nvPicPr>
            <p:cNvPr id="7176" name="Picture 6" descr="rspp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980728"/>
            <a:ext cx="72008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FFFF00"/>
                </a:solidFill>
              </a:rPr>
              <a:t>Пенсионный фонд Российской Федерации (ПФР) </a:t>
            </a:r>
            <a:r>
              <a:rPr lang="ru-RU" sz="3200" dirty="0"/>
              <a:t>- один из наиболее значимых социальных институтов страны. </a:t>
            </a:r>
            <a:endParaRPr lang="ru-RU" sz="3200" dirty="0" smtClean="0"/>
          </a:p>
          <a:p>
            <a:r>
              <a:rPr lang="ru-RU" sz="3200" dirty="0" smtClean="0"/>
              <a:t>Это </a:t>
            </a:r>
            <a:r>
              <a:rPr lang="ru-RU" sz="3200" dirty="0"/>
              <a:t>крупнейшая федеральная система оказания государственных услуг в области социального обеспечения в России.</a:t>
            </a:r>
          </a:p>
        </p:txBody>
      </p:sp>
    </p:spTree>
    <p:extLst>
      <p:ext uri="{BB962C8B-B14F-4D97-AF65-F5344CB8AC3E}">
        <p14:creationId xmlns:p14="http://schemas.microsoft.com/office/powerpoint/2010/main" val="305660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43808" y="332656"/>
            <a:ext cx="26709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История ПФР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891031"/>
            <a:ext cx="820891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12 июня 1990 г. была принята Декларация о государственном суверенитете России. С этого времени ведется отсчет новой истории страны и реорганизации всех государственных институтов. Примечательно, что первыми полигонами для радикальной модернизации социально-экономического устройства новой России стали сферы образования и социального обеспечения. Уже 20 ноября 1990 года был принят </a:t>
            </a:r>
            <a:r>
              <a:rPr lang="ru-RU" sz="2400" b="1" dirty="0">
                <a:solidFill>
                  <a:srgbClr val="FFFF00"/>
                </a:solidFill>
              </a:rPr>
              <a:t>федеральный закон «О государственных пенсиях в Российской Федерации». </a:t>
            </a:r>
            <a:r>
              <a:rPr lang="ru-RU" sz="2400" dirty="0"/>
              <a:t>Этот закон положил начало формированию в России пенсионной системы нового типа, полностью автономной от общесоюзного бюджета СССР, который прекратил свое существование в конце 1991 года. </a:t>
            </a:r>
          </a:p>
        </p:txBody>
      </p:sp>
    </p:spTree>
    <p:extLst>
      <p:ext uri="{BB962C8B-B14F-4D97-AF65-F5344CB8AC3E}">
        <p14:creationId xmlns:p14="http://schemas.microsoft.com/office/powerpoint/2010/main" val="261010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43808" y="332656"/>
            <a:ext cx="26709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История ПФР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891031"/>
            <a:ext cx="820891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Новый пенсионный закон России признавался довольно радикальным для своего времени, с учетом острого политического и социально-экономического кризиса на всем постсоветском пространстве. Были отменены все ранее действовавшие в стране системы персональных, отраслевых, региональных и прочих социальных льгот и дифференцированных надбавок к пенсии. Вместо них учреждалась единая пенсионная система России. В соответствии со статьей 1 закона «О государственных пенсиях в Российской Федерации», </a:t>
            </a:r>
            <a:r>
              <a:rPr lang="ru-RU" sz="2400" dirty="0">
                <a:solidFill>
                  <a:srgbClr val="FFFF00"/>
                </a:solidFill>
              </a:rPr>
              <a:t>основным критерием дифференциации условий и норм пенсионного обеспечения признавался «труд и его результаты». </a:t>
            </a:r>
          </a:p>
        </p:txBody>
      </p:sp>
    </p:spTree>
    <p:extLst>
      <p:ext uri="{BB962C8B-B14F-4D97-AF65-F5344CB8AC3E}">
        <p14:creationId xmlns:p14="http://schemas.microsoft.com/office/powerpoint/2010/main" val="2383026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43808" y="332656"/>
            <a:ext cx="26709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История ПФР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891031"/>
            <a:ext cx="82089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Соответственно, вместо прежней разветвленной и многоуровневой системы пенсионного обеспечения были установлены только два вида пенсий: </a:t>
            </a:r>
            <a:r>
              <a:rPr lang="ru-RU" sz="2400" dirty="0">
                <a:solidFill>
                  <a:srgbClr val="FFFF00"/>
                </a:solidFill>
              </a:rPr>
              <a:t>трудовые и социальные</a:t>
            </a:r>
            <a:r>
              <a:rPr lang="ru-RU" sz="2400" i="1" dirty="0"/>
              <a:t>.</a:t>
            </a:r>
            <a:r>
              <a:rPr lang="ru-RU" sz="2400" dirty="0"/>
              <a:t> При этом право на получение пенсии на общих основаниях с гражданами Российской Федерации имели все иностранные граждане (в том числе жители других республик бывшего СССР), а также лица без гражданства, постоянно или временно проживающие на территории РФ.</a:t>
            </a:r>
            <a:endParaRPr lang="ru-RU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06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43808" y="332656"/>
            <a:ext cx="26709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История ПФР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891031"/>
            <a:ext cx="820891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На первом этапе система пенсионного обеспечения граждан России продолжала функционировать на основе </a:t>
            </a:r>
            <a:r>
              <a:rPr lang="ru-RU" sz="2400" b="1" dirty="0">
                <a:solidFill>
                  <a:srgbClr val="FFFF00"/>
                </a:solidFill>
              </a:rPr>
              <a:t>распределительной схемы советского периода</a:t>
            </a:r>
            <a:r>
              <a:rPr lang="ru-RU" sz="2400" dirty="0"/>
              <a:t>. Пенсионный бюджет пополнялся за счет отчислений от общего фонда заработной платы предприятий. Но в условиях перехода к рыночному укладу экономики, который сопровождался в начале 90-х годов массовой безработицей и банкротством многих крупных (бюджетообразующих) предприятий, дальнейшая поддержка консолидированной пенсионной системы становилась невозможной. Для выполнения социальных обязательств государства требовался поиск более совершенных финансовых механизмов, отвечающих новым экономическим реалиям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09401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43808" y="332656"/>
            <a:ext cx="26709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История ПФР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891031"/>
            <a:ext cx="82089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Эти </a:t>
            </a:r>
            <a:r>
              <a:rPr lang="ru-RU" sz="2400" dirty="0"/>
              <a:t>задачи были возложены на новую кредитно-финансовую организацию - </a:t>
            </a:r>
            <a:r>
              <a:rPr lang="ru-RU" sz="2400" b="1" i="1" dirty="0">
                <a:solidFill>
                  <a:srgbClr val="FFFF00"/>
                </a:solidFill>
              </a:rPr>
              <a:t>Пенсионный фонд России (ПФР)</a:t>
            </a:r>
            <a:r>
              <a:rPr lang="ru-RU" sz="2400" b="1" dirty="0">
                <a:solidFill>
                  <a:srgbClr val="FFFF00"/>
                </a:solidFill>
              </a:rPr>
              <a:t>, </a:t>
            </a:r>
            <a:r>
              <a:rPr lang="ru-RU" sz="2400" dirty="0"/>
              <a:t>который был основан 22 декабря 1990 г. Впервые в стране была создана автономная внебюджетная система финансирования социальных выплат и формирования источников пенсионных капиталов. В течение 1991-1992 гг. отделения Пенсионного фонда России были созданы во всех субъектах Федерации.</a:t>
            </a:r>
          </a:p>
        </p:txBody>
      </p:sp>
    </p:spTree>
    <p:extLst>
      <p:ext uri="{BB962C8B-B14F-4D97-AF65-F5344CB8AC3E}">
        <p14:creationId xmlns:p14="http://schemas.microsoft.com/office/powerpoint/2010/main" val="368828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43808" y="332656"/>
            <a:ext cx="26709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История ПФР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891031"/>
            <a:ext cx="820891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Средства ПФР были </a:t>
            </a:r>
            <a:r>
              <a:rPr lang="ru-RU" sz="2400" b="1" dirty="0">
                <a:solidFill>
                  <a:srgbClr val="FFFF00"/>
                </a:solidFill>
              </a:rPr>
              <a:t>формально отделены от федерального бюджета</a:t>
            </a:r>
            <a:r>
              <a:rPr lang="ru-RU" sz="2400" dirty="0"/>
              <a:t>, но при этом оставались собственностью Российской Федерации. Данная структура управления пенсионными средствами была не характерна для зарубежных пенсионных моделей, но именно она сыграла важную роль в дальнейшем развитии системы </a:t>
            </a:r>
            <a:r>
              <a:rPr lang="ru-RU" sz="2400" dirty="0">
                <a:solidFill>
                  <a:srgbClr val="FFFF00"/>
                </a:solidFill>
              </a:rPr>
              <a:t>социального страхования в России</a:t>
            </a:r>
            <a:r>
              <a:rPr lang="ru-RU" sz="2400" dirty="0"/>
              <a:t>. В том числе обеспечивая определенную степень защиты пенсионных капиталов в периоды финансовой и экономической дестабилизации.</a:t>
            </a:r>
          </a:p>
        </p:txBody>
      </p:sp>
    </p:spTree>
    <p:extLst>
      <p:ext uri="{BB962C8B-B14F-4D97-AF65-F5344CB8AC3E}">
        <p14:creationId xmlns:p14="http://schemas.microsoft.com/office/powerpoint/2010/main" val="308195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43808" y="332656"/>
            <a:ext cx="26709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История ПФР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891031"/>
            <a:ext cx="820891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Первый бюджет ПФР формировался в условиях острого кризиса неплатежей. Поэтому одним из первых практических шагов вновь созданной финансовой организации стало привлечение заемных средств в коммерческих банках в размере 6,6 млрд. рублей. Таким образом Пенсионный фонд решил проблему погашения задолженности союзного и республиканского бюджетов по выплате пенсий и социальных пособий за 1991 год.</a:t>
            </a:r>
          </a:p>
          <a:p>
            <a:r>
              <a:rPr lang="ru-RU" sz="2400" dirty="0" smtClean="0"/>
              <a:t>года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5472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43808" y="332656"/>
            <a:ext cx="26709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История ПФР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891031"/>
            <a:ext cx="820891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Уже </a:t>
            </a:r>
            <a:r>
              <a:rPr lang="ru-RU" sz="2400" dirty="0"/>
              <a:t>на первом этапе работы ПРФ (в 1991-1994 гг.), несмотря на многочисленные трудности, работу пенсионной системы удалось стабилизировать. </a:t>
            </a:r>
            <a:r>
              <a:rPr lang="ru-RU" sz="2400" dirty="0">
                <a:solidFill>
                  <a:srgbClr val="FFFF00"/>
                </a:solidFill>
              </a:rPr>
              <a:t>Численность российских пенсионеров возросла за счет распространения </a:t>
            </a:r>
            <a:r>
              <a:rPr lang="ru-RU" sz="2400" dirty="0"/>
              <a:t>новых условий пенсионного обеспечения на творческих работников, священнослужителей, индивидуальных предпринимателей и других категорий работающих граждан, которые не были по разным причинам включены в пенсионную систему страны до 1990 года.</a:t>
            </a:r>
          </a:p>
        </p:txBody>
      </p:sp>
    </p:spTree>
    <p:extLst>
      <p:ext uri="{BB962C8B-B14F-4D97-AF65-F5344CB8AC3E}">
        <p14:creationId xmlns:p14="http://schemas.microsoft.com/office/powerpoint/2010/main" val="189629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43808" y="332656"/>
            <a:ext cx="26709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История ПФР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891031"/>
            <a:ext cx="820891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Резкое ухудшение </a:t>
            </a:r>
            <a:r>
              <a:rPr lang="ru-RU" sz="2200" dirty="0" smtClean="0"/>
              <a:t>макроэкономической </a:t>
            </a:r>
            <a:r>
              <a:rPr lang="ru-RU" sz="2200" dirty="0"/>
              <a:t>ситуации и рост инфляции в первой половине 1990-х гг. привели к резкому снижению </a:t>
            </a:r>
            <a:r>
              <a:rPr lang="ru-RU" sz="2200" dirty="0" smtClean="0"/>
              <a:t>реальной покупательной </a:t>
            </a:r>
            <a:r>
              <a:rPr lang="ru-RU" sz="2200" dirty="0"/>
              <a:t>способности пенсионных выплат. Чтобы не допустить обнищания пенсионеров, правительство РФ приняло решение о регулярной индексации пенсии, отдавая приоритет поддержке наименее обеспеченных граждан. В ноябре 1993 года была введена фиксированная </a:t>
            </a:r>
            <a:r>
              <a:rPr lang="ru-RU" sz="2200" dirty="0" smtClean="0"/>
              <a:t>надбавка </a:t>
            </a:r>
            <a:r>
              <a:rPr lang="ru-RU" sz="2200" dirty="0"/>
              <a:t>ко всем пенсиям, сопоставимая с минимальным размером пенсии по старости. Это позволило увеличить доходы пенсионеров в реальном выражении. Уже в начале 1994 года рост пенсий в России опережал рост зарплат, а средний размер пенсии превышал прожиточный минимум пенсионера. Кроме того, получатели трудовых и социальных пенсий впервые уступили лидерство в списке самых бедных категорий граждан России неполным семьям с детьми и многодетным семьям.</a:t>
            </a:r>
          </a:p>
        </p:txBody>
      </p:sp>
    </p:spTree>
    <p:extLst>
      <p:ext uri="{BB962C8B-B14F-4D97-AF65-F5344CB8AC3E}">
        <p14:creationId xmlns:p14="http://schemas.microsoft.com/office/powerpoint/2010/main" val="116379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43808" y="332656"/>
            <a:ext cx="26709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История ПФР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764704"/>
            <a:ext cx="820891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Модернизация системы социальной защиты и повышение уровня жизни наиболее уязвимой части населения стало одной из приоритетных целей последующих социальных реформ правительства, которые осуществлялись </a:t>
            </a:r>
            <a:r>
              <a:rPr lang="ru-RU" sz="2000" b="1" dirty="0">
                <a:solidFill>
                  <a:srgbClr val="FFFF00"/>
                </a:solidFill>
              </a:rPr>
              <a:t>при непосредственном участии Пенсионного фонда России.</a:t>
            </a:r>
            <a:r>
              <a:rPr lang="ru-RU" sz="2000" dirty="0"/>
              <a:t> В ходе целого комплекса радикальных реформ пенсионного и социального обеспечения, осуществленных в России за последние 25 лет, функции Пенсионного фонда значительно расширились. Помимо выплаты трудовых и социальных пенсий, Пенсионный фонд России </a:t>
            </a:r>
            <a:r>
              <a:rPr lang="ru-RU" sz="2000" dirty="0">
                <a:solidFill>
                  <a:srgbClr val="FFFF00"/>
                </a:solidFill>
              </a:rPr>
              <a:t>осуществляет сбор </a:t>
            </a:r>
            <a:r>
              <a:rPr lang="ru-RU" sz="2000" dirty="0">
                <a:solidFill>
                  <a:srgbClr val="FFFF00"/>
                </a:solidFill>
                <a:hlinkClick r:id="rId2"/>
              </a:rPr>
              <a:t>страховых взносов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/>
              <a:t>в рамках системы обязательного пенсионного страхования граждан; </a:t>
            </a:r>
            <a:r>
              <a:rPr lang="ru-RU" sz="2000" dirty="0">
                <a:solidFill>
                  <a:srgbClr val="FFFF00"/>
                </a:solidFill>
              </a:rPr>
              <a:t>выплату всех видов пособий льготным и малоимущим категориям граждан; выдачу </a:t>
            </a:r>
            <a:r>
              <a:rPr lang="ru-RU" sz="2000" dirty="0">
                <a:solidFill>
                  <a:srgbClr val="FFFF00"/>
                </a:solidFill>
                <a:hlinkClick r:id="rId3"/>
              </a:rPr>
              <a:t>государственных сертификатов на семейный (материнский) капитал</a:t>
            </a:r>
            <a:r>
              <a:rPr lang="ru-RU" sz="2000" dirty="0"/>
              <a:t> каждой семье при рождении второго и последующего ребенка; </a:t>
            </a:r>
            <a:r>
              <a:rPr lang="ru-RU" sz="2000" dirty="0">
                <a:solidFill>
                  <a:srgbClr val="FFFF00"/>
                </a:solidFill>
              </a:rPr>
              <a:t>реализацию программы государственного софинансирования пенсий</a:t>
            </a:r>
            <a:r>
              <a:rPr lang="ru-RU" sz="2000" dirty="0"/>
              <a:t>; </a:t>
            </a:r>
            <a:r>
              <a:rPr lang="ru-RU" sz="2000" dirty="0">
                <a:solidFill>
                  <a:srgbClr val="FFFF00"/>
                </a:solidFill>
              </a:rPr>
              <a:t>формирование, инвестирование и выплату средств накопительной части пенсионных капиталов </a:t>
            </a:r>
            <a:r>
              <a:rPr lang="ru-RU" sz="2000" dirty="0"/>
              <a:t>участников системы социального страхования и </a:t>
            </a:r>
            <a:r>
              <a:rPr lang="ru-RU" sz="2000" dirty="0">
                <a:solidFill>
                  <a:srgbClr val="FFFF00"/>
                </a:solidFill>
              </a:rPr>
              <a:t>многие другие функции</a:t>
            </a:r>
            <a:r>
              <a:rPr lang="ru-RU" sz="2000" dirty="0" smtClean="0">
                <a:solidFill>
                  <a:srgbClr val="FFFF00"/>
                </a:solidFill>
              </a:rPr>
              <a:t>.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30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43808" y="332656"/>
            <a:ext cx="26709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История ПФР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855876"/>
            <a:ext cx="820891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В 2014 году система пенсионного и социального обеспечения в Российской Федерации насчитывала более 41 млн пенсионеров, что составляет более половины экономически активного населения России (более 75 млн чел.). Участниками </a:t>
            </a:r>
            <a:r>
              <a:rPr lang="ru-RU" sz="2400" dirty="0">
                <a:hlinkClick r:id="rId2"/>
              </a:rPr>
              <a:t>программы государственного софинансирования пенсий</a:t>
            </a:r>
            <a:r>
              <a:rPr lang="ru-RU" sz="2400" dirty="0"/>
              <a:t> стали около 16 млн человек. Получателями сертификатов на </a:t>
            </a:r>
            <a:r>
              <a:rPr lang="ru-RU" sz="2400" dirty="0">
                <a:hlinkClick r:id="rId3"/>
              </a:rPr>
              <a:t>семейный (материнский) капитал</a:t>
            </a:r>
            <a:r>
              <a:rPr lang="ru-RU" sz="2400" dirty="0"/>
              <a:t> стали более 5 млн семей с детьми, при этом более 90 процентов из них использовали единовременную выплату (эквивалент порядка $10,000) на улучшение жилищных условий.</a:t>
            </a:r>
          </a:p>
        </p:txBody>
      </p:sp>
    </p:spTree>
    <p:extLst>
      <p:ext uri="{BB962C8B-B14F-4D97-AF65-F5344CB8AC3E}">
        <p14:creationId xmlns:p14="http://schemas.microsoft.com/office/powerpoint/2010/main" val="3202312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43808" y="332656"/>
            <a:ext cx="26709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История ПФР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855876"/>
            <a:ext cx="82089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В настоящее время Пенсионный фонд России на основании международных соглашений осуществляет пенсионные выплаты в 109 странах мира. Среди зарубежных государств, с которыми у Российской Федерации заключены соглашения по взаимному пенсионному обеспечению, наибольшее количество адресатов российских пенсий проживает в Республике Беларусь, Латвии, Болгарии, Эстонии и Украине. В то же время из всех стран, с которыми у Российской Федерации пока нет подобных договоров, наибольшее количество российских пенсионеров проживает в Германии, Израиле, США, Канаде и Финляндии.</a:t>
            </a:r>
          </a:p>
        </p:txBody>
      </p:sp>
    </p:spTree>
    <p:extLst>
      <p:ext uri="{BB962C8B-B14F-4D97-AF65-F5344CB8AC3E}">
        <p14:creationId xmlns:p14="http://schemas.microsoft.com/office/powerpoint/2010/main" val="64425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43808" y="332656"/>
            <a:ext cx="26709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История ПФР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855876"/>
            <a:ext cx="820891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Но реформирование пенсионной системы в Российской Федерации еще далеко от завершения. В 2013 году </a:t>
            </a:r>
            <a:r>
              <a:rPr lang="ru-RU" sz="2400" dirty="0" smtClean="0"/>
              <a:t>Пенсионный </a:t>
            </a:r>
            <a:r>
              <a:rPr lang="ru-RU" sz="2400" dirty="0"/>
              <a:t>фонд России приступил к реализации новой Стратегии долгосрочного развития </a:t>
            </a:r>
            <a:r>
              <a:rPr lang="ru-RU" sz="2400" dirty="0" smtClean="0"/>
              <a:t>пенсионной </a:t>
            </a:r>
            <a:r>
              <a:rPr lang="ru-RU" sz="2400" dirty="0"/>
              <a:t>системы РФ. Одна из ключевых целей Стратегии - развитие </a:t>
            </a:r>
            <a:r>
              <a:rPr lang="ru-RU" sz="2400" dirty="0" smtClean="0"/>
              <a:t>трехуровневой </a:t>
            </a:r>
            <a:r>
              <a:rPr lang="ru-RU" sz="2400" dirty="0"/>
              <a:t>модели </a:t>
            </a:r>
            <a:r>
              <a:rPr lang="ru-RU" sz="2400" dirty="0" smtClean="0"/>
              <a:t>пенсионной </a:t>
            </a:r>
            <a:r>
              <a:rPr lang="ru-RU" sz="2400" dirty="0"/>
              <a:t>системы на основе обязательного пенсионного страхования, корпоративных пенсионных систем и добровольного пенсионного страхования. Именно такая модель, которая внедряется в России с 1 января 2015 года, сможет обеспечивать наибольшую сбалансированность пенсионной системы страны в долгосрочной перспективе.  </a:t>
            </a:r>
          </a:p>
        </p:txBody>
      </p:sp>
    </p:spTree>
    <p:extLst>
      <p:ext uri="{BB962C8B-B14F-4D97-AF65-F5344CB8AC3E}">
        <p14:creationId xmlns:p14="http://schemas.microsoft.com/office/powerpoint/2010/main" val="414351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836712"/>
            <a:ext cx="72008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Сегодня в </a:t>
            </a:r>
            <a:r>
              <a:rPr lang="ru-RU" sz="2800" dirty="0"/>
              <a:t>структуре Пенсионного фонда - 8 Управлений в Федеральных округах Российской Федерации, 83 Отделения Пенсионного фонда в субъектах РФ, а также ОПФР в г. Байконур (Казахстан), а также почти 2 500 территориальных управлений во всех регионах страны. В системе ПФР трудится более 130 000 специалистов.</a:t>
            </a:r>
          </a:p>
        </p:txBody>
      </p:sp>
    </p:spTree>
    <p:extLst>
      <p:ext uri="{BB962C8B-B14F-4D97-AF65-F5344CB8AC3E}">
        <p14:creationId xmlns:p14="http://schemas.microsoft.com/office/powerpoint/2010/main" val="2135217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260648"/>
            <a:ext cx="7200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FF00"/>
                </a:solidFill>
              </a:rPr>
              <a:t>Постановление ВС РФ от 27.12.1991 </a:t>
            </a:r>
            <a:r>
              <a:rPr lang="ru-RU" sz="2400" b="1" dirty="0" smtClean="0">
                <a:solidFill>
                  <a:srgbClr val="FFFF00"/>
                </a:solidFill>
              </a:rPr>
              <a:t>№ </a:t>
            </a:r>
            <a:r>
              <a:rPr lang="ru-RU" sz="2400" b="1" dirty="0">
                <a:solidFill>
                  <a:srgbClr val="FFFF00"/>
                </a:solidFill>
              </a:rPr>
              <a:t>2122-1 (ред. от 05.08.2000) "Вопросы Пенсионного фонда Российской Федерации (России)" (вместе с "Положением о Пенсионном фонде Российской Федерации (России)"</a:t>
            </a:r>
            <a:r>
              <a:rPr lang="ru-RU" sz="2400" b="1" dirty="0"/>
              <a:t/>
            </a:r>
            <a:br>
              <a:rPr lang="ru-RU" sz="2400" b="1" dirty="0"/>
            </a:br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2708920"/>
            <a:ext cx="820891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1. Пенсионный фонд Российской Федерации </a:t>
            </a:r>
            <a:r>
              <a:rPr lang="ru-RU" dirty="0" smtClean="0"/>
              <a:t>образован </a:t>
            </a:r>
            <a:r>
              <a:rPr lang="ru-RU" dirty="0">
                <a:hlinkClick r:id="rId2"/>
              </a:rPr>
              <a:t>Постановлением</a:t>
            </a:r>
            <a:r>
              <a:rPr lang="ru-RU" dirty="0"/>
              <a:t> Верховного Совета РСФСР от 22 декабря 1990 года в целях государственного управления финансами пенсионного обеспечения в Российской Федерации.</a:t>
            </a:r>
          </a:p>
          <a:p>
            <a:r>
              <a:rPr lang="ru-RU" dirty="0"/>
              <a:t>ПФР является самостоятельным финансово - кредитным учреждением, осуществляющим свою деятельность в соответствии с законодательством Российской Федерации и настоящим Положением.</a:t>
            </a:r>
          </a:p>
          <a:p>
            <a:r>
              <a:rPr lang="ru-RU" dirty="0"/>
              <a:t>ПФР выполняет отдельные банковские операции в порядке, установленном действующим на территории Российской Федерации </a:t>
            </a:r>
            <a:r>
              <a:rPr lang="ru-RU" dirty="0">
                <a:hlinkClick r:id="rId3"/>
              </a:rPr>
              <a:t>законодательством</a:t>
            </a:r>
            <a:r>
              <a:rPr lang="ru-RU" dirty="0"/>
              <a:t> о банках и банковской деятельности.</a:t>
            </a:r>
          </a:p>
          <a:p>
            <a:r>
              <a:rPr lang="ru-RU" dirty="0" smtClean="0"/>
              <a:t>2</a:t>
            </a:r>
            <a:r>
              <a:rPr lang="ru-RU" dirty="0"/>
              <a:t>. ПФР и его денежные средства находятся в государственной собственности Российской Федерации. Денежные средства ПФР не входят в состав бюджетов, других фондов и изъятию не </a:t>
            </a:r>
            <a:r>
              <a:rPr lang="ru-RU" dirty="0" smtClean="0"/>
              <a:t>подлежат.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977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04664"/>
            <a:ext cx="8496944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</a:rPr>
              <a:t>ПФР обеспечивает: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/>
              <a:t>целевой сбор и аккумуляцию страховых взносов, а также финансирование расходов, предусмотренных </a:t>
            </a:r>
            <a:r>
              <a:rPr lang="ru-RU" b="1" dirty="0">
                <a:hlinkClick r:id="rId2" tooltip="Ссылка на текущий документ"/>
              </a:rPr>
              <a:t>пунктом 6</a:t>
            </a:r>
            <a:r>
              <a:rPr lang="ru-RU" b="1" dirty="0"/>
              <a:t> </a:t>
            </a:r>
            <a:r>
              <a:rPr lang="ru-RU" b="1" dirty="0" smtClean="0"/>
              <a:t>Положения</a:t>
            </a:r>
            <a:r>
              <a:rPr lang="ru-RU" b="1" dirty="0"/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/>
              <a:t>организацию работы по взысканию с работодателей и граждан, виновных в причинении вреда здоровью работников и других граждан, сумм государственных пенсий по инвалидности вследствие трудового увечья, профессионального заболевания или по случаю потери кормильца;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/>
              <a:t>капитализацию средств ПФР, а также привлечение в него добровольных взносов (в том числе валютных ценностей) физических и юридических лиц;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/>
              <a:t>контроль с участием налоговых органов за своевременным и полным поступлением в ПФР страховых взносов, а также контроль за правильным и рациональным расходованием его средств</a:t>
            </a:r>
            <a:r>
              <a:rPr lang="ru-RU" b="1" dirty="0" smtClean="0"/>
              <a:t>;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98882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04664"/>
            <a:ext cx="8496944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</a:rPr>
              <a:t>ПФР обеспечивает: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/>
              <a:t>организацию </a:t>
            </a:r>
            <a:r>
              <a:rPr lang="ru-RU" b="1" dirty="0"/>
              <a:t>и ведение индивидуального (персонифицированного) учета застрахованных лиц в соответствии с Федеральным </a:t>
            </a:r>
            <a:r>
              <a:rPr lang="ru-RU" b="1" dirty="0">
                <a:hlinkClick r:id="rId2"/>
              </a:rPr>
              <a:t>законом</a:t>
            </a:r>
            <a:r>
              <a:rPr lang="ru-RU" b="1" dirty="0"/>
              <a:t> "Об индивидуальном (персонифицированном) учете в системе государственного пенсионного страхования", а также организацию и ведение государственного банка данных по всем категориям плательщиков страховых взносов в Пенсионный фонд Российской Федерации (России);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/>
              <a:t>межгосударственное </a:t>
            </a:r>
            <a:r>
              <a:rPr lang="ru-RU" b="1" dirty="0"/>
              <a:t>и международное сотрудничество Российской Федерации по вопросам, относящимся к компетенции ПФР; участие в разработке и реализации в установленном порядке межгосударственных и международных договоров и соглашений по вопросам пенсий и пособий</a:t>
            </a:r>
            <a:r>
              <a:rPr lang="ru-RU" b="1" dirty="0" smtClean="0"/>
              <a:t>;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702112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04664"/>
            <a:ext cx="8496944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</a:rPr>
              <a:t>ПФР обеспечивает: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/>
              <a:t>изучение и обобщение практики применения нормативных актов по вопросам уплаты в ПФР страховых взносов и внесение в Верховный Совет Российской Федерации предложений по ее совершенствованию;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/>
              <a:t>проведение научно - исследовательской работы в области государственного пенсионного страхования;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/>
              <a:t>разъяснительную работу среди населения и юридических лиц по вопросам, относящимся к компетенции ПФР.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/>
              <a:t>ПФР может принимать участие в финансировании программ социальной защиты пожилых и нетрудоспособных граждан.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8684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04664"/>
            <a:ext cx="8136904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</a:rPr>
              <a:t>ПФР осуществляет ряд социально значимых функций, в </a:t>
            </a:r>
            <a:r>
              <a:rPr lang="ru-RU" sz="2400" b="1" dirty="0" err="1">
                <a:solidFill>
                  <a:srgbClr val="FFFF00"/>
                </a:solidFill>
              </a:rPr>
              <a:t>т.ч</a:t>
            </a:r>
            <a:r>
              <a:rPr lang="ru-RU" sz="2400" b="1" dirty="0">
                <a:solidFill>
                  <a:srgbClr val="FFFF00"/>
                </a:solidFill>
              </a:rPr>
              <a:t>.: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ru-RU" sz="2000" b="1" i="1" dirty="0"/>
              <a:t>установление и выплата страховых пенсий (по старости, по инвалидности, по случаю потери кормильца), накопительной пенсии, пенсии по государственному пенсионному обеспечению, пенсии военнослужащих и их семей, социальных пенсий, пенсии госслужащих;</a:t>
            </a:r>
            <a:endParaRPr lang="ru-RU" sz="2000" b="1" dirty="0"/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ru-RU" sz="2000" b="1" i="1" dirty="0"/>
              <a:t>выдача государственных сертификатов на материнский (семейный) капитал;</a:t>
            </a:r>
            <a:endParaRPr lang="ru-RU" sz="2000" b="1" dirty="0"/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ru-RU" sz="2000" b="1" i="1" dirty="0"/>
              <a:t>назначение и реализация социальных выплат отдельным категориям граждан: ветеранам, инвалидам, Героям Российской Федерации и др.;</a:t>
            </a:r>
            <a:endParaRPr lang="ru-RU" sz="2000" b="1" dirty="0"/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ru-RU" sz="2000" b="1" i="1" dirty="0"/>
              <a:t>администрирование страховых взносов на обязательное пенсионное и медицинское страхование</a:t>
            </a:r>
            <a:r>
              <a:rPr lang="ru-RU" sz="2000" b="1" i="1" dirty="0" smtClean="0"/>
              <a:t>;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38526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04664"/>
            <a:ext cx="8136904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</a:rPr>
              <a:t>ПФР осуществляет ряд социально значимых функций, в </a:t>
            </a:r>
            <a:r>
              <a:rPr lang="ru-RU" sz="2400" b="1" dirty="0" err="1">
                <a:solidFill>
                  <a:srgbClr val="FFFF00"/>
                </a:solidFill>
              </a:rPr>
              <a:t>т.ч</a:t>
            </a:r>
            <a:r>
              <a:rPr lang="ru-RU" sz="2400" b="1" dirty="0">
                <a:solidFill>
                  <a:srgbClr val="FFFF00"/>
                </a:solidFill>
              </a:rPr>
              <a:t>.: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ru-RU" sz="2000" b="1" i="1" dirty="0" smtClean="0"/>
              <a:t>назначение </a:t>
            </a:r>
            <a:r>
              <a:rPr lang="ru-RU" sz="2000" b="1" i="1" dirty="0"/>
              <a:t>и реализация федеральной социальной доплаты к пенсии до уровня прожиточного минимума пенсионера в регионе;</a:t>
            </a:r>
            <a:endParaRPr lang="ru-RU" sz="2000" b="1" dirty="0"/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ru-RU" sz="2000" b="1" i="1" dirty="0"/>
              <a:t>ведение системы персонифицированного учета прав участников системы обязательного пенсионного страхования;</a:t>
            </a:r>
            <a:endParaRPr lang="ru-RU" sz="2000" b="1" dirty="0"/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ru-RU" sz="2000" b="1" i="1" dirty="0"/>
              <a:t>формирование, инвестирование и выплата средств пенсионных накоплений;</a:t>
            </a:r>
            <a:endParaRPr lang="ru-RU" sz="2000" b="1" dirty="0"/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ru-RU" sz="2000" b="1" i="1" dirty="0"/>
              <a:t>адресная помощь пенсионерам и софинансирование социальных программ субъектов РФ;</a:t>
            </a:r>
            <a:endParaRPr lang="ru-RU" sz="2000" b="1" dirty="0"/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ru-RU" sz="2000" b="1" i="1" dirty="0"/>
              <a:t>реализация Программы государственного софинансирования пенсии;</a:t>
            </a:r>
            <a:endParaRPr lang="ru-RU" sz="2000" b="1" dirty="0"/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ru-RU" sz="2000" b="1" i="1" dirty="0"/>
              <a:t>реализация международных соглашений.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4421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76672"/>
            <a:ext cx="799288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Руководство ПФР осуществляется правлением ПФР и его постоянно действующим исполнительным органом - исполнительной дирекцией.</a:t>
            </a:r>
          </a:p>
          <a:p>
            <a:endParaRPr lang="ru-RU" b="1" dirty="0" smtClean="0"/>
          </a:p>
          <a:p>
            <a:r>
              <a:rPr lang="ru-RU" b="1" dirty="0" smtClean="0"/>
              <a:t>В </a:t>
            </a:r>
            <a:r>
              <a:rPr lang="ru-RU" b="1" dirty="0"/>
              <a:t>состав правления ПФР входят по должности председатель, первый заместитель, заместители председателя правления и исполнительный директор ПФР, а также управляющие двенадцатью отделениями ПФР.</a:t>
            </a:r>
          </a:p>
          <a:p>
            <a:endParaRPr lang="ru-RU" b="1" dirty="0" smtClean="0"/>
          </a:p>
          <a:p>
            <a:r>
              <a:rPr lang="ru-RU" b="1" dirty="0" smtClean="0"/>
              <a:t>В </a:t>
            </a:r>
            <a:r>
              <a:rPr lang="ru-RU" b="1" dirty="0"/>
              <a:t>состав правления ПФР могут входить представители общественных, религиозных и государственных организаций, объединений, учреждений и предприятий, деятельность которых связана с защитой интересов пенсионеров, инвалидов и детей.</a:t>
            </a:r>
          </a:p>
          <a:p>
            <a:endParaRPr lang="ru-RU" b="1" dirty="0" smtClean="0"/>
          </a:p>
          <a:p>
            <a:r>
              <a:rPr lang="ru-RU" b="1" dirty="0" smtClean="0"/>
              <a:t>В </a:t>
            </a:r>
            <a:r>
              <a:rPr lang="ru-RU" b="1" dirty="0"/>
              <a:t>работе правления ПФР могут принимать участие с правом совещательного голоса управляющие отделениями ПФР по республикам в составе Российской Федерации, руководители министерств и ведомств Российской Федерации, Банка России.</a:t>
            </a:r>
          </a:p>
          <a:p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65494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76672"/>
            <a:ext cx="799288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</a:rPr>
              <a:t>Правление </a:t>
            </a:r>
            <a:r>
              <a:rPr lang="ru-RU" sz="2000" b="1" dirty="0">
                <a:solidFill>
                  <a:srgbClr val="FFFF00"/>
                </a:solidFill>
              </a:rPr>
              <a:t>ПФР: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/>
              <a:t>несет ответственность за выполнение функций, относящихся к компетенции ПФР;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/>
              <a:t>определяет перспективные и текущие задачи ПФР;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/>
              <a:t>утверждает бюджет, сметы расходов (включая фонд оплаты труда) ПФР и его органов, отчеты об их исполнении, а также его структуру и штаты;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/>
              <a:t>назначает и освобождает от должности исполнительного директора и его заместителей, председателя ревизионной комиссии ПФР и руководителей его отделений;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/>
              <a:t>утверждает положения об исполнительной дирекции, ревизионной комиссии и региональных органах ПФР;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/>
              <a:t>издает в пределах своей компетенции нормативные акты по вопросам, относящимся к деятельности ПФР;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/>
              <a:t>решает другие вопросы, отнесенные к компетенции ПФР.</a:t>
            </a:r>
          </a:p>
          <a:p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81852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76672"/>
            <a:ext cx="820891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Правление </a:t>
            </a:r>
            <a:r>
              <a:rPr lang="ru-RU" sz="2000" b="1" dirty="0"/>
              <a:t>ПФР возглавляет председатель, который назначается и освобождается от должности Верховным Советом Российской Федерации</a:t>
            </a:r>
            <a:r>
              <a:rPr lang="ru-RU" sz="2000" b="1" dirty="0" smtClean="0"/>
              <a:t>.</a:t>
            </a:r>
          </a:p>
          <a:p>
            <a:endParaRPr lang="ru-RU" sz="2000" b="1" dirty="0"/>
          </a:p>
          <a:p>
            <a:r>
              <a:rPr lang="ru-RU" sz="2000" b="1" dirty="0" smtClean="0"/>
              <a:t>Для </a:t>
            </a:r>
            <a:r>
              <a:rPr lang="ru-RU" sz="2000" b="1" dirty="0"/>
              <a:t>осуществления контроля деятельности исполнительной дирекции ПФР и его региональных органов образуется ревизионная комиссия ПФР.</a:t>
            </a:r>
          </a:p>
          <a:p>
            <a:r>
              <a:rPr lang="ru-RU" sz="2000" b="1" dirty="0" smtClean="0"/>
              <a:t>Предприятия</a:t>
            </a:r>
            <a:r>
              <a:rPr lang="ru-RU" sz="2000" b="1" dirty="0"/>
              <a:t>, организации, учреждения, в том числе банки, обязаны представлять уполномоченным ПФР в районах и городах, ревизионной комиссии ПФР необходимые документы и сведения, относящиеся к деятельности ПФР, за исключением сведений, составляющих коммерческую тайну, перечень которых устанавливается </a:t>
            </a:r>
            <a:r>
              <a:rPr lang="ru-RU" sz="2000" b="1" dirty="0">
                <a:hlinkClick r:id="rId2"/>
              </a:rPr>
              <a:t>законодательством</a:t>
            </a:r>
            <a:r>
              <a:rPr lang="ru-RU" sz="2000" b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1206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04664"/>
            <a:ext cx="820891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/>
          </a:p>
          <a:p>
            <a:r>
              <a:rPr lang="ru-RU" sz="2000" b="1" dirty="0" smtClean="0"/>
              <a:t>Работники </a:t>
            </a:r>
            <a:r>
              <a:rPr lang="ru-RU" sz="2000" b="1" dirty="0"/>
              <a:t>системы ПФР приравниваются по условиям медицинского и бытового обслуживания к работникам аппарата соответствующих органов исполнительной власти</a:t>
            </a:r>
            <a:r>
              <a:rPr lang="ru-RU" sz="2000" b="1" dirty="0" smtClean="0"/>
              <a:t>.</a:t>
            </a:r>
          </a:p>
          <a:p>
            <a:endParaRPr lang="ru-RU" sz="2000" b="1" dirty="0"/>
          </a:p>
          <a:p>
            <a:r>
              <a:rPr lang="ru-RU" sz="2000" b="1" dirty="0" smtClean="0"/>
              <a:t>Уполномоченные </a:t>
            </a:r>
            <a:r>
              <a:rPr lang="ru-RU" sz="2000" b="1" dirty="0"/>
              <a:t>ПФР в районах и городах подлежат обязательному государственному личному страхованию и имеют право на возмещение причиненного им ущерба в порядке и на условиях, установленных для сотрудников Государственной налоговой службы Российской Федерации</a:t>
            </a:r>
            <a:r>
              <a:rPr lang="ru-RU" sz="2000" b="1" dirty="0" smtClean="0"/>
              <a:t>.</a:t>
            </a:r>
          </a:p>
          <a:p>
            <a:endParaRPr lang="ru-RU" sz="2000" b="1" dirty="0"/>
          </a:p>
          <a:p>
            <a:r>
              <a:rPr lang="ru-RU" sz="2000" b="1" dirty="0" smtClean="0"/>
              <a:t>ПФР </a:t>
            </a:r>
            <a:r>
              <a:rPr lang="ru-RU" sz="2000" b="1" dirty="0"/>
              <a:t>является юридическим лицом, имеет печать с изображением Государственного герба Российской Федерации и своим наименованием.</a:t>
            </a:r>
          </a:p>
          <a:p>
            <a:r>
              <a:rPr lang="ru-RU" sz="2000" b="1" dirty="0" smtClean="0"/>
              <a:t>Местонахождение </a:t>
            </a:r>
            <a:r>
              <a:rPr lang="ru-RU" sz="2000" b="1" dirty="0"/>
              <a:t>ПФР - город Москва.</a:t>
            </a:r>
          </a:p>
          <a:p>
            <a:r>
              <a:rPr lang="ru-RU" sz="2000" b="1" dirty="0"/>
              <a:t/>
            </a:r>
            <a:br>
              <a:rPr lang="ru-RU" sz="2000" b="1" dirty="0"/>
            </a:b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96701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692696"/>
            <a:ext cx="777686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FranklinGothicDemiITC-Regular"/>
              </a:rPr>
              <a:t>Система </a:t>
            </a:r>
            <a:r>
              <a:rPr lang="ru-RU" sz="2800" b="1" dirty="0">
                <a:solidFill>
                  <a:srgbClr val="FFFF00"/>
                </a:solidFill>
                <a:latin typeface="FranklinGothicDemiITC-Regular"/>
              </a:rPr>
              <a:t>Пенсионного фонда России </a:t>
            </a:r>
            <a:r>
              <a:rPr lang="ru-RU" sz="2800" b="1" dirty="0">
                <a:latin typeface="FranklinGothicDemiITC-Regular"/>
              </a:rPr>
              <a:t>включает структурные </a:t>
            </a:r>
            <a:r>
              <a:rPr lang="ru-RU" sz="2800" b="1" dirty="0" smtClean="0">
                <a:latin typeface="FranklinGothicDemiITC-Regular"/>
              </a:rPr>
              <a:t>подразделения</a:t>
            </a:r>
            <a:r>
              <a:rPr lang="ru-RU" sz="2800" b="1" dirty="0">
                <a:latin typeface="FranklinGothicDemiITC-Regular"/>
              </a:rPr>
              <a:t>, всесторонне обеспечивающие полноценную работу </a:t>
            </a:r>
            <a:r>
              <a:rPr lang="ru-RU" sz="2800" b="1" dirty="0" smtClean="0">
                <a:latin typeface="FranklinGothicDemiITC-Regular"/>
              </a:rPr>
              <a:t>системы обязательного </a:t>
            </a:r>
            <a:r>
              <a:rPr lang="ru-RU" sz="2800" b="1" dirty="0">
                <a:latin typeface="FranklinGothicDemiITC-Regular"/>
              </a:rPr>
              <a:t>пенсионного страхования в РФ. На федеральном </a:t>
            </a:r>
            <a:r>
              <a:rPr lang="ru-RU" sz="2800" b="1" dirty="0" smtClean="0">
                <a:latin typeface="FranklinGothicDemiITC-Regular"/>
              </a:rPr>
              <a:t>уровне Пенсионный </a:t>
            </a:r>
            <a:r>
              <a:rPr lang="ru-RU" sz="2800" b="1" dirty="0">
                <a:latin typeface="FranklinGothicDemiITC-Regular"/>
              </a:rPr>
              <a:t>фонд России представлен Правлением, которому </a:t>
            </a:r>
            <a:r>
              <a:rPr lang="ru-RU" sz="2800" b="1" dirty="0" smtClean="0">
                <a:latin typeface="FranklinGothicDemiITC-Regular"/>
              </a:rPr>
              <a:t>подчиняются </a:t>
            </a:r>
            <a:r>
              <a:rPr lang="ru-RU" sz="2800" b="1" dirty="0">
                <a:latin typeface="FranklinGothicDemiITC-Regular"/>
              </a:rPr>
              <a:t>Исполнительная дирекция ПФР и Центр персонифицированного учета.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112542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4664"/>
            <a:ext cx="835292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FFFF00"/>
                </a:solidFill>
                <a:latin typeface="FranklinGothicDemiCondITC-Reg"/>
              </a:rPr>
              <a:t>Правление ПФР</a:t>
            </a:r>
            <a:endParaRPr lang="ru-RU" sz="2800" dirty="0">
              <a:solidFill>
                <a:srgbClr val="FFFF00"/>
              </a:solidFill>
              <a:latin typeface="FranklinGothicDemiCondITC-Reg"/>
            </a:endParaRPr>
          </a:p>
          <a:p>
            <a:r>
              <a:rPr lang="ru-RU" sz="2000" dirty="0">
                <a:latin typeface="FranklinGothicBookCmpITC-Reg"/>
              </a:rPr>
              <a:t>Осуществляет </a:t>
            </a:r>
            <a:r>
              <a:rPr lang="ru-RU" sz="2000" dirty="0" smtClean="0">
                <a:latin typeface="FranklinGothicBookCmpITC-Reg"/>
              </a:rPr>
              <a:t>руководство Пенсионным </a:t>
            </a:r>
            <a:r>
              <a:rPr lang="ru-RU" sz="2000" dirty="0">
                <a:latin typeface="FranklinGothicBookCmpITC-Reg"/>
              </a:rPr>
              <a:t>фондом России.</a:t>
            </a:r>
          </a:p>
          <a:p>
            <a:r>
              <a:rPr lang="ru-RU" sz="2000" dirty="0">
                <a:latin typeface="FranklinGothicBookCmpITC-Reg"/>
              </a:rPr>
              <a:t>Реализует единую </a:t>
            </a:r>
            <a:r>
              <a:rPr lang="ru-RU" sz="2000" dirty="0" smtClean="0">
                <a:latin typeface="FranklinGothicBookCmpITC-Reg"/>
              </a:rPr>
              <a:t>стратегию управления пенсионной системой Российской Федерации </a:t>
            </a:r>
            <a:r>
              <a:rPr lang="ru-RU" sz="2000" dirty="0">
                <a:latin typeface="FranklinGothicBookCmpITC-Reg"/>
              </a:rPr>
              <a:t>в </a:t>
            </a:r>
            <a:r>
              <a:rPr lang="ru-RU" sz="2000" dirty="0" smtClean="0">
                <a:latin typeface="FranklinGothicBookCmpITC-Reg"/>
              </a:rPr>
              <a:t>соответствии с законодательством Российской </a:t>
            </a:r>
            <a:r>
              <a:rPr lang="ru-RU" sz="2000" dirty="0">
                <a:latin typeface="FranklinGothicBookCmpITC-Reg"/>
              </a:rPr>
              <a:t>Федерации.</a:t>
            </a:r>
          </a:p>
          <a:p>
            <a:r>
              <a:rPr lang="ru-RU" sz="2000" u="sng" dirty="0">
                <a:solidFill>
                  <a:srgbClr val="FFFF00"/>
                </a:solidFill>
                <a:latin typeface="FranklinGothicDemiCmpITC-Reg"/>
              </a:rPr>
              <a:t>Функции: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отвечает </a:t>
            </a:r>
            <a:r>
              <a:rPr lang="ru-RU" sz="2000" dirty="0">
                <a:latin typeface="FranklinGothicBookCmpITC-Reg"/>
              </a:rPr>
              <a:t>за </a:t>
            </a:r>
            <a:r>
              <a:rPr lang="ru-RU" sz="2000" dirty="0" smtClean="0">
                <a:latin typeface="FranklinGothicBookCmpITC-Reg"/>
              </a:rPr>
              <a:t>выполнение функций</a:t>
            </a:r>
            <a:r>
              <a:rPr lang="ru-RU" sz="2000" dirty="0">
                <a:latin typeface="FranklinGothicBookCmpITC-Reg"/>
              </a:rPr>
              <a:t>, относящихся к </a:t>
            </a:r>
            <a:r>
              <a:rPr lang="ru-RU" sz="2000" dirty="0" smtClean="0">
                <a:latin typeface="FranklinGothicBookCmpITC-Reg"/>
              </a:rPr>
              <a:t>компетенции </a:t>
            </a:r>
            <a:r>
              <a:rPr lang="ru-RU" sz="2000" dirty="0">
                <a:latin typeface="FranklinGothicBookCmpITC-Reg"/>
              </a:rPr>
              <a:t>ПФР;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определяет перспективные и </a:t>
            </a:r>
            <a:r>
              <a:rPr lang="ru-RU" sz="2000" dirty="0">
                <a:latin typeface="FranklinGothicBookCmpITC-Reg"/>
              </a:rPr>
              <a:t>текущие задачи </a:t>
            </a:r>
            <a:r>
              <a:rPr lang="ru-RU" sz="2000" dirty="0" smtClean="0">
                <a:latin typeface="FranklinGothicBookCmpITC-Reg"/>
              </a:rPr>
              <a:t>системы ПФР</a:t>
            </a:r>
            <a:r>
              <a:rPr lang="ru-RU" sz="2000" dirty="0">
                <a:latin typeface="FranklinGothicBookCmpITC-Reg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формирует </a:t>
            </a:r>
            <a:r>
              <a:rPr lang="ru-RU" sz="2000" dirty="0">
                <a:latin typeface="FranklinGothicBookCmpITC-Reg"/>
              </a:rPr>
              <a:t>бюджет </a:t>
            </a:r>
            <a:r>
              <a:rPr lang="ru-RU" sz="2000" dirty="0" smtClean="0">
                <a:latin typeface="FranklinGothicBookCmpITC-Reg"/>
              </a:rPr>
              <a:t>ПФР, утверждает </a:t>
            </a:r>
            <a:r>
              <a:rPr lang="ru-RU" sz="2000" dirty="0">
                <a:latin typeface="FranklinGothicBookCmpITC-Reg"/>
              </a:rPr>
              <a:t>отчеты о его </a:t>
            </a:r>
            <a:r>
              <a:rPr lang="ru-RU" sz="2000" dirty="0" smtClean="0">
                <a:latin typeface="FranklinGothicBookCmpITC-Reg"/>
              </a:rPr>
              <a:t>исполнении</a:t>
            </a:r>
            <a:r>
              <a:rPr lang="ru-RU" sz="2000" dirty="0">
                <a:latin typeface="FranklinGothicBookCmpITC-Reg"/>
              </a:rPr>
              <a:t>, а также </a:t>
            </a:r>
            <a:r>
              <a:rPr lang="ru-RU" sz="2000" dirty="0" smtClean="0">
                <a:latin typeface="FranklinGothicBookCmpITC-Reg"/>
              </a:rPr>
              <a:t>структуру и </a:t>
            </a:r>
            <a:r>
              <a:rPr lang="ru-RU" sz="2000" dirty="0">
                <a:latin typeface="FranklinGothicBookCmpITC-Reg"/>
              </a:rPr>
              <a:t>штаты;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утверждает </a:t>
            </a:r>
            <a:r>
              <a:rPr lang="ru-RU" sz="2000" dirty="0">
                <a:latin typeface="FranklinGothicBookCmpITC-Reg"/>
              </a:rPr>
              <a:t>положения </a:t>
            </a:r>
            <a:r>
              <a:rPr lang="ru-RU" sz="2000" dirty="0" smtClean="0">
                <a:latin typeface="FranklinGothicBookCmpITC-Reg"/>
              </a:rPr>
              <a:t>об Исполнительной дирекции, Ревизионной </a:t>
            </a:r>
            <a:r>
              <a:rPr lang="ru-RU" sz="2000" dirty="0">
                <a:latin typeface="FranklinGothicBookCmpITC-Reg"/>
              </a:rPr>
              <a:t>комиссии </a:t>
            </a:r>
            <a:r>
              <a:rPr lang="ru-RU" sz="2000" dirty="0" smtClean="0">
                <a:latin typeface="FranklinGothicBookCmpITC-Reg"/>
              </a:rPr>
              <a:t>ПФР и </a:t>
            </a:r>
            <a:r>
              <a:rPr lang="ru-RU" sz="2000" dirty="0">
                <a:latin typeface="FranklinGothicBookCmpITC-Reg"/>
              </a:rPr>
              <a:t>территориальных </a:t>
            </a:r>
            <a:r>
              <a:rPr lang="ru-RU" sz="2000" dirty="0" smtClean="0">
                <a:latin typeface="FranklinGothicBookCmpITC-Reg"/>
              </a:rPr>
              <a:t>органах ПФР</a:t>
            </a:r>
            <a:r>
              <a:rPr lang="ru-RU" sz="2000" dirty="0">
                <a:latin typeface="FranklinGothicBookCmpITC-Reg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издает </a:t>
            </a:r>
            <a:r>
              <a:rPr lang="ru-RU" sz="2000" dirty="0">
                <a:latin typeface="FranklinGothicBookCmpITC-Reg"/>
              </a:rPr>
              <a:t>в пределах </a:t>
            </a:r>
            <a:r>
              <a:rPr lang="ru-RU" sz="2000" dirty="0" smtClean="0">
                <a:latin typeface="FranklinGothicBookCmpITC-Reg"/>
              </a:rPr>
              <a:t>своей компетенции нормативные акты </a:t>
            </a:r>
            <a:r>
              <a:rPr lang="ru-RU" sz="2000" dirty="0">
                <a:latin typeface="FranklinGothicBookCmpITC-Reg"/>
              </a:rPr>
              <a:t>по вопросам, </a:t>
            </a:r>
            <a:r>
              <a:rPr lang="ru-RU" sz="2000" dirty="0" smtClean="0">
                <a:latin typeface="FranklinGothicBookCmpITC-Reg"/>
              </a:rPr>
              <a:t>относящимся </a:t>
            </a:r>
            <a:r>
              <a:rPr lang="ru-RU" sz="2000" dirty="0">
                <a:latin typeface="FranklinGothicBookCmpITC-Reg"/>
              </a:rPr>
              <a:t>к деятельности ПФР.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19305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4664"/>
            <a:ext cx="8352928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FFFF00"/>
                </a:solidFill>
                <a:latin typeface="FranklinGothicDemiCondITC-Reg"/>
              </a:rPr>
              <a:t>Исполнительная дирекция ПФР</a:t>
            </a:r>
          </a:p>
          <a:p>
            <a:r>
              <a:rPr lang="ru-RU" sz="2000" dirty="0">
                <a:latin typeface="FranklinGothicBookCmpITC-Reg"/>
              </a:rPr>
              <a:t>Исполнительный орган Пенсионного </a:t>
            </a:r>
            <a:r>
              <a:rPr lang="ru-RU" sz="2000" dirty="0" smtClean="0">
                <a:latin typeface="FranklinGothicBookCmpITC-Reg"/>
              </a:rPr>
              <a:t>фонда России</a:t>
            </a:r>
            <a:r>
              <a:rPr lang="ru-RU" sz="2000" dirty="0">
                <a:latin typeface="FranklinGothicBookCmpITC-Reg"/>
              </a:rPr>
              <a:t>, </a:t>
            </a:r>
            <a:r>
              <a:rPr lang="ru-RU" sz="2000" dirty="0" smtClean="0">
                <a:latin typeface="FranklinGothicBookCmpITC-Reg"/>
              </a:rPr>
              <a:t>осуществляющий государственное управление средствами пенсионного страхования </a:t>
            </a:r>
            <a:r>
              <a:rPr lang="ru-RU" sz="2000" dirty="0">
                <a:latin typeface="FranklinGothicBookCmpITC-Reg"/>
              </a:rPr>
              <a:t>в </a:t>
            </a:r>
            <a:r>
              <a:rPr lang="ru-RU" sz="2000" dirty="0" smtClean="0">
                <a:latin typeface="FranklinGothicBookCmpITC-Reg"/>
              </a:rPr>
              <a:t>Российской Федерации </a:t>
            </a:r>
            <a:r>
              <a:rPr lang="ru-RU" sz="2000" dirty="0">
                <a:latin typeface="FranklinGothicBookCmpITC-Reg"/>
              </a:rPr>
              <a:t>в соответствии</a:t>
            </a:r>
          </a:p>
          <a:p>
            <a:r>
              <a:rPr lang="ru-RU" sz="2000" dirty="0">
                <a:latin typeface="FranklinGothicBookCmpITC-Reg"/>
              </a:rPr>
              <a:t>с </a:t>
            </a:r>
            <a:r>
              <a:rPr lang="ru-RU" sz="2000" dirty="0" smtClean="0">
                <a:latin typeface="FranklinGothicBookCmpITC-Reg"/>
              </a:rPr>
              <a:t>законодательством Российской </a:t>
            </a:r>
            <a:r>
              <a:rPr lang="ru-RU" sz="2000" dirty="0">
                <a:latin typeface="FranklinGothicBookCmpITC-Reg"/>
              </a:rPr>
              <a:t>Федерации и </a:t>
            </a:r>
            <a:r>
              <a:rPr lang="ru-RU" sz="2000" dirty="0" smtClean="0">
                <a:latin typeface="FranklinGothicBookCmpITC-Reg"/>
              </a:rPr>
              <a:t>решениями </a:t>
            </a:r>
            <a:r>
              <a:rPr lang="ru-RU" sz="2000" dirty="0">
                <a:latin typeface="FranklinGothicBookCmpITC-Reg"/>
              </a:rPr>
              <a:t>Правления ПФР.</a:t>
            </a:r>
          </a:p>
          <a:p>
            <a:r>
              <a:rPr lang="ru-RU" sz="2000" u="sng" dirty="0">
                <a:solidFill>
                  <a:srgbClr val="FFFF00"/>
                </a:solidFill>
                <a:latin typeface="FranklinGothicDemiCmpITC-Reg"/>
              </a:rPr>
              <a:t>Функции: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руководство </a:t>
            </a:r>
            <a:r>
              <a:rPr lang="ru-RU" sz="2000" dirty="0">
                <a:latin typeface="FranklinGothicBookCmpITC-Reg"/>
              </a:rPr>
              <a:t>и </a:t>
            </a:r>
            <a:r>
              <a:rPr lang="ru-RU" sz="2000" dirty="0" smtClean="0">
                <a:latin typeface="FranklinGothicBookCmpITC-Reg"/>
              </a:rPr>
              <a:t>контроль деятельности </a:t>
            </a:r>
            <a:r>
              <a:rPr lang="ru-RU" sz="2000" dirty="0">
                <a:latin typeface="FranklinGothicBookCmpITC-Reg"/>
              </a:rPr>
              <a:t>82 </a:t>
            </a:r>
            <a:r>
              <a:rPr lang="ru-RU" sz="2000" dirty="0" smtClean="0">
                <a:latin typeface="FranklinGothicBookCmpITC-Reg"/>
              </a:rPr>
              <a:t>отделений ПФР </a:t>
            </a:r>
            <a:r>
              <a:rPr lang="ru-RU" sz="2000" dirty="0">
                <a:latin typeface="FranklinGothicBookCmpITC-Reg"/>
              </a:rPr>
              <a:t>в субъектах РФ </a:t>
            </a:r>
            <a:r>
              <a:rPr lang="ru-RU" sz="2000" dirty="0" smtClean="0">
                <a:latin typeface="FranklinGothicBookCmpITC-Reg"/>
              </a:rPr>
              <a:t>и г</a:t>
            </a:r>
            <a:r>
              <a:rPr lang="ru-RU" sz="2000" dirty="0">
                <a:latin typeface="FranklinGothicBookCmpITC-Reg"/>
              </a:rPr>
              <a:t>. Байконуре;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подготовка проекта бюджета </a:t>
            </a:r>
            <a:r>
              <a:rPr lang="ru-RU" sz="2000" dirty="0">
                <a:latin typeface="FranklinGothicBookCmpITC-Reg"/>
              </a:rPr>
              <a:t>ПФР и отчета о </a:t>
            </a:r>
            <a:r>
              <a:rPr lang="ru-RU" sz="2000" dirty="0" smtClean="0">
                <a:latin typeface="FranklinGothicBookCmpITC-Reg"/>
              </a:rPr>
              <a:t>его исполнении</a:t>
            </a:r>
            <a:r>
              <a:rPr lang="ru-RU" sz="2000" dirty="0">
                <a:latin typeface="FranklinGothicBookCmpITC-Reg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контроль </a:t>
            </a:r>
            <a:r>
              <a:rPr lang="ru-RU" sz="2000" dirty="0">
                <a:latin typeface="FranklinGothicBookCmpITC-Reg"/>
              </a:rPr>
              <a:t>за </a:t>
            </a:r>
            <a:r>
              <a:rPr lang="ru-RU" sz="2000" dirty="0" smtClean="0">
                <a:latin typeface="FranklinGothicBookCmpITC-Reg"/>
              </a:rPr>
              <a:t>надлежащим расходованием </a:t>
            </a:r>
            <a:r>
              <a:rPr lang="ru-RU" sz="2000" dirty="0">
                <a:latin typeface="FranklinGothicBookCmpITC-Reg"/>
              </a:rPr>
              <a:t>средств ПФР;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рассмотрение обращений участников </a:t>
            </a:r>
            <a:r>
              <a:rPr lang="ru-RU" sz="2000" dirty="0">
                <a:latin typeface="FranklinGothicBookCmpITC-Reg"/>
              </a:rPr>
              <a:t>системы </a:t>
            </a:r>
            <a:r>
              <a:rPr lang="ru-RU" sz="2000" dirty="0" smtClean="0">
                <a:latin typeface="FranklinGothicBookCmpITC-Reg"/>
              </a:rPr>
              <a:t>обязательного пенсионного страхования</a:t>
            </a:r>
            <a:r>
              <a:rPr lang="ru-RU" sz="2000" dirty="0">
                <a:latin typeface="FranklinGothicBookCmpITC-Reg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 информационно-разъяснительная </a:t>
            </a:r>
            <a:r>
              <a:rPr lang="ru-RU" sz="2000" dirty="0">
                <a:latin typeface="FranklinGothicBookCmpITC-Reg"/>
              </a:rPr>
              <a:t>работа </a:t>
            </a:r>
            <a:r>
              <a:rPr lang="ru-RU" sz="2000" dirty="0" smtClean="0">
                <a:latin typeface="FranklinGothicBookCmpITC-Reg"/>
              </a:rPr>
              <a:t>по вопросам обязательного пенсионного </a:t>
            </a:r>
            <a:r>
              <a:rPr lang="ru-RU" sz="2000" dirty="0">
                <a:latin typeface="FranklinGothicBookCmpITC-Reg"/>
              </a:rPr>
              <a:t>страхования </a:t>
            </a:r>
            <a:r>
              <a:rPr lang="ru-RU" sz="2000" dirty="0" smtClean="0">
                <a:latin typeface="FranklinGothicBookCmpITC-Reg"/>
              </a:rPr>
              <a:t>и социального </a:t>
            </a:r>
            <a:r>
              <a:rPr lang="ru-RU" sz="2000" dirty="0">
                <a:latin typeface="FranklinGothicBookCmpITC-Reg"/>
              </a:rPr>
              <a:t>обеспечения </a:t>
            </a:r>
            <a:r>
              <a:rPr lang="ru-RU" sz="2000" dirty="0" smtClean="0">
                <a:latin typeface="FranklinGothicBookCmpITC-Reg"/>
              </a:rPr>
              <a:t>в Российской </a:t>
            </a:r>
            <a:r>
              <a:rPr lang="ru-RU" sz="2000" dirty="0">
                <a:latin typeface="FranklinGothicBookCmpITC-Reg"/>
              </a:rPr>
              <a:t>Федерации;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международное сотрудничество </a:t>
            </a:r>
            <a:r>
              <a:rPr lang="ru-RU" sz="2000" dirty="0">
                <a:latin typeface="FranklinGothicBookCmpITC-Reg"/>
              </a:rPr>
              <a:t>по </a:t>
            </a:r>
            <a:r>
              <a:rPr lang="ru-RU" sz="2000" dirty="0" smtClean="0">
                <a:latin typeface="FranklinGothicBookCmpITC-Reg"/>
              </a:rPr>
              <a:t>вопросам пенсионного </a:t>
            </a:r>
            <a:r>
              <a:rPr lang="ru-RU" sz="2000" dirty="0">
                <a:latin typeface="FranklinGothicBookCmpITC-Reg"/>
              </a:rPr>
              <a:t>и </a:t>
            </a:r>
            <a:r>
              <a:rPr lang="ru-RU" sz="2000" dirty="0" smtClean="0">
                <a:latin typeface="FranklinGothicBookCmpITC-Reg"/>
              </a:rPr>
              <a:t>социального обеспечения</a:t>
            </a:r>
            <a:r>
              <a:rPr lang="ru-RU" sz="2000" dirty="0">
                <a:latin typeface="FranklinGothicBookCmpITC-Reg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3359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4664"/>
            <a:ext cx="8352928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FFFF00"/>
                </a:solidFill>
                <a:latin typeface="FranklinGothicDemiCondITC-Reg"/>
              </a:rPr>
              <a:t>Центр персонифицированного </a:t>
            </a:r>
            <a:r>
              <a:rPr lang="ru-RU" sz="2800" dirty="0">
                <a:solidFill>
                  <a:srgbClr val="FFFF00"/>
                </a:solidFill>
                <a:latin typeface="FranklinGothicDemiCondITC-Reg"/>
              </a:rPr>
              <a:t>учета ПФР</a:t>
            </a:r>
          </a:p>
          <a:p>
            <a:r>
              <a:rPr lang="ru-RU" sz="2000" dirty="0"/>
              <a:t>Федеральное </a:t>
            </a:r>
            <a:r>
              <a:rPr lang="ru-RU" sz="2000" dirty="0" smtClean="0"/>
              <a:t>учреждение «Информационный центр персонифицированного учета</a:t>
            </a:r>
            <a:r>
              <a:rPr lang="ru-RU" sz="2000" dirty="0"/>
              <a:t>» осуществляет </a:t>
            </a:r>
            <a:r>
              <a:rPr lang="ru-RU" sz="2000" dirty="0" smtClean="0"/>
              <a:t>обработку информации </a:t>
            </a:r>
            <a:r>
              <a:rPr lang="ru-RU" sz="2000" dirty="0"/>
              <a:t>по </a:t>
            </a:r>
            <a:r>
              <a:rPr lang="ru-RU" sz="2000" dirty="0" smtClean="0"/>
              <a:t>персонифицированному </a:t>
            </a:r>
            <a:r>
              <a:rPr lang="ru-RU" sz="2000" dirty="0"/>
              <a:t>учету </a:t>
            </a:r>
            <a:r>
              <a:rPr lang="ru-RU" sz="2000" dirty="0" smtClean="0"/>
              <a:t>пенсионных </a:t>
            </a:r>
            <a:r>
              <a:rPr lang="ru-RU" sz="2000" dirty="0"/>
              <a:t>прав граждан в </a:t>
            </a:r>
            <a:r>
              <a:rPr lang="ru-RU" sz="2000" dirty="0" smtClean="0"/>
              <a:t>системе обязательного пенсионного страхования</a:t>
            </a:r>
            <a:r>
              <a:rPr lang="ru-RU" sz="2000" dirty="0"/>
              <a:t>.</a:t>
            </a:r>
          </a:p>
          <a:p>
            <a:r>
              <a:rPr lang="ru-RU" sz="2000" u="sng" dirty="0">
                <a:solidFill>
                  <a:srgbClr val="FFFF00"/>
                </a:solidFill>
                <a:latin typeface="FranklinGothicDemiCmpITC-Reg"/>
              </a:rPr>
              <a:t>Функции</a:t>
            </a:r>
            <a:r>
              <a:rPr lang="ru-RU" sz="2000" dirty="0"/>
              <a:t>: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организация </a:t>
            </a:r>
            <a:r>
              <a:rPr lang="ru-RU" sz="2000" dirty="0">
                <a:latin typeface="FranklinGothicBookCmpITC-Reg"/>
              </a:rPr>
              <a:t>технологического процесса автоматизированного ведения системы персонифицированного учета и реестра застрахованных лиц в системе ПФР;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информирование </a:t>
            </a:r>
            <a:r>
              <a:rPr lang="ru-RU" sz="2000" dirty="0">
                <a:latin typeface="FranklinGothicBookCmpITC-Reg"/>
              </a:rPr>
              <a:t>участников системы обязательного пенсионного страхования;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обеспечение </a:t>
            </a:r>
            <a:r>
              <a:rPr lang="ru-RU" sz="2000" dirty="0">
                <a:latin typeface="FranklinGothicBookCmpITC-Reg"/>
              </a:rPr>
              <a:t>процесса обмена информацией между Исполнительной дирекцией ПФР и отделениями ПФР;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поддержка </a:t>
            </a:r>
            <a:r>
              <a:rPr lang="ru-RU" sz="2000" dirty="0">
                <a:latin typeface="FranklinGothicBookCmpITC-Reg"/>
              </a:rPr>
              <a:t>Портала ПФР;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защита </a:t>
            </a:r>
            <a:r>
              <a:rPr lang="ru-RU" sz="2000" dirty="0">
                <a:latin typeface="FranklinGothicBookCmpITC-Reg"/>
              </a:rPr>
              <a:t>сведений о застрахованных лицах;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эксплуатация </a:t>
            </a:r>
            <a:r>
              <a:rPr lang="ru-RU" sz="2000" dirty="0">
                <a:latin typeface="FranklinGothicBookCmpITC-Reg"/>
              </a:rPr>
              <a:t>Центрального вычислительного комплекса ПФР и управление информационно-вычислительной сетью;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ведение </a:t>
            </a:r>
            <a:r>
              <a:rPr lang="ru-RU" sz="2000" dirty="0">
                <a:latin typeface="FranklinGothicBookCmpITC-Reg"/>
              </a:rPr>
              <a:t>Федерального регистра лиц, имеющих право на получение государственной социальной помощи.</a:t>
            </a:r>
          </a:p>
        </p:txBody>
      </p:sp>
    </p:spTree>
    <p:extLst>
      <p:ext uri="{BB962C8B-B14F-4D97-AF65-F5344CB8AC3E}">
        <p14:creationId xmlns:p14="http://schemas.microsoft.com/office/powerpoint/2010/main" val="2533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4664"/>
            <a:ext cx="8352928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FFFF00"/>
                </a:solidFill>
              </a:rPr>
              <a:t>Ревизионная комиссия </a:t>
            </a:r>
            <a:r>
              <a:rPr lang="ru-RU" sz="2800" dirty="0">
                <a:solidFill>
                  <a:srgbClr val="FFFF00"/>
                </a:solidFill>
              </a:rPr>
              <a:t>ПФР</a:t>
            </a:r>
          </a:p>
          <a:p>
            <a:r>
              <a:rPr lang="ru-RU" sz="2000" dirty="0" smtClean="0"/>
              <a:t>Организует </a:t>
            </a:r>
            <a:r>
              <a:rPr lang="ru-RU" sz="2000" dirty="0"/>
              <a:t>и </a:t>
            </a:r>
            <a:r>
              <a:rPr lang="ru-RU" sz="2000" dirty="0" smtClean="0"/>
              <a:t>осуществляет ведомственный финансовый контроль </a:t>
            </a:r>
            <a:r>
              <a:rPr lang="ru-RU" sz="2000" dirty="0"/>
              <a:t>в системе ПФР.</a:t>
            </a:r>
          </a:p>
          <a:p>
            <a:r>
              <a:rPr lang="ru-RU" sz="2000" u="sng" dirty="0">
                <a:solidFill>
                  <a:srgbClr val="FFFF00"/>
                </a:solidFill>
              </a:rPr>
              <a:t>Функции: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финансовый </a:t>
            </a:r>
            <a:r>
              <a:rPr lang="ru-RU" sz="2000" dirty="0">
                <a:latin typeface="FranklinGothicBookCmpITC-Reg"/>
              </a:rPr>
              <a:t>контроль за подведомственными распорядителями и получателями средств бюджета ПФР в части </a:t>
            </a:r>
            <a:r>
              <a:rPr lang="ru-RU" sz="2000" dirty="0" smtClean="0">
                <a:latin typeface="FranklinGothicBookCmpITC-Reg"/>
              </a:rPr>
              <a:t>обеспечения</a:t>
            </a:r>
            <a:r>
              <a:rPr lang="en-US" sz="2000" dirty="0" smtClean="0">
                <a:latin typeface="FranklinGothicBookCmpITC-Reg"/>
              </a:rPr>
              <a:t> </a:t>
            </a:r>
            <a:r>
              <a:rPr lang="ru-RU" sz="2000" dirty="0" smtClean="0">
                <a:latin typeface="FranklinGothicBookCmpITC-Reg"/>
              </a:rPr>
              <a:t>правомерного</a:t>
            </a:r>
            <a:r>
              <a:rPr lang="ru-RU" sz="2000" dirty="0">
                <a:latin typeface="FranklinGothicBookCmpITC-Reg"/>
              </a:rPr>
              <a:t>, целевого и эффективного использования бюджетных средств;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финансовый </a:t>
            </a:r>
            <a:r>
              <a:rPr lang="ru-RU" sz="2000" dirty="0">
                <a:latin typeface="FranklinGothicBookCmpITC-Reg"/>
              </a:rPr>
              <a:t>контроль за подведомственными администраторами доходов бюджета ПФР по осуществлению ими функций администрирования доходов;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ведомственный </a:t>
            </a:r>
            <a:r>
              <a:rPr lang="ru-RU" sz="2000" dirty="0">
                <a:latin typeface="FranklinGothicBookCmpITC-Reg"/>
              </a:rPr>
              <a:t>контроль за территориальными органами ПФР по осуществлению ими индивидуального (персонифицированного) учета в системе обязательного пенсионного страхования, </a:t>
            </a:r>
            <a:r>
              <a:rPr lang="ru-RU" sz="2000" dirty="0" smtClean="0">
                <a:latin typeface="FranklinGothicBookCmpITC-Reg"/>
              </a:rPr>
              <a:t>а</a:t>
            </a:r>
            <a:r>
              <a:rPr lang="en-US" sz="2000" dirty="0" smtClean="0">
                <a:latin typeface="FranklinGothicBookCmpITC-Reg"/>
              </a:rPr>
              <a:t> </a:t>
            </a:r>
            <a:r>
              <a:rPr lang="ru-RU" sz="2000" dirty="0" smtClean="0">
                <a:latin typeface="FranklinGothicBookCmpITC-Reg"/>
              </a:rPr>
              <a:t>также </a:t>
            </a:r>
            <a:r>
              <a:rPr lang="ru-RU" sz="2000" dirty="0">
                <a:latin typeface="FranklinGothicBookCmpITC-Reg"/>
              </a:rPr>
              <a:t>по осуществлению ими пенсионного </a:t>
            </a:r>
            <a:r>
              <a:rPr lang="ru-RU" sz="2000" dirty="0" smtClean="0">
                <a:latin typeface="FranklinGothicBookCmpITC-Reg"/>
              </a:rPr>
              <a:t>обеспечения;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внутренний аудит эффективности деятельности</a:t>
            </a:r>
            <a:r>
              <a:rPr lang="en-US" sz="2000" dirty="0" smtClean="0">
                <a:latin typeface="FranklinGothicBookCmpITC-Reg"/>
              </a:rPr>
              <a:t> </a:t>
            </a:r>
            <a:r>
              <a:rPr lang="ru-RU" sz="2000" dirty="0" smtClean="0">
                <a:latin typeface="FranklinGothicBookCmpITC-Reg"/>
              </a:rPr>
              <a:t>Исполнительной </a:t>
            </a:r>
            <a:r>
              <a:rPr lang="ru-RU" sz="2000" dirty="0">
                <a:latin typeface="FranklinGothicBookCmpITC-Reg"/>
              </a:rPr>
              <a:t>дирекции ПФР.</a:t>
            </a:r>
          </a:p>
        </p:txBody>
      </p:sp>
    </p:spTree>
    <p:extLst>
      <p:ext uri="{BB962C8B-B14F-4D97-AF65-F5344CB8AC3E}">
        <p14:creationId xmlns:p14="http://schemas.microsoft.com/office/powerpoint/2010/main" val="52368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79249"/>
            <a:ext cx="8640960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FFFF00"/>
                </a:solidFill>
              </a:rPr>
              <a:t>Отделения ПФР в </a:t>
            </a:r>
            <a:r>
              <a:rPr lang="ru-RU" sz="2800" dirty="0">
                <a:solidFill>
                  <a:srgbClr val="FFFF00"/>
                </a:solidFill>
              </a:rPr>
              <a:t>субъектах РФ</a:t>
            </a:r>
          </a:p>
          <a:p>
            <a:r>
              <a:rPr lang="ru-RU" dirty="0"/>
              <a:t>Осуществляют </a:t>
            </a:r>
            <a:r>
              <a:rPr lang="ru-RU" dirty="0" smtClean="0"/>
              <a:t>организацию государственного управления средствами </a:t>
            </a:r>
            <a:r>
              <a:rPr lang="ru-RU" dirty="0"/>
              <a:t>обязательного </a:t>
            </a:r>
            <a:r>
              <a:rPr lang="ru-RU" dirty="0" smtClean="0"/>
              <a:t>пенсионного </a:t>
            </a:r>
            <a:r>
              <a:rPr lang="ru-RU" dirty="0"/>
              <a:t>страхования в </a:t>
            </a:r>
            <a:r>
              <a:rPr lang="ru-RU" dirty="0" smtClean="0"/>
              <a:t>соответствии </a:t>
            </a:r>
            <a:r>
              <a:rPr lang="ru-RU" dirty="0"/>
              <a:t>с </a:t>
            </a:r>
            <a:r>
              <a:rPr lang="ru-RU" dirty="0" smtClean="0"/>
              <a:t>законодательством РФ</a:t>
            </a:r>
            <a:r>
              <a:rPr lang="ru-RU" dirty="0"/>
              <a:t>, решениями </a:t>
            </a:r>
            <a:r>
              <a:rPr lang="ru-RU" dirty="0" smtClean="0"/>
              <a:t>Правления ПФР </a:t>
            </a:r>
            <a:r>
              <a:rPr lang="ru-RU" dirty="0"/>
              <a:t>и </a:t>
            </a:r>
            <a:r>
              <a:rPr lang="ru-RU" dirty="0" smtClean="0"/>
              <a:t>Исполнительной дирекции </a:t>
            </a:r>
            <a:r>
              <a:rPr lang="ru-RU" dirty="0"/>
              <a:t>ПФР.</a:t>
            </a:r>
          </a:p>
          <a:p>
            <a:r>
              <a:rPr lang="ru-RU" sz="2000" u="sng" dirty="0">
                <a:solidFill>
                  <a:srgbClr val="FFFF00"/>
                </a:solidFill>
              </a:rPr>
              <a:t>Функции: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руководство</a:t>
            </a:r>
            <a:r>
              <a:rPr lang="ru-RU" sz="2000" dirty="0">
                <a:latin typeface="FranklinGothicBookCmpITC-Reg"/>
              </a:rPr>
              <a:t>, контроль и финансирование подведомственных территориальных органов ПФР;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своевременное </a:t>
            </a:r>
            <a:r>
              <a:rPr lang="ru-RU" sz="2000" dirty="0">
                <a:latin typeface="FranklinGothicBookCmpITC-Reg"/>
              </a:rPr>
              <a:t>установление и выплата пенсий и социальных пособий, находящихся в компетенции ПФР;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ведение </a:t>
            </a:r>
            <a:r>
              <a:rPr lang="ru-RU" sz="2000" dirty="0">
                <a:latin typeface="FranklinGothicBookCmpITC-Reg"/>
              </a:rPr>
              <a:t>персонифицированного учета в системе обязательного пенсионного страхования;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ежемесячное </a:t>
            </a:r>
            <a:r>
              <a:rPr lang="ru-RU" sz="2000" dirty="0">
                <a:latin typeface="FranklinGothicBookCmpITC-Reg"/>
              </a:rPr>
              <a:t>перечисление начисленных к доставке </a:t>
            </a:r>
            <a:r>
              <a:rPr lang="ru-RU" sz="2000" dirty="0" smtClean="0">
                <a:latin typeface="FranklinGothicBookCmpITC-Reg"/>
              </a:rPr>
              <a:t>сумм</a:t>
            </a:r>
            <a:r>
              <a:rPr lang="en-US" sz="2000" dirty="0" smtClean="0">
                <a:latin typeface="FranklinGothicBookCmpITC-Reg"/>
              </a:rPr>
              <a:t> </a:t>
            </a:r>
            <a:r>
              <a:rPr lang="ru-RU" sz="2000" dirty="0" smtClean="0">
                <a:latin typeface="FranklinGothicBookCmpITC-Reg"/>
              </a:rPr>
              <a:t>пенсий</a:t>
            </a:r>
            <a:r>
              <a:rPr lang="ru-RU" sz="2000" dirty="0">
                <a:latin typeface="FranklinGothicBookCmpITC-Reg"/>
              </a:rPr>
              <a:t>, пособий и иных выплат на счета организаций;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контроль </a:t>
            </a:r>
            <a:r>
              <a:rPr lang="ru-RU" sz="2000" dirty="0">
                <a:latin typeface="FranklinGothicBookCmpITC-Reg"/>
              </a:rPr>
              <a:t>за правильностью исчисления, полнотой и своевременностью уплаты страховых взносов на ОПС и ОМС, в </a:t>
            </a:r>
            <a:r>
              <a:rPr lang="ru-RU" sz="2000" dirty="0" smtClean="0">
                <a:latin typeface="FranklinGothicBookCmpITC-Reg"/>
              </a:rPr>
              <a:t>том</a:t>
            </a:r>
            <a:r>
              <a:rPr lang="en-US" sz="2000" dirty="0" smtClean="0">
                <a:latin typeface="FranklinGothicBookCmpITC-Reg"/>
              </a:rPr>
              <a:t> </a:t>
            </a:r>
            <a:r>
              <a:rPr lang="ru-RU" sz="2000" dirty="0" smtClean="0">
                <a:latin typeface="FranklinGothicBookCmpITC-Reg"/>
              </a:rPr>
              <a:t>числе </a:t>
            </a:r>
            <a:r>
              <a:rPr lang="ru-RU" sz="2000" dirty="0">
                <a:latin typeface="FranklinGothicBookCmpITC-Reg"/>
              </a:rPr>
              <a:t>проведение проверок;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организация </a:t>
            </a:r>
            <a:r>
              <a:rPr lang="ru-RU" sz="2000" dirty="0">
                <a:latin typeface="FranklinGothicBookCmpITC-Reg"/>
              </a:rPr>
              <a:t>работы по реализации прав застрахованных лиц, связанных с формированием пенсионных накоплений;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информационно-разъяснительная </a:t>
            </a:r>
            <a:r>
              <a:rPr lang="ru-RU" sz="2000" dirty="0">
                <a:latin typeface="FranklinGothicBookCmpITC-Reg"/>
              </a:rPr>
              <a:t>работа </a:t>
            </a:r>
            <a:r>
              <a:rPr lang="ru-RU" sz="2000" dirty="0" err="1" smtClean="0">
                <a:latin typeface="FranklinGothicBookCmpITC-Reg"/>
              </a:rPr>
              <a:t>науровне</a:t>
            </a:r>
            <a:r>
              <a:rPr lang="ru-RU" sz="2000" dirty="0" smtClean="0">
                <a:latin typeface="FranklinGothicBookCmpITC-Reg"/>
              </a:rPr>
              <a:t> </a:t>
            </a:r>
            <a:r>
              <a:rPr lang="ru-RU" sz="2000" dirty="0">
                <a:latin typeface="FranklinGothicBookCmpITC-Reg"/>
              </a:rPr>
              <a:t>субъекта РФ</a:t>
            </a:r>
          </a:p>
        </p:txBody>
      </p:sp>
    </p:spTree>
    <p:extLst>
      <p:ext uri="{BB962C8B-B14F-4D97-AF65-F5344CB8AC3E}">
        <p14:creationId xmlns:p14="http://schemas.microsoft.com/office/powerpoint/2010/main" val="249311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79249"/>
            <a:ext cx="8640960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FFFF00"/>
                </a:solidFill>
              </a:rPr>
              <a:t>Управления (отделы</a:t>
            </a:r>
            <a:r>
              <a:rPr lang="ru-RU" sz="2800" dirty="0">
                <a:solidFill>
                  <a:srgbClr val="FFFF00"/>
                </a:solidFill>
              </a:rPr>
              <a:t>) ПФР</a:t>
            </a:r>
          </a:p>
          <a:p>
            <a:r>
              <a:rPr lang="ru-RU" dirty="0"/>
              <a:t>Находятся в </a:t>
            </a:r>
            <a:r>
              <a:rPr lang="ru-RU" dirty="0" smtClean="0"/>
              <a:t>подчинении отделений Пенсионного фонда </a:t>
            </a:r>
            <a:r>
              <a:rPr lang="ru-RU" dirty="0"/>
              <a:t>России в </a:t>
            </a:r>
            <a:r>
              <a:rPr lang="ru-RU" dirty="0" smtClean="0"/>
              <a:t>субъектах РФ</a:t>
            </a:r>
            <a:r>
              <a:rPr lang="ru-RU" dirty="0"/>
              <a:t>. Осуществляют </a:t>
            </a:r>
            <a:r>
              <a:rPr lang="ru-RU" dirty="0" smtClean="0"/>
              <a:t>непосредственное взаимодействие с </a:t>
            </a:r>
            <a:r>
              <a:rPr lang="ru-RU" dirty="0"/>
              <a:t>участниками системы</a:t>
            </a:r>
          </a:p>
          <a:p>
            <a:r>
              <a:rPr lang="ru-RU" dirty="0"/>
              <a:t>обязательного </a:t>
            </a:r>
            <a:r>
              <a:rPr lang="ru-RU" dirty="0" smtClean="0"/>
              <a:t>пенсионного страхования </a:t>
            </a:r>
            <a:r>
              <a:rPr lang="ru-RU" dirty="0"/>
              <a:t>– </a:t>
            </a:r>
            <a:r>
              <a:rPr lang="ru-RU" dirty="0" smtClean="0"/>
              <a:t>страхователями </a:t>
            </a:r>
            <a:r>
              <a:rPr lang="ru-RU" dirty="0"/>
              <a:t>и гражданами.</a:t>
            </a:r>
          </a:p>
          <a:p>
            <a:r>
              <a:rPr lang="ru-RU" sz="2000" u="sng" dirty="0">
                <a:solidFill>
                  <a:srgbClr val="FFFF00"/>
                </a:solidFill>
                <a:latin typeface="FranklinGothicBookCmpITC-Reg"/>
              </a:rPr>
              <a:t>Функции: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прием </a:t>
            </a:r>
            <a:r>
              <a:rPr lang="ru-RU" sz="2000" dirty="0">
                <a:latin typeface="FranklinGothicBookCmpITC-Reg"/>
              </a:rPr>
              <a:t>населения и страхователей по всем вопросам, входящим в компетенцию Пенсионного фонда России;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регистрация </a:t>
            </a:r>
            <a:r>
              <a:rPr lang="ru-RU" sz="2000" dirty="0">
                <a:latin typeface="FranklinGothicBookCmpITC-Reg"/>
              </a:rPr>
              <a:t>и учет плательщиков страховых взносов на обязательное пенсионное и медицинское страхование;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учет </a:t>
            </a:r>
            <a:r>
              <a:rPr lang="ru-RU" sz="2000" dirty="0">
                <a:latin typeface="FranklinGothicBookCmpITC-Reg"/>
              </a:rPr>
              <a:t>поступлений страховых взносов плательщиков;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прием </a:t>
            </a:r>
            <a:r>
              <a:rPr lang="ru-RU" sz="2000" dirty="0">
                <a:latin typeface="FranklinGothicBookCmpITC-Reg"/>
              </a:rPr>
              <a:t>и проверка достоверности документов для назначения пенсий и социальных выплат;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консультирование </a:t>
            </a:r>
            <a:r>
              <a:rPr lang="ru-RU" sz="2000" dirty="0">
                <a:latin typeface="FranklinGothicBookCmpITC-Reg"/>
              </a:rPr>
              <a:t>граждан и страхователей, рассмотрение их </a:t>
            </a:r>
            <a:r>
              <a:rPr lang="ru-RU" sz="2000" dirty="0" smtClean="0">
                <a:latin typeface="FranklinGothicBookCmpITC-Reg"/>
              </a:rPr>
              <a:t>обращений,</a:t>
            </a:r>
            <a:r>
              <a:rPr lang="en-US" sz="2000" dirty="0" smtClean="0">
                <a:latin typeface="FranklinGothicBookCmpITC-Reg"/>
              </a:rPr>
              <a:t> </a:t>
            </a:r>
            <a:r>
              <a:rPr lang="ru-RU" sz="2000" dirty="0" smtClean="0">
                <a:latin typeface="FranklinGothicBookCmpITC-Reg"/>
              </a:rPr>
              <a:t>заявлений </a:t>
            </a:r>
            <a:r>
              <a:rPr lang="ru-RU" sz="2000" dirty="0">
                <a:latin typeface="FranklinGothicBookCmpITC-Reg"/>
              </a:rPr>
              <a:t>и жалоб;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взыскание </a:t>
            </a:r>
            <a:r>
              <a:rPr lang="ru-RU" sz="2000" dirty="0">
                <a:latin typeface="FranklinGothicBookCmpITC-Reg"/>
              </a:rPr>
              <a:t>задолженности по платежам в бюджеты ПФР и ФОМС, пеней и штрафов, в том числе в судебном порядке;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прием </a:t>
            </a:r>
            <a:r>
              <a:rPr lang="ru-RU" sz="2000" dirty="0">
                <a:latin typeface="FranklinGothicBookCmpITC-Reg"/>
              </a:rPr>
              <a:t>и обработка заявлений граждан, а также выплата пенсионных накоплений.</a:t>
            </a:r>
          </a:p>
        </p:txBody>
      </p:sp>
    </p:spTree>
    <p:extLst>
      <p:ext uri="{BB962C8B-B14F-4D97-AF65-F5344CB8AC3E}">
        <p14:creationId xmlns:p14="http://schemas.microsoft.com/office/powerpoint/2010/main" val="867746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620688"/>
            <a:ext cx="8640960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FFFF00"/>
                </a:solidFill>
              </a:rPr>
              <a:t>Центры </a:t>
            </a:r>
            <a:r>
              <a:rPr lang="ru-RU" sz="2800" dirty="0">
                <a:solidFill>
                  <a:srgbClr val="FFFF00"/>
                </a:solidFill>
              </a:rPr>
              <a:t>по </a:t>
            </a:r>
            <a:r>
              <a:rPr lang="ru-RU" sz="2800" dirty="0" smtClean="0">
                <a:solidFill>
                  <a:srgbClr val="FFFF00"/>
                </a:solidFill>
              </a:rPr>
              <a:t>назначению </a:t>
            </a:r>
            <a:r>
              <a:rPr lang="ru-RU" sz="2800" dirty="0">
                <a:solidFill>
                  <a:srgbClr val="FFFF00"/>
                </a:solidFill>
              </a:rPr>
              <a:t>и </a:t>
            </a:r>
            <a:r>
              <a:rPr lang="ru-RU" sz="2800" dirty="0" smtClean="0">
                <a:solidFill>
                  <a:srgbClr val="FFFF00"/>
                </a:solidFill>
              </a:rPr>
              <a:t>выплате пенсий </a:t>
            </a:r>
            <a:r>
              <a:rPr lang="ru-RU" sz="2800" dirty="0">
                <a:solidFill>
                  <a:srgbClr val="FFFF00"/>
                </a:solidFill>
              </a:rPr>
              <a:t>ПФР</a:t>
            </a:r>
          </a:p>
          <a:p>
            <a:r>
              <a:rPr lang="ru-RU" dirty="0"/>
              <a:t>Находятся в </a:t>
            </a:r>
            <a:r>
              <a:rPr lang="ru-RU" dirty="0" smtClean="0"/>
              <a:t>подчинении отделений Пенсионного фонда </a:t>
            </a:r>
            <a:r>
              <a:rPr lang="ru-RU" dirty="0"/>
              <a:t>России в субъектах</a:t>
            </a:r>
          </a:p>
          <a:p>
            <a:r>
              <a:rPr lang="ru-RU" dirty="0"/>
              <a:t>Российской Федерации.</a:t>
            </a:r>
          </a:p>
          <a:p>
            <a:r>
              <a:rPr lang="ru-RU" sz="2000" u="sng" dirty="0">
                <a:solidFill>
                  <a:srgbClr val="FFFF00"/>
                </a:solidFill>
              </a:rPr>
              <a:t>Функции</a:t>
            </a:r>
            <a:r>
              <a:rPr lang="ru-RU" sz="2000" dirty="0"/>
              <a:t>: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обработка </a:t>
            </a:r>
            <a:r>
              <a:rPr lang="ru-RU" sz="2000" dirty="0">
                <a:latin typeface="FranklinGothicBookCmpITC-Reg"/>
              </a:rPr>
              <a:t>документации о назначении и выплате пенсий, пособий и социальных выплат;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начисление </a:t>
            </a:r>
            <a:r>
              <a:rPr lang="ru-RU" sz="2000" dirty="0">
                <a:latin typeface="FranklinGothicBookCmpITC-Reg"/>
              </a:rPr>
              <a:t>пенсионных и социальных выплат;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перерасчет </a:t>
            </a:r>
            <a:r>
              <a:rPr lang="ru-RU" sz="2000" dirty="0">
                <a:latin typeface="FranklinGothicBookCmpITC-Reg"/>
              </a:rPr>
              <a:t>пенсионных и социальных выплат в автоматизированном режиме;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>
                <a:latin typeface="FranklinGothicBookCmpITC-Reg"/>
              </a:rPr>
              <a:t>к</a:t>
            </a:r>
            <a:r>
              <a:rPr lang="ru-RU" sz="2000" dirty="0" smtClean="0">
                <a:latin typeface="FranklinGothicBookCmpITC-Reg"/>
              </a:rPr>
              <a:t>онтроль </a:t>
            </a:r>
            <a:r>
              <a:rPr lang="ru-RU" sz="2000" dirty="0">
                <a:latin typeface="FranklinGothicBookCmpITC-Reg"/>
              </a:rPr>
              <a:t>надлежащего начисления пенсий и социальных выплат, формирования доставочных документов;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формирование </a:t>
            </a:r>
            <a:r>
              <a:rPr lang="ru-RU" sz="2000" dirty="0">
                <a:latin typeface="FranklinGothicBookCmpITC-Reg"/>
              </a:rPr>
              <a:t>и ведение лицевых счетов граждан и баз данных работодателей и получателей </a:t>
            </a:r>
            <a:r>
              <a:rPr lang="ru-RU" sz="2000" dirty="0" smtClean="0">
                <a:latin typeface="FranklinGothicBookCmpITC-Reg"/>
              </a:rPr>
              <a:t>пенсионных и </a:t>
            </a:r>
            <a:r>
              <a:rPr lang="ru-RU" sz="2000" dirty="0">
                <a:latin typeface="FranklinGothicBookCmpITC-Reg"/>
              </a:rPr>
              <a:t>социальных выплат;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формирование </a:t>
            </a:r>
            <a:r>
              <a:rPr lang="ru-RU" sz="2000" dirty="0">
                <a:latin typeface="FranklinGothicBookCmpITC-Reg"/>
              </a:rPr>
              <a:t>и направление доставочных документов в кредитные и доставочные организации;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FranklinGothicBookCmpITC-Reg"/>
              </a:rPr>
              <a:t>контроль </a:t>
            </a:r>
            <a:r>
              <a:rPr lang="ru-RU" sz="2000" dirty="0">
                <a:latin typeface="FranklinGothicBookCmpITC-Reg"/>
              </a:rPr>
              <a:t>за прохождением пенсионных средств и социальных выплат в кредитных и доставочных организациях.</a:t>
            </a:r>
          </a:p>
        </p:txBody>
      </p:sp>
    </p:spTree>
    <p:extLst>
      <p:ext uri="{BB962C8B-B14F-4D97-AF65-F5344CB8AC3E}">
        <p14:creationId xmlns:p14="http://schemas.microsoft.com/office/powerpoint/2010/main" val="186428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7E1A49BF-F72D-4780-AB77-6F58836778EE}" type="datetime1">
              <a:rPr lang="ru-RU" altLang="ru-RU"/>
              <a:pPr>
                <a:defRPr/>
              </a:pPr>
              <a:t>14.04.2015</a:t>
            </a:fld>
            <a:endParaRPr lang="ru-RU" alt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BDE491-BCD7-4B2F-902B-3AAE8A8A8A9E}" type="slidenum">
              <a:rPr lang="ru-RU" altLang="ru-RU"/>
              <a:pPr>
                <a:defRPr/>
              </a:pPr>
              <a:t>39</a:t>
            </a:fld>
            <a:endParaRPr lang="ru-RU" altLang="ru-RU"/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altLang="ru-RU" dirty="0" smtClean="0"/>
              <a:t>Вопрос 2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8840"/>
            <a:ext cx="7543800" cy="1944216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Clr>
                <a:srgbClr val="FFFFCC"/>
              </a:buClr>
              <a:buNone/>
            </a:pPr>
            <a:r>
              <a:rPr lang="ru-RU" sz="4000" dirty="0">
                <a:effectLst/>
                <a:cs typeface="Times New Roman" pitchFamily="18" charset="0"/>
              </a:rPr>
              <a:t>Структура доходов и расходов бюджета Пенсионного фонда </a:t>
            </a:r>
            <a:r>
              <a:rPr lang="ru-RU" sz="4000" dirty="0" smtClean="0">
                <a:effectLst/>
                <a:cs typeface="Times New Roman" pitchFamily="18" charset="0"/>
              </a:rPr>
              <a:t>РФ</a:t>
            </a:r>
            <a:endParaRPr lang="ru-RU" sz="4000" dirty="0">
              <a:effectLst/>
              <a:cs typeface="Times New Roman" pitchFamily="18" charset="0"/>
            </a:endParaRPr>
          </a:p>
        </p:txBody>
      </p:sp>
      <p:grpSp>
        <p:nvGrpSpPr>
          <p:cNvPr id="7174" name="Group 4"/>
          <p:cNvGrpSpPr>
            <a:grpSpLocks/>
          </p:cNvGrpSpPr>
          <p:nvPr/>
        </p:nvGrpSpPr>
        <p:grpSpPr bwMode="auto">
          <a:xfrm>
            <a:off x="7964488" y="6308725"/>
            <a:ext cx="1071562" cy="447675"/>
            <a:chOff x="2694" y="3797"/>
            <a:chExt cx="1322" cy="545"/>
          </a:xfrm>
        </p:grpSpPr>
        <p:sp>
          <p:nvSpPr>
            <p:cNvPr id="7175" name="Text Box 5"/>
            <p:cNvSpPr txBox="1">
              <a:spLocks noChangeArrowheads="1"/>
            </p:cNvSpPr>
            <p:nvPr/>
          </p:nvSpPr>
          <p:spPr bwMode="auto">
            <a:xfrm>
              <a:off x="2976" y="3896"/>
              <a:ext cx="1040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rgbClr val="FFFFFF"/>
                  </a:solidFill>
                  <a:latin typeface="Monotype Corsiva" pitchFamily="66" charset="0"/>
                </a:rPr>
                <a:t>ВГУЭС</a:t>
              </a:r>
              <a:endParaRPr lang="ru-RU" altLang="ru-RU" sz="1800"/>
            </a:p>
          </p:txBody>
        </p:sp>
        <p:pic>
          <p:nvPicPr>
            <p:cNvPr id="7176" name="Picture 6" descr="rspp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2923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576" y="403626"/>
            <a:ext cx="813690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FFFF00"/>
                </a:solidFill>
              </a:rPr>
              <a:t>Средства ПФР формируются за счет: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страховых взносов работодателей;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страховых взносов граждан, занимающихся индивидуальной трудовой деятельностью, в том числе фермеров и адвокатов;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страховых взносов иных категорий работающих граждан;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ассигнований из республиканского бюджета Российской Федерации на выплату государственных пенсий и пособий военнослужащим и приравненным к ним по пенсионному обеспечению гражданам, их семьям социальных пенсий, пособий на детей в возрасте старше полутора лет, на индексацию указанных пенсий и пособий, а также на предоставление льгот в части пенсий, пособий и компенсаций гражданам, пострадавшим от чернобыльской катастрофы, на расходы по доставке и пересылке пенсий и пособий;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средств, возмещаемых ПФР Государственным фондом занятости населения Российской Федерации в связи с назначением досрочных пенсий безработным;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средств, взыскиваемых с работодателей и граждан в результате предъявления регрессных требований;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добровольных взносов (в том числе валютных ценностей) физических и юридических лиц, а также доходов от капитализации средств ПФР и других поступлений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4527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/>
          </p:nvPr>
        </p:nvGraphicFramePr>
        <p:xfrm>
          <a:off x="1259632" y="1700808"/>
          <a:ext cx="6811002" cy="3996356"/>
        </p:xfrm>
        <a:graphic>
          <a:graphicData uri="http://schemas.openxmlformats.org/drawingml/2006/table">
            <a:tbl>
              <a:tblPr/>
              <a:tblGrid>
                <a:gridCol w="4817538"/>
                <a:gridCol w="1993464"/>
              </a:tblGrid>
              <a:tr h="124588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Пенсионный фонд РФ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633" marR="71633" marT="35816" marB="358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6 416 408 332,1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633" marR="71633" marT="35816" marB="3581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764">
                <a:tc>
                  <a:txBody>
                    <a:bodyPr/>
                    <a:lstStyle/>
                    <a:p>
                      <a:pPr indent="0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ФСС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633" marR="71633" marT="35816" marB="358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564 917 198,6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633" marR="71633" marT="35816" marB="3581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176">
                <a:tc>
                  <a:txBody>
                    <a:bodyPr/>
                    <a:lstStyle/>
                    <a:p>
                      <a:pPr indent="0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ФОМС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633" marR="71633" marT="35816" marB="358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1 240 116 074,5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633" marR="71633" marT="35816" marB="3581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25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FFFF00"/>
                          </a:solidFill>
                        </a:rPr>
                        <a:t>ИТОГО</a:t>
                      </a:r>
                      <a:r>
                        <a:rPr lang="ru-RU" baseline="0" dirty="0" smtClean="0">
                          <a:solidFill>
                            <a:srgbClr val="FFFF00"/>
                          </a:solidFill>
                        </a:rPr>
                        <a:t> внебюджетные фонды</a:t>
                      </a:r>
                      <a:endParaRPr lang="ru-RU" dirty="0">
                        <a:solidFill>
                          <a:srgbClr val="FFFF00"/>
                        </a:solidFill>
                      </a:endParaRPr>
                    </a:p>
                  </a:txBody>
                  <a:tcPr marL="71633" marR="71633" marT="35816" marB="358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8 221 441 605,20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256">
                <a:tc>
                  <a:txBody>
                    <a:bodyPr/>
                    <a:lstStyle/>
                    <a:p>
                      <a:pPr indent="0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Федеральный бюджет, в том числе: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633" marR="71633" marT="35816" marB="358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11 634 323 429,3</a:t>
                      </a:r>
                    </a:p>
                  </a:txBody>
                  <a:tcPr marL="71633" marR="71633" marT="35816" marB="3581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algn="ctr"/>
                      <a:r>
                        <a:rPr lang="ru-RU" sz="1600" kern="1200" dirty="0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1000 СОЦИАЛЬНАЯ </a:t>
                      </a:r>
                      <a:r>
                        <a:rPr lang="ru-RU" sz="1600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ПОЛИТИКА</a:t>
                      </a:r>
                    </a:p>
                  </a:txBody>
                  <a:tcPr marL="71633" marR="71633" marT="35816" marB="358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1600" b="1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3 533 797 184,9</a:t>
                      </a:r>
                    </a:p>
                  </a:txBody>
                  <a:tcPr marL="71633" marR="71633" marT="35816" marB="3581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423">
                <a:tc>
                  <a:txBody>
                    <a:bodyPr/>
                    <a:lstStyle/>
                    <a:p>
                      <a:pPr indent="0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1001 Пенсионное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обеспечение</a:t>
                      </a:r>
                    </a:p>
                  </a:txBody>
                  <a:tcPr marL="71633" marR="71633" marT="35816" marB="358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2 272 361 029,9</a:t>
                      </a:r>
                    </a:p>
                  </a:txBody>
                  <a:tcPr marL="71633" marR="71633" marT="35816" marB="3581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1002 Социальное обслуживание населения</a:t>
                      </a:r>
                    </a:p>
                  </a:txBody>
                  <a:tcPr marL="71633" marR="71633" marT="35816" marB="358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9 071 854,0</a:t>
                      </a:r>
                    </a:p>
                  </a:txBody>
                  <a:tcPr marL="71633" marR="71633" marT="35816" marB="3581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1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1003 Социальное обеспечение населения</a:t>
                      </a:r>
                    </a:p>
                  </a:txBody>
                  <a:tcPr marL="71633" marR="71633" marT="35816" marB="358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907 043 262,7</a:t>
                      </a:r>
                    </a:p>
                  </a:txBody>
                  <a:tcPr marL="71633" marR="71633" marT="35816" marB="3581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183">
                <a:tc>
                  <a:txBody>
                    <a:bodyPr/>
                    <a:lstStyle/>
                    <a:p>
                      <a:pPr indent="0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1004 Охрана семьи и детства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633" marR="71633" marT="35816" marB="358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333 305 675,0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633" marR="71633" marT="35816" marB="3581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480">
                <a:tc>
                  <a:txBody>
                    <a:bodyPr/>
                    <a:lstStyle/>
                    <a:p>
                      <a:pPr indent="0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1005 Прикладные научные исследования в области социальной политики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633" marR="71633" marT="35816" marB="358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139 253,3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633" marR="71633" marT="35816" marB="3581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480">
                <a:tc>
                  <a:txBody>
                    <a:bodyPr/>
                    <a:lstStyle/>
                    <a:p>
                      <a:pPr indent="0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1006 Другие вопросы в области социальной политики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633" marR="71633" marT="35816" marB="358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11 876 110,0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633" marR="71633" marT="35816" marB="3581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28336" y="188640"/>
            <a:ext cx="76787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Расходы на социальную политику в 2014 году</a:t>
            </a:r>
          </a:p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(федеральный уровень), тыс. руб.</a:t>
            </a:r>
            <a:endParaRPr lang="ru-RU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55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44824"/>
            <a:ext cx="8604448" cy="286814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87624" y="836712"/>
            <a:ext cx="65069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Динамика доходов бюджета ПФР</a:t>
            </a:r>
            <a:endParaRPr lang="ru-RU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06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2723767"/>
              </p:ext>
            </p:extLst>
          </p:nvPr>
        </p:nvGraphicFramePr>
        <p:xfrm>
          <a:off x="723367" y="1124744"/>
          <a:ext cx="7776863" cy="494664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178930"/>
                <a:gridCol w="588703"/>
                <a:gridCol w="649935"/>
                <a:gridCol w="2359295"/>
              </a:tblGrid>
              <a:tr h="2424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Наименование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effectLst/>
                        </a:rPr>
                        <a:t>Рз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ПР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Сумма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5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Пенсионный фонд Российской Федерации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6 416 408 332,1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5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Общегосударственные вопросы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101 293 209,0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5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Международные отношения и международное сотрудничество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7 350,8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5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Другие общегосударственные вопросы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101 285 858,2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2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Образование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71 250,0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98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Профессиональная подготовка, переподготовка и повышение квалификации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71 250,0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5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Социальная политика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6 315 043 873,1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5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Пенсионное обеспечение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5 537 669 033,4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5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Социальное обеспечение населения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474 689 262,5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5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Охрана семьи и детства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300 809 405,7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98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Прикладные научные исследования в области социальной политики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130 000,0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5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Другие вопросы в области социальной политики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1 746 171,5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187624" y="476672"/>
            <a:ext cx="68483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Расходы бюджета ПФР в 2014 году</a:t>
            </a:r>
            <a:endParaRPr lang="ru-RU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3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576" y="403626"/>
            <a:ext cx="8136904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>
                <a:solidFill>
                  <a:srgbClr val="FFFF00"/>
                </a:solidFill>
              </a:rPr>
              <a:t>Средства ПФР направляются на: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выплату в соответствии с действующим на территории Российской Федерации </a:t>
            </a:r>
            <a:r>
              <a:rPr lang="ru-RU" dirty="0">
                <a:hlinkClick r:id="rId2" tooltip="Ссылка на список документов"/>
              </a:rPr>
              <a:t>законодательством</a:t>
            </a:r>
            <a:r>
              <a:rPr lang="ru-RU" dirty="0"/>
              <a:t>, межгосударственными и международными договорами государственных пенсий, в том числе гражданам, выезжающим за пределы Российской Федерации;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выплату пособий по уходу за ребенком в возрасте старше полутора лет;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оказание органами социальной защиты населения материальной помощи престарелым и нетрудоспособным гражданам;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финансовое и материально - техническое обеспечение текущей деятельности ПФР и его органов;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другие мероприятия, связанные с деятельностью </a:t>
            </a:r>
            <a:r>
              <a:rPr lang="ru-RU" dirty="0" smtClean="0"/>
              <a:t>ПФР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504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46" t="41372" r="5147" b="19140"/>
          <a:stretch/>
        </p:blipFill>
        <p:spPr bwMode="auto">
          <a:xfrm>
            <a:off x="741766" y="1124744"/>
            <a:ext cx="7702373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63083" y="476671"/>
            <a:ext cx="74206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u="sng" dirty="0" smtClean="0">
                <a:solidFill>
                  <a:srgbClr val="FFFF00"/>
                </a:solidFill>
              </a:rPr>
              <a:t>Расходы Пенсионного Фонда РФ в 2013 году</a:t>
            </a:r>
            <a:endParaRPr lang="ru-RU" sz="2400" b="1" u="sng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58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7E1A49BF-F72D-4780-AB77-6F58836778EE}" type="datetime1">
              <a:rPr lang="ru-RU" altLang="ru-RU"/>
              <a:pPr>
                <a:defRPr/>
              </a:pPr>
              <a:t>14.04.2015</a:t>
            </a:fld>
            <a:endParaRPr lang="ru-RU" alt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BDE491-BCD7-4B2F-902B-3AAE8A8A8A9E}" type="slidenum">
              <a:rPr lang="ru-RU" altLang="ru-RU"/>
              <a:pPr>
                <a:defRPr/>
              </a:pPr>
              <a:t>46</a:t>
            </a:fld>
            <a:endParaRPr lang="ru-RU" altLang="ru-RU"/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altLang="ru-RU" dirty="0" smtClean="0"/>
              <a:t>Вопрос 3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204864"/>
            <a:ext cx="7543800" cy="2519362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Clr>
                <a:srgbClr val="FFFFCC"/>
              </a:buClr>
              <a:buNone/>
            </a:pPr>
            <a:r>
              <a:rPr lang="ru-RU" sz="4000" dirty="0">
                <a:effectLst/>
                <a:cs typeface="Times New Roman" pitchFamily="18" charset="0"/>
              </a:rPr>
              <a:t>Общие сведения о пенсионной системе </a:t>
            </a:r>
            <a:r>
              <a:rPr lang="ru-RU" sz="4000" dirty="0" smtClean="0">
                <a:effectLst/>
                <a:cs typeface="Times New Roman" pitchFamily="18" charset="0"/>
              </a:rPr>
              <a:t>РФ</a:t>
            </a:r>
            <a:endParaRPr lang="ru-RU" sz="4000" dirty="0">
              <a:effectLst/>
              <a:cs typeface="Times New Roman" pitchFamily="18" charset="0"/>
            </a:endParaRPr>
          </a:p>
        </p:txBody>
      </p:sp>
      <p:grpSp>
        <p:nvGrpSpPr>
          <p:cNvPr id="7174" name="Group 4"/>
          <p:cNvGrpSpPr>
            <a:grpSpLocks/>
          </p:cNvGrpSpPr>
          <p:nvPr/>
        </p:nvGrpSpPr>
        <p:grpSpPr bwMode="auto">
          <a:xfrm>
            <a:off x="7964488" y="6308725"/>
            <a:ext cx="1071562" cy="447675"/>
            <a:chOff x="2694" y="3797"/>
            <a:chExt cx="1322" cy="545"/>
          </a:xfrm>
        </p:grpSpPr>
        <p:sp>
          <p:nvSpPr>
            <p:cNvPr id="7175" name="Text Box 5"/>
            <p:cNvSpPr txBox="1">
              <a:spLocks noChangeArrowheads="1"/>
            </p:cNvSpPr>
            <p:nvPr/>
          </p:nvSpPr>
          <p:spPr bwMode="auto">
            <a:xfrm>
              <a:off x="2976" y="3896"/>
              <a:ext cx="1040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rgbClr val="FFFFFF"/>
                  </a:solidFill>
                  <a:latin typeface="Monotype Corsiva" pitchFamily="66" charset="0"/>
                </a:rPr>
                <a:t>ВГУЭС</a:t>
              </a:r>
              <a:endParaRPr lang="ru-RU" altLang="ru-RU" sz="1800"/>
            </a:p>
          </p:txBody>
        </p:sp>
        <p:pic>
          <p:nvPicPr>
            <p:cNvPr id="7176" name="Picture 6" descr="rspp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3320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476672"/>
            <a:ext cx="71287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FF00"/>
                </a:solidFill>
              </a:rPr>
              <a:t>Численность пенсионеров, получающих пенсии РФ, тыс. чел. (по состоянию на конец 2013 года</a:t>
            </a:r>
            <a:r>
              <a:rPr lang="ru-RU" sz="2000" b="1" dirty="0" smtClean="0">
                <a:solidFill>
                  <a:srgbClr val="FFFF00"/>
                </a:solidFill>
              </a:rPr>
              <a:t>)</a:t>
            </a:r>
            <a:endParaRPr lang="ru-RU" sz="2000" b="1" dirty="0">
              <a:solidFill>
                <a:srgbClr val="FFFF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353357"/>
              </p:ext>
            </p:extLst>
          </p:nvPr>
        </p:nvGraphicFramePr>
        <p:xfrm>
          <a:off x="449796" y="1412776"/>
          <a:ext cx="8316416" cy="320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84576"/>
                <a:gridCol w="1080120"/>
                <a:gridCol w="936104"/>
                <a:gridCol w="1115616"/>
              </a:tblGrid>
              <a:tr h="33921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2011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2012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2013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296">
                <a:tc>
                  <a:txBody>
                    <a:bodyPr/>
                    <a:lstStyle/>
                    <a:p>
                      <a:r>
                        <a:rPr lang="ru-RU" dirty="0" smtClean="0"/>
                        <a:t>Всего пенсионеров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40 168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40 578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41 025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312">
                <a:tc>
                  <a:txBody>
                    <a:bodyPr/>
                    <a:lstStyle/>
                    <a:p>
                      <a:r>
                        <a:rPr lang="ru-RU" dirty="0" smtClean="0"/>
                        <a:t>Трудовые пенсии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36 916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37 251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37 655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952">
                <a:tc>
                  <a:txBody>
                    <a:bodyPr/>
                    <a:lstStyle/>
                    <a:p>
                      <a:r>
                        <a:rPr lang="ru-RU" dirty="0" smtClean="0"/>
                        <a:t>- по старости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32 985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32 985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33 954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dirty="0" smtClean="0"/>
                        <a:t>- по инвалидности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2 541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2 444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r>
                        <a:rPr lang="ru-RU" baseline="0" dirty="0" smtClean="0"/>
                        <a:t> 366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212">
                <a:tc>
                  <a:txBody>
                    <a:bodyPr/>
                    <a:lstStyle/>
                    <a:p>
                      <a:r>
                        <a:rPr lang="ru-RU" dirty="0" smtClean="0"/>
                        <a:t>- по потере кормильца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1 390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1 352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1 335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ru-RU" dirty="0" smtClean="0"/>
                        <a:t>Пенсии по государственному пенсионному обеспечению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3 252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3 327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3 370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ru-RU" dirty="0" smtClean="0"/>
                        <a:t>- социальные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2 852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2 911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2 947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580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345430"/>
            <a:ext cx="74168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FF00"/>
                </a:solidFill>
                <a:latin typeface="FranklinGothicDemiCondITC-Reg"/>
              </a:rPr>
              <a:t>Показатели системы пенсионного и социального обеспечения Российской </a:t>
            </a:r>
            <a:r>
              <a:rPr lang="ru-RU" b="1" dirty="0" smtClean="0">
                <a:solidFill>
                  <a:srgbClr val="FFFF00"/>
                </a:solidFill>
                <a:latin typeface="FranklinGothicDemiCondITC-Reg"/>
              </a:rPr>
              <a:t>Федерации в </a:t>
            </a:r>
            <a:r>
              <a:rPr lang="ru-RU" b="1" dirty="0">
                <a:solidFill>
                  <a:srgbClr val="FFFF00"/>
                </a:solidFill>
                <a:latin typeface="FranklinGothicDemiCondITC-Reg"/>
              </a:rPr>
              <a:t>2013 году (по состоянию на 31 декабря)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3371" y="1268760"/>
            <a:ext cx="834710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FranklinGothic-Book"/>
              </a:rPr>
              <a:t>Пенсионеры </a:t>
            </a:r>
            <a:r>
              <a:rPr lang="ru-RU" dirty="0">
                <a:latin typeface="FranklinGothic-Book"/>
              </a:rPr>
              <a:t>- </a:t>
            </a:r>
            <a:r>
              <a:rPr lang="ru-RU" dirty="0" smtClean="0">
                <a:latin typeface="FranklinGothic-Book"/>
              </a:rPr>
              <a:t>41 </a:t>
            </a:r>
            <a:r>
              <a:rPr lang="ru-RU" dirty="0">
                <a:latin typeface="FranklinGothic-Book"/>
              </a:rPr>
              <a:t>,1 млн чел.</a:t>
            </a:r>
          </a:p>
          <a:p>
            <a:r>
              <a:rPr lang="ru-RU" dirty="0">
                <a:latin typeface="FranklinGothic-Book"/>
              </a:rPr>
              <a:t>– получатели трудовых пенсий </a:t>
            </a:r>
            <a:r>
              <a:rPr lang="ru-RU" dirty="0" smtClean="0">
                <a:latin typeface="FranklinGothic-Book"/>
              </a:rPr>
              <a:t>- 37,7 </a:t>
            </a:r>
            <a:r>
              <a:rPr lang="ru-RU" dirty="0">
                <a:latin typeface="FranklinGothic-Book"/>
              </a:rPr>
              <a:t>млн чел.</a:t>
            </a:r>
          </a:p>
          <a:p>
            <a:r>
              <a:rPr lang="ru-RU" dirty="0">
                <a:latin typeface="FranklinGothic-Book"/>
              </a:rPr>
              <a:t>– получатели пенсий по государственному пенсионному обеспечению - </a:t>
            </a:r>
            <a:r>
              <a:rPr lang="ru-RU" dirty="0" smtClean="0">
                <a:latin typeface="FranklinGothic-Book"/>
              </a:rPr>
              <a:t>3,4 </a:t>
            </a:r>
            <a:r>
              <a:rPr lang="ru-RU" dirty="0">
                <a:latin typeface="FranklinGothic-Book"/>
              </a:rPr>
              <a:t>млн чел.</a:t>
            </a:r>
          </a:p>
          <a:p>
            <a:r>
              <a:rPr lang="ru-RU" dirty="0">
                <a:latin typeface="FranklinGothic-Book"/>
              </a:rPr>
              <a:t>Страхователи, уплатившие страховые </a:t>
            </a:r>
            <a:r>
              <a:rPr lang="ru-RU" dirty="0" smtClean="0">
                <a:latin typeface="FranklinGothic-Book"/>
              </a:rPr>
              <a:t>взносы на </a:t>
            </a:r>
            <a:r>
              <a:rPr lang="ru-RU" dirty="0">
                <a:latin typeface="FranklinGothic-Book"/>
              </a:rPr>
              <a:t>обязательное пенсионное страхование - </a:t>
            </a:r>
            <a:r>
              <a:rPr lang="ru-RU" dirty="0" smtClean="0">
                <a:latin typeface="FranklinGothic-Book"/>
              </a:rPr>
              <a:t>3,6 </a:t>
            </a:r>
            <a:r>
              <a:rPr lang="ru-RU" dirty="0">
                <a:latin typeface="FranklinGothic-Book"/>
              </a:rPr>
              <a:t>млн</a:t>
            </a:r>
          </a:p>
          <a:p>
            <a:r>
              <a:rPr lang="ru-RU" dirty="0">
                <a:latin typeface="FranklinGothic-Book"/>
              </a:rPr>
              <a:t>Лица, зарегистрированные в </a:t>
            </a:r>
            <a:r>
              <a:rPr lang="ru-RU" dirty="0" smtClean="0">
                <a:latin typeface="FranklinGothic-Book"/>
              </a:rPr>
              <a:t>системе обязательного </a:t>
            </a:r>
            <a:r>
              <a:rPr lang="ru-RU" dirty="0">
                <a:latin typeface="FranklinGothic-Book"/>
              </a:rPr>
              <a:t>пенсионного </a:t>
            </a:r>
            <a:r>
              <a:rPr lang="ru-RU" dirty="0" smtClean="0">
                <a:latin typeface="FranklinGothic-Book"/>
              </a:rPr>
              <a:t>страхования - свыше 100 </a:t>
            </a:r>
            <a:r>
              <a:rPr lang="ru-RU" dirty="0">
                <a:latin typeface="FranklinGothic-Book"/>
              </a:rPr>
              <a:t>млн чел.</a:t>
            </a:r>
          </a:p>
          <a:p>
            <a:r>
              <a:rPr lang="ru-RU" dirty="0">
                <a:latin typeface="FranklinGothic-Book"/>
              </a:rPr>
              <a:t>Экономически активное </a:t>
            </a:r>
            <a:r>
              <a:rPr lang="ru-RU" dirty="0" smtClean="0">
                <a:latin typeface="FranklinGothic-Book"/>
              </a:rPr>
              <a:t>население</a:t>
            </a:r>
            <a:r>
              <a:rPr lang="ru-RU" sz="800" dirty="0">
                <a:latin typeface="FranklinGothic-Book"/>
              </a:rPr>
              <a:t> </a:t>
            </a:r>
            <a:r>
              <a:rPr lang="ru-RU" sz="800" dirty="0" smtClean="0">
                <a:latin typeface="FranklinGothic-Book"/>
              </a:rPr>
              <a:t> </a:t>
            </a:r>
            <a:r>
              <a:rPr lang="ru-RU" dirty="0" smtClean="0">
                <a:latin typeface="FranklinGothic-Book"/>
              </a:rPr>
              <a:t> </a:t>
            </a:r>
            <a:r>
              <a:rPr lang="ru-RU" dirty="0">
                <a:latin typeface="FranklinGothic-Book"/>
              </a:rPr>
              <a:t>- </a:t>
            </a:r>
            <a:r>
              <a:rPr lang="ru-RU" dirty="0" smtClean="0">
                <a:latin typeface="FranklinGothic-Book"/>
              </a:rPr>
              <a:t>75,7 </a:t>
            </a:r>
            <a:r>
              <a:rPr lang="ru-RU" dirty="0">
                <a:latin typeface="FranklinGothic-Book"/>
              </a:rPr>
              <a:t>млн чел.</a:t>
            </a:r>
          </a:p>
          <a:p>
            <a:r>
              <a:rPr lang="ru-RU" dirty="0">
                <a:latin typeface="FranklinGothic-Book"/>
              </a:rPr>
              <a:t>Средний размер пенсии - </a:t>
            </a:r>
            <a:r>
              <a:rPr lang="ru-RU" dirty="0" smtClean="0">
                <a:latin typeface="FranklinGothic-Book"/>
              </a:rPr>
              <a:t>10 </a:t>
            </a:r>
            <a:r>
              <a:rPr lang="ru-RU" dirty="0">
                <a:latin typeface="FranklinGothic-Book"/>
              </a:rPr>
              <a:t>030 руб.</a:t>
            </a:r>
          </a:p>
          <a:p>
            <a:r>
              <a:rPr lang="ru-RU" dirty="0">
                <a:latin typeface="FranklinGothic-Book"/>
              </a:rPr>
              <a:t>Средний размер трудовой пенсии - </a:t>
            </a:r>
            <a:r>
              <a:rPr lang="ru-RU" dirty="0" smtClean="0">
                <a:latin typeface="FranklinGothic-Book"/>
              </a:rPr>
              <a:t>10 </a:t>
            </a:r>
            <a:r>
              <a:rPr lang="ru-RU" dirty="0">
                <a:latin typeface="FranklinGothic-Book"/>
              </a:rPr>
              <a:t>313 руб.</a:t>
            </a:r>
          </a:p>
          <a:p>
            <a:r>
              <a:rPr lang="ru-RU" dirty="0">
                <a:latin typeface="FranklinGothic-Book"/>
              </a:rPr>
              <a:t>Средний размер трудовой пенсии по старости - </a:t>
            </a:r>
            <a:r>
              <a:rPr lang="ru-RU" dirty="0" smtClean="0">
                <a:latin typeface="FranklinGothic-Book"/>
              </a:rPr>
              <a:t>10 </a:t>
            </a:r>
            <a:r>
              <a:rPr lang="ru-RU" dirty="0">
                <a:latin typeface="FranklinGothic-Book"/>
              </a:rPr>
              <a:t>716 руб.</a:t>
            </a:r>
          </a:p>
          <a:p>
            <a:r>
              <a:rPr lang="ru-RU" dirty="0">
                <a:latin typeface="FranklinGothic-Book"/>
              </a:rPr>
              <a:t>Средний размер социальной пенсии - </a:t>
            </a:r>
            <a:r>
              <a:rPr lang="ru-RU" dirty="0" smtClean="0">
                <a:latin typeface="FranklinGothic-Book"/>
              </a:rPr>
              <a:t>6 </a:t>
            </a:r>
            <a:r>
              <a:rPr lang="ru-RU" dirty="0">
                <a:latin typeface="FranklinGothic-Book"/>
              </a:rPr>
              <a:t>447 руб.</a:t>
            </a:r>
          </a:p>
          <a:p>
            <a:r>
              <a:rPr lang="ru-RU" dirty="0">
                <a:latin typeface="FranklinGothic-Book"/>
              </a:rPr>
              <a:t>Средний размер социальной пенсии детям-инвалидам - </a:t>
            </a:r>
            <a:r>
              <a:rPr lang="ru-RU" dirty="0" smtClean="0">
                <a:latin typeface="FranklinGothic-Book"/>
              </a:rPr>
              <a:t>9 </a:t>
            </a:r>
            <a:r>
              <a:rPr lang="ru-RU" dirty="0">
                <a:latin typeface="FranklinGothic-Book"/>
              </a:rPr>
              <a:t>584 руб.</a:t>
            </a:r>
          </a:p>
          <a:p>
            <a:r>
              <a:rPr lang="ru-RU" dirty="0">
                <a:latin typeface="FranklinGothic-Book"/>
              </a:rPr>
              <a:t>Средний размер федеральной социальной доплаты к пенсии - </a:t>
            </a:r>
            <a:r>
              <a:rPr lang="ru-RU" dirty="0" smtClean="0">
                <a:latin typeface="FranklinGothic-Book"/>
              </a:rPr>
              <a:t>1 </a:t>
            </a:r>
            <a:r>
              <a:rPr lang="ru-RU" dirty="0">
                <a:latin typeface="FranklinGothic-Book"/>
              </a:rPr>
              <a:t>403 руб.</a:t>
            </a:r>
          </a:p>
          <a:p>
            <a:r>
              <a:rPr lang="ru-RU" dirty="0">
                <a:latin typeface="FranklinGothic-Book"/>
              </a:rPr>
              <a:t>Прожиточный минимум пенсионера - </a:t>
            </a:r>
            <a:r>
              <a:rPr lang="ru-RU" dirty="0" smtClean="0">
                <a:latin typeface="FranklinGothic-Book"/>
              </a:rPr>
              <a:t>6 </a:t>
            </a:r>
            <a:r>
              <a:rPr lang="ru-RU" dirty="0">
                <a:latin typeface="FranklinGothic-Book"/>
              </a:rPr>
              <a:t>131 руб.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0200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345430"/>
            <a:ext cx="74168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FF00"/>
                </a:solidFill>
                <a:latin typeface="FranklinGothicDemiCondITC-Reg"/>
              </a:rPr>
              <a:t>Показатели системы пенсионного и социального обеспечения Российской </a:t>
            </a:r>
            <a:r>
              <a:rPr lang="ru-RU" b="1" dirty="0" smtClean="0">
                <a:solidFill>
                  <a:srgbClr val="FFFF00"/>
                </a:solidFill>
                <a:latin typeface="FranklinGothicDemiCondITC-Reg"/>
              </a:rPr>
              <a:t>Федерации в </a:t>
            </a:r>
            <a:r>
              <a:rPr lang="ru-RU" b="1" dirty="0">
                <a:solidFill>
                  <a:srgbClr val="FFFF00"/>
                </a:solidFill>
                <a:latin typeface="FranklinGothicDemiCondITC-Reg"/>
              </a:rPr>
              <a:t>2013 году (по состоянию на 31 декабря)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3371" y="1268760"/>
            <a:ext cx="8419109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Фиксированный базовый размер </a:t>
            </a:r>
            <a:r>
              <a:rPr lang="ru-RU" dirty="0" smtClean="0"/>
              <a:t>пенсии</a:t>
            </a:r>
            <a:r>
              <a:rPr lang="ru-RU" dirty="0" smtClean="0">
                <a:latin typeface="FranklinGothic-Book"/>
              </a:rPr>
              <a:t> </a:t>
            </a:r>
            <a:r>
              <a:rPr lang="ru-RU" dirty="0">
                <a:latin typeface="FranklinGothic-Book"/>
              </a:rPr>
              <a:t>- </a:t>
            </a:r>
            <a:r>
              <a:rPr lang="ru-RU" dirty="0" smtClean="0"/>
              <a:t>3 </a:t>
            </a:r>
            <a:r>
              <a:rPr lang="ru-RU" dirty="0"/>
              <a:t>610 руб.</a:t>
            </a:r>
          </a:p>
          <a:p>
            <a:r>
              <a:rPr lang="ru-RU" dirty="0"/>
              <a:t>Индексация трудовой пенсии </a:t>
            </a:r>
            <a:r>
              <a:rPr lang="ru-RU" dirty="0">
                <a:latin typeface="FranklinGothic-Book"/>
              </a:rPr>
              <a:t>- </a:t>
            </a:r>
            <a:r>
              <a:rPr lang="ru-RU" dirty="0" smtClean="0"/>
              <a:t>10,1</a:t>
            </a:r>
            <a:r>
              <a:rPr lang="ru-RU" dirty="0"/>
              <a:t>%</a:t>
            </a:r>
          </a:p>
          <a:p>
            <a:r>
              <a:rPr lang="ru-RU" dirty="0"/>
              <a:t>Индексация социальной пенсии </a:t>
            </a:r>
            <a:r>
              <a:rPr lang="ru-RU" dirty="0">
                <a:latin typeface="FranklinGothic-Book"/>
              </a:rPr>
              <a:t>- </a:t>
            </a:r>
            <a:r>
              <a:rPr lang="ru-RU" dirty="0" smtClean="0"/>
              <a:t>1,81</a:t>
            </a:r>
            <a:r>
              <a:rPr lang="ru-RU" dirty="0"/>
              <a:t>%</a:t>
            </a:r>
          </a:p>
          <a:p>
            <a:r>
              <a:rPr lang="ru-RU" dirty="0"/>
              <a:t>Инвестиционная доходность накопительной части пенсии</a:t>
            </a:r>
          </a:p>
          <a:p>
            <a:r>
              <a:rPr lang="ru-RU" dirty="0"/>
              <a:t>в государственной управляющей </a:t>
            </a:r>
            <a:r>
              <a:rPr lang="ru-RU" dirty="0" smtClean="0"/>
              <a:t>компании </a:t>
            </a:r>
            <a:r>
              <a:rPr lang="ru-RU" dirty="0">
                <a:latin typeface="FranklinGothic-Book"/>
              </a:rPr>
              <a:t>- </a:t>
            </a:r>
            <a:r>
              <a:rPr lang="ru-RU" dirty="0" smtClean="0"/>
              <a:t>6,71</a:t>
            </a:r>
            <a:r>
              <a:rPr lang="ru-RU" dirty="0"/>
              <a:t>%</a:t>
            </a:r>
          </a:p>
          <a:p>
            <a:r>
              <a:rPr lang="ru-RU" dirty="0"/>
              <a:t>Инвестиционная доходность накопительной части пенсии в НПФ4 </a:t>
            </a:r>
            <a:r>
              <a:rPr lang="ru-RU" dirty="0">
                <a:latin typeface="FranklinGothic-Book"/>
              </a:rPr>
              <a:t>- </a:t>
            </a:r>
            <a:r>
              <a:rPr lang="ru-RU" dirty="0" smtClean="0"/>
              <a:t>7,51</a:t>
            </a:r>
            <a:r>
              <a:rPr lang="ru-RU" dirty="0"/>
              <a:t>%</a:t>
            </a:r>
          </a:p>
          <a:p>
            <a:r>
              <a:rPr lang="ru-RU" dirty="0"/>
              <a:t>Индексация материнского (семейного) капитала </a:t>
            </a:r>
            <a:r>
              <a:rPr lang="ru-RU" dirty="0">
                <a:latin typeface="FranklinGothic-Book"/>
              </a:rPr>
              <a:t>- </a:t>
            </a:r>
            <a:r>
              <a:rPr lang="ru-RU" dirty="0" smtClean="0"/>
              <a:t>5,5</a:t>
            </a:r>
            <a:r>
              <a:rPr lang="ru-RU" dirty="0"/>
              <a:t>%</a:t>
            </a:r>
          </a:p>
          <a:p>
            <a:r>
              <a:rPr lang="ru-RU" dirty="0"/>
              <a:t>Индексация социальных ежемесячных денежных выплат (ЕДВ) </a:t>
            </a:r>
            <a:r>
              <a:rPr lang="ru-RU" dirty="0">
                <a:latin typeface="FranklinGothic-Book"/>
              </a:rPr>
              <a:t>- </a:t>
            </a:r>
            <a:r>
              <a:rPr lang="ru-RU" dirty="0" smtClean="0"/>
              <a:t>5,5</a:t>
            </a:r>
            <a:r>
              <a:rPr lang="ru-RU" dirty="0"/>
              <a:t>%</a:t>
            </a:r>
          </a:p>
          <a:p>
            <a:r>
              <a:rPr lang="ru-RU" dirty="0"/>
              <a:t>Уровень инфляции за год </a:t>
            </a:r>
            <a:r>
              <a:rPr lang="ru-RU" dirty="0">
                <a:latin typeface="FranklinGothic-Book"/>
              </a:rPr>
              <a:t>- </a:t>
            </a:r>
            <a:r>
              <a:rPr lang="ru-RU" dirty="0" smtClean="0"/>
              <a:t>6,5</a:t>
            </a:r>
            <a:r>
              <a:rPr lang="ru-RU" dirty="0"/>
              <a:t>%</a:t>
            </a:r>
          </a:p>
          <a:p>
            <a:r>
              <a:rPr lang="ru-RU" dirty="0"/>
              <a:t>Доходы бюджета ПФР </a:t>
            </a:r>
            <a:r>
              <a:rPr lang="ru-RU" dirty="0">
                <a:latin typeface="FranklinGothic-Book"/>
              </a:rPr>
              <a:t>- </a:t>
            </a:r>
            <a:r>
              <a:rPr lang="ru-RU" dirty="0" smtClean="0"/>
              <a:t>6 </a:t>
            </a:r>
            <a:r>
              <a:rPr lang="ru-RU" dirty="0"/>
              <a:t>388 млрд руб.</a:t>
            </a:r>
          </a:p>
          <a:p>
            <a:r>
              <a:rPr lang="ru-RU" dirty="0"/>
              <a:t>Расходы бюджета ПФР </a:t>
            </a:r>
            <a:r>
              <a:rPr lang="ru-RU" dirty="0">
                <a:latin typeface="FranklinGothic-Book"/>
              </a:rPr>
              <a:t>- </a:t>
            </a:r>
            <a:r>
              <a:rPr lang="ru-RU" dirty="0" smtClean="0"/>
              <a:t>6 </a:t>
            </a:r>
            <a:r>
              <a:rPr lang="ru-RU" dirty="0"/>
              <a:t>379 млрд руб.</a:t>
            </a:r>
          </a:p>
          <a:p>
            <a:r>
              <a:rPr lang="ru-RU" dirty="0"/>
              <a:t>Поступление взносов на обязательное пенсионное страхование </a:t>
            </a:r>
            <a:r>
              <a:rPr lang="ru-RU" dirty="0">
                <a:latin typeface="FranklinGothic-Book"/>
              </a:rPr>
              <a:t>- </a:t>
            </a:r>
            <a:r>
              <a:rPr lang="ru-RU" dirty="0" smtClean="0"/>
              <a:t>3 </a:t>
            </a:r>
            <a:r>
              <a:rPr lang="ru-RU" dirty="0"/>
              <a:t>459 млрд руб.</a:t>
            </a:r>
          </a:p>
          <a:p>
            <a:r>
              <a:rPr lang="ru-RU" dirty="0"/>
              <a:t>Поступление страховых взносов на страховую часть пенсии </a:t>
            </a:r>
            <a:r>
              <a:rPr lang="ru-RU" dirty="0">
                <a:latin typeface="FranklinGothic-Book"/>
              </a:rPr>
              <a:t>- </a:t>
            </a:r>
            <a:r>
              <a:rPr lang="ru-RU" dirty="0" smtClean="0"/>
              <a:t>2 </a:t>
            </a:r>
            <a:r>
              <a:rPr lang="ru-RU" dirty="0"/>
              <a:t>944 млрд руб.</a:t>
            </a:r>
          </a:p>
          <a:p>
            <a:r>
              <a:rPr lang="ru-RU" dirty="0"/>
              <a:t>Поступление страховых взносов на накопительную часть пенсии </a:t>
            </a:r>
            <a:r>
              <a:rPr lang="ru-RU" dirty="0">
                <a:latin typeface="FranklinGothic-Book"/>
              </a:rPr>
              <a:t>- </a:t>
            </a:r>
            <a:r>
              <a:rPr lang="ru-RU" dirty="0" smtClean="0"/>
              <a:t>515 </a:t>
            </a:r>
            <a:r>
              <a:rPr lang="ru-RU" dirty="0"/>
              <a:t>млрд руб.</a:t>
            </a:r>
          </a:p>
          <a:p>
            <a:r>
              <a:rPr lang="ru-RU" dirty="0"/>
              <a:t>Расходы ПФР на пенсионное обеспечение </a:t>
            </a:r>
            <a:r>
              <a:rPr lang="ru-RU" dirty="0">
                <a:latin typeface="FranklinGothic-Book"/>
              </a:rPr>
              <a:t>- </a:t>
            </a:r>
            <a:r>
              <a:rPr lang="ru-RU" dirty="0" smtClean="0"/>
              <a:t>5 </a:t>
            </a:r>
            <a:r>
              <a:rPr lang="ru-RU" dirty="0"/>
              <a:t>250 млрд руб.</a:t>
            </a:r>
          </a:p>
          <a:p>
            <a:r>
              <a:rPr lang="ru-RU" dirty="0"/>
              <a:t>Расходы ПФР на социальное обеспечение </a:t>
            </a:r>
            <a:r>
              <a:rPr lang="ru-RU" dirty="0">
                <a:latin typeface="FranklinGothic-Book"/>
              </a:rPr>
              <a:t>- </a:t>
            </a:r>
            <a:r>
              <a:rPr lang="ru-RU" dirty="0" smtClean="0"/>
              <a:t>422 </a:t>
            </a:r>
            <a:r>
              <a:rPr lang="ru-RU" dirty="0"/>
              <a:t>млрд руб.</a:t>
            </a:r>
          </a:p>
        </p:txBody>
      </p:sp>
    </p:spTree>
    <p:extLst>
      <p:ext uri="{BB962C8B-B14F-4D97-AF65-F5344CB8AC3E}">
        <p14:creationId xmlns:p14="http://schemas.microsoft.com/office/powerpoint/2010/main" val="388010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345430"/>
            <a:ext cx="74168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FF00"/>
                </a:solidFill>
                <a:latin typeface="FranklinGothicDemiCondITC-Reg"/>
              </a:rPr>
              <a:t>Показатели системы пенсионного и социального обеспечения Российской </a:t>
            </a:r>
            <a:r>
              <a:rPr lang="ru-RU" b="1" dirty="0" smtClean="0">
                <a:solidFill>
                  <a:srgbClr val="FFFF00"/>
                </a:solidFill>
                <a:latin typeface="FranklinGothicDemiCondITC-Reg"/>
              </a:rPr>
              <a:t>Федерации в </a:t>
            </a:r>
            <a:r>
              <a:rPr lang="ru-RU" b="1" dirty="0">
                <a:solidFill>
                  <a:srgbClr val="FFFF00"/>
                </a:solidFill>
                <a:latin typeface="FranklinGothicDemiCondITC-Reg"/>
              </a:rPr>
              <a:t>2013 году (по состоянию на 31 декабря)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3371" y="1268760"/>
            <a:ext cx="827509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Участники Программы государственного софинансирования </a:t>
            </a:r>
            <a:r>
              <a:rPr lang="ru-RU" dirty="0" smtClean="0"/>
              <a:t>пенсий - 5 </a:t>
            </a:r>
            <a:r>
              <a:rPr lang="ru-RU" dirty="0"/>
              <a:t>15,8 млн чел.</a:t>
            </a:r>
          </a:p>
          <a:p>
            <a:r>
              <a:rPr lang="ru-RU" dirty="0"/>
              <a:t>Взносы участников Программы </a:t>
            </a:r>
            <a:r>
              <a:rPr lang="ru-RU" dirty="0" smtClean="0"/>
              <a:t>государственного софинансирования </a:t>
            </a:r>
            <a:r>
              <a:rPr lang="ru-RU" dirty="0"/>
              <a:t>пенсий в 2013 г. </a:t>
            </a:r>
            <a:r>
              <a:rPr lang="ru-RU" dirty="0" smtClean="0"/>
              <a:t> - 12,8 </a:t>
            </a:r>
            <a:r>
              <a:rPr lang="ru-RU" dirty="0"/>
              <a:t>млрд руб.</a:t>
            </a:r>
          </a:p>
          <a:p>
            <a:r>
              <a:rPr lang="ru-RU" dirty="0"/>
              <a:t>Средний размер взноса участника </a:t>
            </a:r>
            <a:r>
              <a:rPr lang="ru-RU" dirty="0" smtClean="0"/>
              <a:t>Программы государственного </a:t>
            </a:r>
            <a:r>
              <a:rPr lang="ru-RU" dirty="0"/>
              <a:t>софинансирования </a:t>
            </a:r>
            <a:r>
              <a:rPr lang="ru-RU" dirty="0" smtClean="0"/>
              <a:t>пенсий - </a:t>
            </a:r>
            <a:r>
              <a:rPr lang="ru-RU" dirty="0"/>
              <a:t>9,3 тыс. руб.</a:t>
            </a:r>
          </a:p>
          <a:p>
            <a:r>
              <a:rPr lang="ru-RU" dirty="0"/>
              <a:t>Взносы работодателей участников </a:t>
            </a:r>
            <a:r>
              <a:rPr lang="ru-RU" dirty="0" smtClean="0"/>
              <a:t>Программы государственного </a:t>
            </a:r>
            <a:r>
              <a:rPr lang="ru-RU" dirty="0"/>
              <a:t>софинансирования </a:t>
            </a:r>
            <a:r>
              <a:rPr lang="ru-RU" dirty="0" smtClean="0"/>
              <a:t>пенсий - </a:t>
            </a:r>
            <a:r>
              <a:rPr lang="ru-RU" dirty="0"/>
              <a:t>177,3 млн руб.</a:t>
            </a:r>
          </a:p>
          <a:p>
            <a:r>
              <a:rPr lang="ru-RU" dirty="0"/>
              <a:t>Размер материнского (семейного) капитала </a:t>
            </a:r>
            <a:r>
              <a:rPr lang="ru-RU" dirty="0" smtClean="0"/>
              <a:t>- 408 </a:t>
            </a:r>
            <a:r>
              <a:rPr lang="ru-RU" dirty="0"/>
              <a:t>960,5 руб.</a:t>
            </a:r>
          </a:p>
          <a:p>
            <a:r>
              <a:rPr lang="ru-RU" dirty="0"/>
              <a:t>Количество выданных сертификатов на материнский </a:t>
            </a:r>
            <a:r>
              <a:rPr lang="ru-RU" dirty="0" smtClean="0"/>
              <a:t>капитал - 6 </a:t>
            </a:r>
            <a:r>
              <a:rPr lang="ru-RU" dirty="0"/>
              <a:t>4,8 млн</a:t>
            </a:r>
          </a:p>
          <a:p>
            <a:r>
              <a:rPr lang="ru-RU" dirty="0"/>
              <a:t>Семьи, полностью распорядившиеся материнским </a:t>
            </a:r>
            <a:r>
              <a:rPr lang="ru-RU" dirty="0" smtClean="0"/>
              <a:t>капиталом - 7 </a:t>
            </a:r>
            <a:r>
              <a:rPr lang="ru-RU" dirty="0"/>
              <a:t>2 млн</a:t>
            </a:r>
          </a:p>
        </p:txBody>
      </p:sp>
    </p:spTree>
    <p:extLst>
      <p:ext uri="{BB962C8B-B14F-4D97-AF65-F5344CB8AC3E}">
        <p14:creationId xmlns:p14="http://schemas.microsoft.com/office/powerpoint/2010/main" val="2941618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260648"/>
            <a:ext cx="806489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Назначение и выплата пенсий, социальных доплат к пенсиям и ежегодное увеличение всех видов социального обеспечения российских пенсионеров является приоритетным направлением деятельности Пенсионного фонда России.</a:t>
            </a:r>
          </a:p>
          <a:p>
            <a:pPr algn="ctr"/>
            <a:endParaRPr lang="ru-RU" sz="2800" dirty="0" smtClean="0">
              <a:latin typeface="FranklinGothicDemiITC-Regular"/>
            </a:endParaRPr>
          </a:p>
          <a:p>
            <a:pPr algn="ctr"/>
            <a:r>
              <a:rPr lang="ru-RU" sz="2800" b="1" u="sng" dirty="0" smtClean="0">
                <a:solidFill>
                  <a:srgbClr val="FFFF00"/>
                </a:solidFill>
              </a:rPr>
              <a:t>Трудовые и </a:t>
            </a:r>
            <a:r>
              <a:rPr lang="ru-RU" sz="2800" b="1" u="sng" dirty="0">
                <a:solidFill>
                  <a:srgbClr val="FFFF00"/>
                </a:solidFill>
              </a:rPr>
              <a:t>государственные пенсии</a:t>
            </a:r>
          </a:p>
          <a:p>
            <a:pPr algn="ctr"/>
            <a:r>
              <a:rPr lang="ru-RU" sz="2400" dirty="0"/>
              <a:t>Основными видами </a:t>
            </a:r>
            <a:r>
              <a:rPr lang="ru-RU" sz="2400" dirty="0" smtClean="0"/>
              <a:t>пенсионных </a:t>
            </a:r>
            <a:r>
              <a:rPr lang="ru-RU" sz="2400" dirty="0"/>
              <a:t>выплат, </a:t>
            </a:r>
            <a:r>
              <a:rPr lang="ru-RU" sz="2400" dirty="0" smtClean="0"/>
              <a:t>осуществляемых Пенсионным </a:t>
            </a:r>
            <a:r>
              <a:rPr lang="ru-RU" sz="2400" dirty="0"/>
              <a:t>фондом </a:t>
            </a:r>
            <a:r>
              <a:rPr lang="ru-RU" sz="2400" dirty="0" smtClean="0"/>
              <a:t>России, являются </a:t>
            </a:r>
            <a:r>
              <a:rPr lang="ru-RU" sz="2400" dirty="0"/>
              <a:t>трудовые </a:t>
            </a:r>
            <a:r>
              <a:rPr lang="ru-RU" sz="2400" dirty="0" smtClean="0"/>
              <a:t>пенсии, формируемые </a:t>
            </a:r>
            <a:r>
              <a:rPr lang="ru-RU" sz="2400" dirty="0"/>
              <a:t>в </a:t>
            </a:r>
            <a:r>
              <a:rPr lang="ru-RU" sz="2400" dirty="0" smtClean="0"/>
              <a:t>рамках обязательного пенсионного страхования</a:t>
            </a:r>
            <a:r>
              <a:rPr lang="ru-RU" sz="2400" dirty="0"/>
              <a:t>, а также </a:t>
            </a:r>
            <a:r>
              <a:rPr lang="ru-RU" sz="2400" dirty="0" smtClean="0"/>
              <a:t>пенсии по </a:t>
            </a:r>
            <a:r>
              <a:rPr lang="ru-RU" sz="2400" dirty="0"/>
              <a:t>государственному </a:t>
            </a:r>
            <a:r>
              <a:rPr lang="ru-RU" sz="2400" dirty="0" smtClean="0"/>
              <a:t>пенсионному обеспечению</a:t>
            </a:r>
            <a:r>
              <a:rPr lang="ru-RU" sz="2400" dirty="0"/>
              <a:t>, </a:t>
            </a:r>
            <a:r>
              <a:rPr lang="ru-RU" sz="2400" dirty="0" smtClean="0"/>
              <a:t>финансируемые </a:t>
            </a:r>
            <a:r>
              <a:rPr lang="ru-RU" sz="2400" dirty="0"/>
              <a:t>за счет </a:t>
            </a:r>
            <a:r>
              <a:rPr lang="ru-RU" sz="2400" dirty="0" smtClean="0"/>
              <a:t>средств федерального </a:t>
            </a:r>
            <a:r>
              <a:rPr lang="ru-RU" sz="2400" dirty="0"/>
              <a:t>бюджета.</a:t>
            </a:r>
            <a:endParaRPr lang="ru-RU" sz="2400" dirty="0">
              <a:latin typeface="FranklinGothicDemiITC-Regular"/>
            </a:endParaRPr>
          </a:p>
        </p:txBody>
      </p:sp>
    </p:spTree>
    <p:extLst>
      <p:ext uri="{BB962C8B-B14F-4D97-AF65-F5344CB8AC3E}">
        <p14:creationId xmlns:p14="http://schemas.microsoft.com/office/powerpoint/2010/main" val="208931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260648"/>
            <a:ext cx="806489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Назначение и выплата пенсий, социальных доплат к пенсиям и ежегодное увеличение всех видов социального обеспечения российских пенсионеров является приоритетным направлением деятельности Пенсионного фонда России.</a:t>
            </a:r>
          </a:p>
          <a:p>
            <a:pPr algn="ctr"/>
            <a:endParaRPr lang="ru-RU" sz="2800" dirty="0" smtClean="0">
              <a:latin typeface="FranklinGothicDemiITC-Regular"/>
            </a:endParaRPr>
          </a:p>
          <a:p>
            <a:pPr algn="ctr"/>
            <a:r>
              <a:rPr lang="ru-RU" sz="2800" b="1" u="sng" dirty="0" smtClean="0">
                <a:solidFill>
                  <a:srgbClr val="FFFF00"/>
                </a:solidFill>
              </a:rPr>
              <a:t>Трудовые и </a:t>
            </a:r>
            <a:r>
              <a:rPr lang="ru-RU" sz="2800" b="1" u="sng" dirty="0">
                <a:solidFill>
                  <a:srgbClr val="FFFF00"/>
                </a:solidFill>
              </a:rPr>
              <a:t>государственные пенсии</a:t>
            </a:r>
          </a:p>
          <a:p>
            <a:pPr algn="ctr"/>
            <a:r>
              <a:rPr lang="ru-RU" sz="2400" dirty="0"/>
              <a:t>Основными видами </a:t>
            </a:r>
            <a:r>
              <a:rPr lang="ru-RU" sz="2400" dirty="0" smtClean="0"/>
              <a:t>пенсионных </a:t>
            </a:r>
            <a:r>
              <a:rPr lang="ru-RU" sz="2400" dirty="0"/>
              <a:t>выплат, </a:t>
            </a:r>
            <a:r>
              <a:rPr lang="ru-RU" sz="2400" dirty="0" smtClean="0"/>
              <a:t>осуществляемых Пенсионным </a:t>
            </a:r>
            <a:r>
              <a:rPr lang="ru-RU" sz="2400" dirty="0"/>
              <a:t>фондом </a:t>
            </a:r>
            <a:r>
              <a:rPr lang="ru-RU" sz="2400" dirty="0" smtClean="0"/>
              <a:t>России, являются </a:t>
            </a:r>
            <a:r>
              <a:rPr lang="ru-RU" sz="2400" dirty="0"/>
              <a:t>трудовые </a:t>
            </a:r>
            <a:r>
              <a:rPr lang="ru-RU" sz="2400" dirty="0" smtClean="0"/>
              <a:t>пенсии, формируемые </a:t>
            </a:r>
            <a:r>
              <a:rPr lang="ru-RU" sz="2400" dirty="0"/>
              <a:t>в </a:t>
            </a:r>
            <a:r>
              <a:rPr lang="ru-RU" sz="2400" dirty="0" smtClean="0"/>
              <a:t>рамках обязательного пенсионного страхования</a:t>
            </a:r>
            <a:r>
              <a:rPr lang="ru-RU" sz="2400" dirty="0"/>
              <a:t>, а также </a:t>
            </a:r>
            <a:r>
              <a:rPr lang="ru-RU" sz="2400" dirty="0" smtClean="0"/>
              <a:t>пенсии по </a:t>
            </a:r>
            <a:r>
              <a:rPr lang="ru-RU" sz="2400" dirty="0"/>
              <a:t>государственному </a:t>
            </a:r>
            <a:r>
              <a:rPr lang="ru-RU" sz="2400" dirty="0" smtClean="0"/>
              <a:t>пенсионному обеспечению</a:t>
            </a:r>
            <a:r>
              <a:rPr lang="ru-RU" sz="2400" dirty="0"/>
              <a:t>, </a:t>
            </a:r>
            <a:r>
              <a:rPr lang="ru-RU" sz="2400" dirty="0" smtClean="0"/>
              <a:t>финансируемые </a:t>
            </a:r>
            <a:r>
              <a:rPr lang="ru-RU" sz="2400" dirty="0"/>
              <a:t>за счет </a:t>
            </a:r>
            <a:r>
              <a:rPr lang="ru-RU" sz="2400" dirty="0" smtClean="0"/>
              <a:t>средств федерального </a:t>
            </a:r>
            <a:r>
              <a:rPr lang="ru-RU" sz="2400" dirty="0"/>
              <a:t>бюджета.</a:t>
            </a:r>
            <a:endParaRPr lang="ru-RU" sz="2400" dirty="0">
              <a:latin typeface="FranklinGothicDemiITC-Regular"/>
            </a:endParaRPr>
          </a:p>
        </p:txBody>
      </p:sp>
    </p:spTree>
    <p:extLst>
      <p:ext uri="{BB962C8B-B14F-4D97-AF65-F5344CB8AC3E}">
        <p14:creationId xmlns:p14="http://schemas.microsoft.com/office/powerpoint/2010/main" val="247065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04664"/>
            <a:ext cx="799288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FranklinGothic-Book"/>
              </a:rPr>
              <a:t>Территориальные </a:t>
            </a:r>
            <a:r>
              <a:rPr lang="ru-RU" sz="2000" b="1" dirty="0" smtClean="0">
                <a:latin typeface="FranklinGothic-Book"/>
              </a:rPr>
              <a:t>органы ПФР </a:t>
            </a:r>
            <a:r>
              <a:rPr lang="ru-RU" sz="2000" b="1" dirty="0">
                <a:latin typeface="FranklinGothic-Book"/>
              </a:rPr>
              <a:t>в течение 2013 </a:t>
            </a:r>
            <a:r>
              <a:rPr lang="ru-RU" sz="2000" b="1" dirty="0" smtClean="0">
                <a:latin typeface="FranklinGothic-Book"/>
              </a:rPr>
              <a:t>года назначили </a:t>
            </a:r>
            <a:r>
              <a:rPr lang="ru-RU" sz="2000" b="1" dirty="0">
                <a:latin typeface="FranklinGothic-Book"/>
              </a:rPr>
              <a:t>2,7 млн </a:t>
            </a:r>
            <a:r>
              <a:rPr lang="ru-RU" sz="2000" b="1" dirty="0" smtClean="0">
                <a:latin typeface="FranklinGothic-Book"/>
              </a:rPr>
              <a:t>новых пенсий</a:t>
            </a:r>
            <a:r>
              <a:rPr lang="ru-RU" sz="2000" b="1" dirty="0">
                <a:latin typeface="FranklinGothic-Book"/>
              </a:rPr>
              <a:t>. Большинство из </a:t>
            </a:r>
            <a:r>
              <a:rPr lang="ru-RU" sz="2000" b="1" dirty="0" smtClean="0">
                <a:latin typeface="FranklinGothic-Book"/>
              </a:rPr>
              <a:t>них, 2,4 </a:t>
            </a:r>
            <a:r>
              <a:rPr lang="ru-RU" sz="2000" b="1" dirty="0">
                <a:latin typeface="FranklinGothic-Book"/>
              </a:rPr>
              <a:t>млн, – трудовые </a:t>
            </a:r>
            <a:r>
              <a:rPr lang="ru-RU" sz="2000" b="1" dirty="0" smtClean="0">
                <a:latin typeface="FranklinGothic-Book"/>
              </a:rPr>
              <a:t>пенсии, 323 </a:t>
            </a:r>
            <a:r>
              <a:rPr lang="ru-RU" sz="2000" b="1" dirty="0">
                <a:latin typeface="FranklinGothic-Book"/>
              </a:rPr>
              <a:t>тыс. – </a:t>
            </a:r>
            <a:r>
              <a:rPr lang="ru-RU" sz="2000" b="1" dirty="0" smtClean="0">
                <a:latin typeface="FranklinGothic-Book"/>
              </a:rPr>
              <a:t>государственные пенсии</a:t>
            </a:r>
            <a:r>
              <a:rPr lang="ru-RU" sz="2000" b="1" dirty="0">
                <a:latin typeface="FranklinGothic-Book"/>
              </a:rPr>
              <a:t>. При этом 1,6 млн </a:t>
            </a:r>
            <a:r>
              <a:rPr lang="ru-RU" sz="2000" b="1" dirty="0" smtClean="0">
                <a:latin typeface="FranklinGothic-Book"/>
              </a:rPr>
              <a:t>пенсий </a:t>
            </a:r>
            <a:r>
              <a:rPr lang="ru-RU" sz="2000" b="1" dirty="0">
                <a:latin typeface="FranklinGothic-Book"/>
              </a:rPr>
              <a:t>назначено в </a:t>
            </a:r>
            <a:r>
              <a:rPr lang="ru-RU" sz="2000" b="1" dirty="0" smtClean="0">
                <a:latin typeface="FranklinGothic-Book"/>
              </a:rPr>
              <a:t>результате заблаговременной работы с </a:t>
            </a:r>
            <a:r>
              <a:rPr lang="ru-RU" sz="2000" b="1" dirty="0">
                <a:latin typeface="FranklinGothic-Book"/>
              </a:rPr>
              <a:t>гражданами, </a:t>
            </a:r>
            <a:r>
              <a:rPr lang="ru-RU" sz="2000" b="1" dirty="0" smtClean="0">
                <a:latin typeface="FranklinGothic-Book"/>
              </a:rPr>
              <a:t>выходящими на </a:t>
            </a:r>
            <a:r>
              <a:rPr lang="ru-RU" sz="2000" b="1" dirty="0">
                <a:latin typeface="FranklinGothic-Book"/>
              </a:rPr>
              <a:t>пенсию. По условиям </a:t>
            </a:r>
            <a:r>
              <a:rPr lang="ru-RU" sz="2000" b="1" dirty="0" smtClean="0">
                <a:latin typeface="FranklinGothic-Book"/>
              </a:rPr>
              <a:t>льготного </a:t>
            </a:r>
            <a:r>
              <a:rPr lang="ru-RU" sz="2000" b="1" dirty="0">
                <a:latin typeface="FranklinGothic-Book"/>
              </a:rPr>
              <a:t>выхода на пенсию </a:t>
            </a:r>
            <a:r>
              <a:rPr lang="ru-RU" sz="2000" b="1" dirty="0" smtClean="0">
                <a:latin typeface="FranklinGothic-Book"/>
              </a:rPr>
              <a:t>назначено </a:t>
            </a:r>
            <a:r>
              <a:rPr lang="ru-RU" sz="2000" b="1" dirty="0">
                <a:latin typeface="FranklinGothic-Book"/>
              </a:rPr>
              <a:t>526 тыс. </a:t>
            </a:r>
            <a:r>
              <a:rPr lang="ru-RU" sz="2000" b="1" dirty="0" smtClean="0">
                <a:latin typeface="FranklinGothic-Book"/>
              </a:rPr>
              <a:t>досрочных трудовых пенсий.</a:t>
            </a:r>
          </a:p>
          <a:p>
            <a:endParaRPr lang="ru-RU" sz="2000" b="1" dirty="0" smtClean="0">
              <a:latin typeface="FranklinGothic-Book"/>
            </a:endParaRPr>
          </a:p>
          <a:p>
            <a:r>
              <a:rPr lang="ru-RU" sz="2000" b="1" dirty="0" smtClean="0">
                <a:latin typeface="FranklinGothic-Book"/>
              </a:rPr>
              <a:t>С </a:t>
            </a:r>
            <a:r>
              <a:rPr lang="ru-RU" sz="2000" b="1" dirty="0">
                <a:latin typeface="FranklinGothic-Book"/>
              </a:rPr>
              <a:t>учетом </a:t>
            </a:r>
            <a:r>
              <a:rPr lang="ru-RU" sz="2000" b="1" dirty="0" smtClean="0">
                <a:latin typeface="FranklinGothic-Book"/>
              </a:rPr>
              <a:t>вынесенных в </a:t>
            </a:r>
            <a:r>
              <a:rPr lang="ru-RU" sz="2000" b="1" dirty="0">
                <a:latin typeface="FranklinGothic-Book"/>
              </a:rPr>
              <a:t>2013 году решений о </a:t>
            </a:r>
            <a:r>
              <a:rPr lang="ru-RU" sz="2000" b="1" dirty="0" smtClean="0">
                <a:latin typeface="FranklinGothic-Book"/>
              </a:rPr>
              <a:t>назначении </a:t>
            </a:r>
            <a:r>
              <a:rPr lang="ru-RU" sz="2000" b="1" dirty="0">
                <a:latin typeface="FranklinGothic-Book"/>
              </a:rPr>
              <a:t>пенсии </a:t>
            </a:r>
            <a:r>
              <a:rPr lang="ru-RU" sz="2000" b="1" dirty="0" smtClean="0">
                <a:latin typeface="FranklinGothic-Book"/>
              </a:rPr>
              <a:t>общее количество пенсионеров в </a:t>
            </a:r>
            <a:r>
              <a:rPr lang="ru-RU" sz="2000" b="1" dirty="0">
                <a:latin typeface="FranklinGothic-Book"/>
              </a:rPr>
              <a:t>Российской </a:t>
            </a:r>
            <a:r>
              <a:rPr lang="ru-RU" sz="2000" b="1" dirty="0" smtClean="0">
                <a:latin typeface="FranklinGothic-Book"/>
              </a:rPr>
              <a:t>Федерации, получающих </a:t>
            </a:r>
            <a:r>
              <a:rPr lang="ru-RU" sz="2000" b="1" dirty="0">
                <a:latin typeface="FranklinGothic-Book"/>
              </a:rPr>
              <a:t>пенсии по </a:t>
            </a:r>
            <a:r>
              <a:rPr lang="ru-RU" sz="2000" b="1" dirty="0" smtClean="0">
                <a:latin typeface="FranklinGothic-Book"/>
              </a:rPr>
              <a:t>линии </a:t>
            </a:r>
            <a:r>
              <a:rPr lang="ru-RU" sz="2000" b="1" dirty="0">
                <a:latin typeface="FranklinGothic-Book"/>
              </a:rPr>
              <a:t>ПФР, превысило 41 </a:t>
            </a:r>
            <a:r>
              <a:rPr lang="ru-RU" sz="2000" b="1" dirty="0" smtClean="0">
                <a:latin typeface="FranklinGothic-Book"/>
              </a:rPr>
              <a:t>млн человек</a:t>
            </a:r>
            <a:r>
              <a:rPr lang="ru-RU" sz="2000" b="1" dirty="0">
                <a:latin typeface="FranklinGothic-Book"/>
              </a:rPr>
              <a:t>. Пенсионный </a:t>
            </a:r>
            <a:r>
              <a:rPr lang="ru-RU" sz="2000" b="1" dirty="0" smtClean="0">
                <a:latin typeface="FranklinGothic-Book"/>
              </a:rPr>
              <a:t>фонд России </a:t>
            </a:r>
            <a:r>
              <a:rPr lang="ru-RU" sz="2000" b="1" dirty="0">
                <a:latin typeface="FranklinGothic-Book"/>
              </a:rPr>
              <a:t>направил на их </a:t>
            </a:r>
            <a:r>
              <a:rPr lang="ru-RU" sz="2000" b="1" dirty="0" smtClean="0">
                <a:latin typeface="FranklinGothic-Book"/>
              </a:rPr>
              <a:t>пенсионное </a:t>
            </a:r>
            <a:r>
              <a:rPr lang="ru-RU" sz="2000" b="1" dirty="0">
                <a:latin typeface="FranklinGothic-Book"/>
              </a:rPr>
              <a:t>обеспечение 5,25 </a:t>
            </a:r>
            <a:r>
              <a:rPr lang="ru-RU" sz="2000" b="1" dirty="0" smtClean="0">
                <a:latin typeface="FranklinGothic-Book"/>
              </a:rPr>
              <a:t>трлн рублей</a:t>
            </a:r>
            <a:r>
              <a:rPr lang="ru-RU" sz="2000" b="1" dirty="0">
                <a:latin typeface="FranklinGothic-Book"/>
              </a:rPr>
              <a:t>, увеличив, </a:t>
            </a:r>
            <a:r>
              <a:rPr lang="ru-RU" sz="2000" b="1" dirty="0" smtClean="0">
                <a:latin typeface="FranklinGothic-Book"/>
              </a:rPr>
              <a:t>таким образом</a:t>
            </a:r>
            <a:r>
              <a:rPr lang="ru-RU" sz="2000" b="1" dirty="0">
                <a:latin typeface="FranklinGothic-Book"/>
              </a:rPr>
              <a:t>, размер выплат </a:t>
            </a:r>
            <a:r>
              <a:rPr lang="ru-RU" sz="2000" b="1" dirty="0" smtClean="0">
                <a:latin typeface="FranklinGothic-Book"/>
              </a:rPr>
              <a:t>по данному </a:t>
            </a:r>
            <a:r>
              <a:rPr lang="ru-RU" sz="2000" b="1" dirty="0">
                <a:latin typeface="FranklinGothic-Book"/>
              </a:rPr>
              <a:t>направлению </a:t>
            </a:r>
            <a:r>
              <a:rPr lang="ru-RU" sz="2000" b="1" dirty="0" smtClean="0">
                <a:latin typeface="FranklinGothic-Book"/>
              </a:rPr>
              <a:t>на 744 </a:t>
            </a:r>
            <a:r>
              <a:rPr lang="ru-RU" sz="2000" b="1" dirty="0">
                <a:latin typeface="FranklinGothic-Book"/>
              </a:rPr>
              <a:t>млрд рублей по </a:t>
            </a:r>
            <a:r>
              <a:rPr lang="ru-RU" sz="2000" b="1" dirty="0" smtClean="0">
                <a:latin typeface="FranklinGothic-Book"/>
              </a:rPr>
              <a:t>сравнению </a:t>
            </a:r>
            <a:r>
              <a:rPr lang="ru-RU" sz="2000" b="1" dirty="0">
                <a:latin typeface="FranklinGothic-Book"/>
              </a:rPr>
              <a:t>с 2012 годом.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33956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04664"/>
            <a:ext cx="799288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Основную часть этих </a:t>
            </a:r>
            <a:r>
              <a:rPr lang="ru-RU" sz="2400" b="1" dirty="0" smtClean="0"/>
              <a:t>средств, 4,8 </a:t>
            </a:r>
            <a:r>
              <a:rPr lang="ru-RU" sz="2400" b="1" dirty="0"/>
              <a:t>трлн рублей, </a:t>
            </a:r>
            <a:r>
              <a:rPr lang="ru-RU" sz="2400" b="1" dirty="0" smtClean="0"/>
              <a:t>составили выплаты </a:t>
            </a:r>
            <a:r>
              <a:rPr lang="ru-RU" sz="2400" b="1" dirty="0"/>
              <a:t>страховой </a:t>
            </a:r>
            <a:r>
              <a:rPr lang="ru-RU" sz="2400" b="1" dirty="0" smtClean="0"/>
              <a:t>части трудовых </a:t>
            </a:r>
            <a:r>
              <a:rPr lang="ru-RU" sz="2400" b="1" dirty="0"/>
              <a:t>пенсий 37,7 </a:t>
            </a:r>
            <a:r>
              <a:rPr lang="ru-RU" sz="2400" b="1" dirty="0" smtClean="0"/>
              <a:t>млн получателей</a:t>
            </a:r>
            <a:r>
              <a:rPr lang="ru-RU" sz="2400" b="1" dirty="0"/>
              <a:t>. Пенсии по </a:t>
            </a:r>
            <a:r>
              <a:rPr lang="ru-RU" sz="2400" b="1" dirty="0" smtClean="0"/>
              <a:t>государственному обеспечению на </a:t>
            </a:r>
            <a:r>
              <a:rPr lang="ru-RU" sz="2400" b="1" dirty="0"/>
              <a:t>сумму 327 млрд </a:t>
            </a:r>
            <a:r>
              <a:rPr lang="ru-RU" sz="2400" b="1" dirty="0" smtClean="0"/>
              <a:t>рублей выплачены </a:t>
            </a:r>
            <a:r>
              <a:rPr lang="ru-RU" sz="2400" b="1" dirty="0"/>
              <a:t>3,4 млн человек</a:t>
            </a:r>
            <a:r>
              <a:rPr lang="ru-RU" sz="2400" b="1" dirty="0" smtClean="0"/>
              <a:t>.</a:t>
            </a:r>
          </a:p>
          <a:p>
            <a:endParaRPr lang="ru-RU" sz="2400" b="1" dirty="0"/>
          </a:p>
          <a:p>
            <a:r>
              <a:rPr lang="ru-RU" sz="2400" b="1" dirty="0"/>
              <a:t>Федеральную </a:t>
            </a:r>
            <a:r>
              <a:rPr lang="ru-RU" sz="2400" b="1" dirty="0" smtClean="0"/>
              <a:t>социальную доплату </a:t>
            </a:r>
            <a:r>
              <a:rPr lang="ru-RU" sz="2400" b="1" dirty="0"/>
              <a:t>к пенсии </a:t>
            </a:r>
            <a:r>
              <a:rPr lang="ru-RU" sz="2400" b="1" dirty="0" smtClean="0"/>
              <a:t>общей суммой </a:t>
            </a:r>
            <a:r>
              <a:rPr lang="ru-RU" sz="2400" b="1" dirty="0"/>
              <a:t>42,5 млрд </a:t>
            </a:r>
            <a:r>
              <a:rPr lang="ru-RU" sz="2400" b="1" dirty="0" smtClean="0"/>
              <a:t>рублей получили </a:t>
            </a:r>
            <a:r>
              <a:rPr lang="ru-RU" sz="2400" b="1" dirty="0"/>
              <a:t>2,9 млн </a:t>
            </a:r>
            <a:r>
              <a:rPr lang="ru-RU" sz="2400" b="1" dirty="0" smtClean="0"/>
              <a:t>неработающих </a:t>
            </a:r>
            <a:r>
              <a:rPr lang="ru-RU" sz="2400" b="1" dirty="0"/>
              <a:t>пенсионеров. </a:t>
            </a:r>
            <a:r>
              <a:rPr lang="ru-RU" sz="2400" b="1" dirty="0" smtClean="0"/>
              <a:t>Выплаты пенсионных накоплений </a:t>
            </a:r>
            <a:r>
              <a:rPr lang="ru-RU" sz="2400" b="1" dirty="0"/>
              <a:t>3,2 млн пенсионеров </a:t>
            </a:r>
            <a:r>
              <a:rPr lang="ru-RU" sz="2400" b="1" dirty="0" smtClean="0"/>
              <a:t>составили </a:t>
            </a:r>
            <a:r>
              <a:rPr lang="ru-RU" sz="2400" b="1" dirty="0"/>
              <a:t>29,9 млрд рублей.</a:t>
            </a:r>
          </a:p>
        </p:txBody>
      </p:sp>
    </p:spTree>
    <p:extLst>
      <p:ext uri="{BB962C8B-B14F-4D97-AF65-F5344CB8AC3E}">
        <p14:creationId xmlns:p14="http://schemas.microsoft.com/office/powerpoint/2010/main" val="322658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04664"/>
            <a:ext cx="799288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Выплаты трудовых пенсий </a:t>
            </a:r>
            <a:r>
              <a:rPr lang="ru-RU" sz="2400" b="1" dirty="0" smtClean="0"/>
              <a:t>работающим </a:t>
            </a:r>
            <a:r>
              <a:rPr lang="ru-RU" sz="2400" b="1" dirty="0"/>
              <a:t>пенсионерам </a:t>
            </a:r>
            <a:r>
              <a:rPr lang="ru-RU" sz="2400" b="1" dirty="0" smtClean="0"/>
              <a:t>были скорректированы </a:t>
            </a:r>
            <a:r>
              <a:rPr lang="ru-RU" sz="2400" b="1" dirty="0"/>
              <a:t>с учетом </a:t>
            </a:r>
            <a:r>
              <a:rPr lang="ru-RU" sz="2400" b="1" dirty="0" smtClean="0"/>
              <a:t>поступавших </a:t>
            </a:r>
            <a:r>
              <a:rPr lang="ru-RU" sz="2400" b="1" dirty="0"/>
              <a:t>в течение </a:t>
            </a:r>
            <a:r>
              <a:rPr lang="ru-RU" sz="2400" b="1" dirty="0" smtClean="0"/>
              <a:t>предшествовавшего </a:t>
            </a:r>
            <a:r>
              <a:rPr lang="ru-RU" sz="2400" b="1" dirty="0"/>
              <a:t>года страховых </a:t>
            </a:r>
            <a:r>
              <a:rPr lang="ru-RU" sz="2400" b="1" dirty="0" smtClean="0"/>
              <a:t>взносов работодателей</a:t>
            </a:r>
            <a:r>
              <a:rPr lang="ru-RU" sz="2400" b="1" dirty="0"/>
              <a:t>. </a:t>
            </a:r>
            <a:r>
              <a:rPr lang="ru-RU" sz="2400" b="1" dirty="0" smtClean="0"/>
              <a:t>Перерасчет коснулся </a:t>
            </a:r>
            <a:r>
              <a:rPr lang="ru-RU" sz="2400" b="1" dirty="0"/>
              <a:t>13,9 млн </a:t>
            </a:r>
            <a:r>
              <a:rPr lang="ru-RU" sz="2400" b="1" dirty="0" smtClean="0"/>
              <a:t>человек</a:t>
            </a:r>
            <a:r>
              <a:rPr lang="ru-RU" sz="2400" b="1" dirty="0"/>
              <a:t>, или 37% </a:t>
            </a:r>
            <a:r>
              <a:rPr lang="ru-RU" sz="2400" b="1" dirty="0" smtClean="0"/>
              <a:t>получателей трудовых </a:t>
            </a:r>
            <a:r>
              <a:rPr lang="ru-RU" sz="2400" b="1" dirty="0"/>
              <a:t>пенсий. </a:t>
            </a:r>
            <a:r>
              <a:rPr lang="ru-RU" sz="2400" b="1" dirty="0" smtClean="0"/>
              <a:t>Средняя ежемесячная </a:t>
            </a:r>
            <a:r>
              <a:rPr lang="ru-RU" sz="2400" b="1" dirty="0"/>
              <a:t>прибавка в </a:t>
            </a:r>
            <a:r>
              <a:rPr lang="ru-RU" sz="2400" b="1" dirty="0" smtClean="0"/>
              <a:t>результате </a:t>
            </a:r>
            <a:r>
              <a:rPr lang="ru-RU" sz="2400" b="1" dirty="0"/>
              <a:t>корректировки </a:t>
            </a:r>
            <a:r>
              <a:rPr lang="ru-RU" sz="2400" b="1" dirty="0" smtClean="0"/>
              <a:t>составила 172 </a:t>
            </a:r>
            <a:r>
              <a:rPr lang="ru-RU" sz="2400" b="1" dirty="0"/>
              <a:t>рубля</a:t>
            </a:r>
            <a:r>
              <a:rPr lang="ru-RU" sz="2400" b="1" dirty="0" smtClean="0"/>
              <a:t>.</a:t>
            </a:r>
          </a:p>
          <a:p>
            <a:endParaRPr lang="ru-RU" sz="2400" b="1" dirty="0"/>
          </a:p>
          <a:p>
            <a:r>
              <a:rPr lang="ru-RU" sz="2400" b="1" dirty="0"/>
              <a:t>Перерасчет трудовых </a:t>
            </a:r>
            <a:r>
              <a:rPr lang="ru-RU" sz="2400" b="1" dirty="0" smtClean="0"/>
              <a:t>пенсий осуществлялся Пенсионным фондом </a:t>
            </a:r>
            <a:r>
              <a:rPr lang="ru-RU" sz="2400" b="1" dirty="0"/>
              <a:t>России в </a:t>
            </a:r>
            <a:r>
              <a:rPr lang="ru-RU" sz="2400" b="1" dirty="0" smtClean="0"/>
              <a:t>беззаявительном </a:t>
            </a:r>
            <a:r>
              <a:rPr lang="ru-RU" sz="2400" b="1" dirty="0"/>
              <a:t>порядке и </a:t>
            </a:r>
            <a:r>
              <a:rPr lang="ru-RU" sz="2400" b="1" dirty="0" smtClean="0"/>
              <a:t>распространялся </a:t>
            </a:r>
            <a:r>
              <a:rPr lang="ru-RU" sz="2400" b="1" dirty="0"/>
              <a:t>только на </a:t>
            </a:r>
            <a:r>
              <a:rPr lang="ru-RU" sz="2400" b="1" dirty="0" smtClean="0"/>
              <a:t>страховую часть </a:t>
            </a:r>
            <a:r>
              <a:rPr lang="ru-RU" sz="2400" b="1" dirty="0"/>
              <a:t>пенсии.</a:t>
            </a:r>
          </a:p>
        </p:txBody>
      </p:sp>
    </p:spTree>
    <p:extLst>
      <p:ext uri="{BB962C8B-B14F-4D97-AF65-F5344CB8AC3E}">
        <p14:creationId xmlns:p14="http://schemas.microsoft.com/office/powerpoint/2010/main" val="141906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4" t="30635" r="52080" b="33019"/>
          <a:stretch/>
        </p:blipFill>
        <p:spPr bwMode="auto">
          <a:xfrm>
            <a:off x="611560" y="1268760"/>
            <a:ext cx="8152558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99592" y="476671"/>
            <a:ext cx="66967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u="sng" dirty="0" smtClean="0">
                <a:solidFill>
                  <a:srgbClr val="FFFF00"/>
                </a:solidFill>
              </a:rPr>
              <a:t>Средний размер пенсии в РФ</a:t>
            </a:r>
            <a:endParaRPr lang="ru-RU" sz="3200" b="1" u="sng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05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29" t="32017" r="2659" b="31637"/>
          <a:stretch/>
        </p:blipFill>
        <p:spPr bwMode="auto">
          <a:xfrm>
            <a:off x="278322" y="2074590"/>
            <a:ext cx="8565821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72800" y="260648"/>
            <a:ext cx="77768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u="sng" dirty="0" smtClean="0">
                <a:solidFill>
                  <a:srgbClr val="FFFF00"/>
                </a:solidFill>
              </a:rPr>
              <a:t>Государства с наибольшей численностью получателей пенсий РФ</a:t>
            </a:r>
            <a:endParaRPr lang="ru-RU" sz="3200" b="1" u="sng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20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Прямоугольник 3"/>
          <p:cNvSpPr>
            <a:spLocks noChangeArrowheads="1"/>
          </p:cNvSpPr>
          <p:nvPr/>
        </p:nvSpPr>
        <p:spPr bwMode="auto">
          <a:xfrm>
            <a:off x="542925" y="115888"/>
            <a:ext cx="81375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2400" b="1" dirty="0">
                <a:solidFill>
                  <a:srgbClr val="FFFF00"/>
                </a:solidFill>
              </a:rPr>
              <a:t>Тест </a:t>
            </a:r>
            <a:r>
              <a:rPr lang="ru-RU" altLang="ru-RU" sz="2400" b="1" dirty="0" smtClean="0">
                <a:solidFill>
                  <a:srgbClr val="FFFF00"/>
                </a:solidFill>
              </a:rPr>
              <a:t>к лекции 7</a:t>
            </a:r>
            <a:endParaRPr lang="ru-RU" altLang="ru-RU" sz="2400" dirty="0"/>
          </a:p>
        </p:txBody>
      </p:sp>
      <p:sp>
        <p:nvSpPr>
          <p:cNvPr id="83971" name="Прямоугольник 4"/>
          <p:cNvSpPr>
            <a:spLocks noChangeArrowheads="1"/>
          </p:cNvSpPr>
          <p:nvPr/>
        </p:nvSpPr>
        <p:spPr bwMode="auto">
          <a:xfrm>
            <a:off x="597477" y="692696"/>
            <a:ext cx="7850188" cy="4939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21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altLang="ru-RU" sz="21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1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едение </a:t>
            </a:r>
            <a:r>
              <a:rPr lang="ru-RU" sz="21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персонифицированного учета в системе обязательного пенсионного </a:t>
            </a:r>
            <a:r>
              <a:rPr lang="ru-RU" sz="21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страхования осуществляют</a:t>
            </a:r>
            <a:r>
              <a:rPr lang="ru-RU" altLang="ru-RU" sz="21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altLang="ru-RU" sz="21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ru-RU" alt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alt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Исполнительная дирекция ПФР</a:t>
            </a:r>
            <a:endParaRPr lang="ru-RU" altLang="ru-RU" sz="2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ru-RU" alt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alt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Правление ПФР</a:t>
            </a:r>
          </a:p>
          <a:p>
            <a:pPr algn="just" eaLnBrk="1" hangingPunct="1"/>
            <a:r>
              <a:rPr lang="ru-RU" alt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Отделения ПФР в субъектах РФ</a:t>
            </a:r>
          </a:p>
          <a:p>
            <a:pPr eaLnBrk="1" hangingPunct="1"/>
            <a:r>
              <a:rPr lang="ru-RU" altLang="ru-RU" sz="21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Н</a:t>
            </a:r>
            <a:r>
              <a:rPr lang="ru-RU" sz="21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ачисление </a:t>
            </a:r>
            <a:r>
              <a:rPr lang="ru-RU" sz="21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пенсионных и социальных выплат осуществляют </a:t>
            </a:r>
            <a:r>
              <a:rPr lang="ru-RU" altLang="ru-RU" sz="21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 eaLnBrk="1" hangingPunct="1"/>
            <a:r>
              <a:rPr lang="ru-RU" alt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Центры по назначению и выплате пенсий ПФР</a:t>
            </a:r>
            <a:endParaRPr lang="ru-RU" altLang="ru-RU" sz="2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ru-RU" alt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alt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(отделы) ПФР</a:t>
            </a:r>
            <a:endParaRPr lang="ru-RU" altLang="ru-RU" sz="2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ru-RU" alt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Отделения ПФР в субъектах РФ</a:t>
            </a:r>
          </a:p>
          <a:p>
            <a:pPr eaLnBrk="1" hangingPunct="1"/>
            <a:r>
              <a:rPr lang="ru-RU" altLang="ru-RU" sz="21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Количество пенсионеров, получающих пенсии по линии Пенсионного фонда, в стране составляет:</a:t>
            </a:r>
            <a:endParaRPr lang="ru-RU" altLang="ru-RU" sz="21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alt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41 млн. чел.</a:t>
            </a:r>
            <a:endParaRPr lang="ru-RU" altLang="ru-RU" sz="2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alt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75 млн. чел.</a:t>
            </a:r>
            <a:endParaRPr lang="ru-RU" altLang="ru-RU" sz="2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alt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 млн. чел.</a:t>
            </a:r>
            <a:endParaRPr lang="ru-RU" altLang="ru-RU" sz="2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039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DD202FF-01A0-4EBE-AA7D-79C52FDCCD53}" type="datetime1">
              <a:rPr lang="ru-RU" altLang="ru-RU"/>
              <a:pPr>
                <a:defRPr/>
              </a:pPr>
              <a:t>14.04.2015</a:t>
            </a:fld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6A21AD-4FC4-42AA-9BFD-2D59FE2AF5FD}" type="slidenum">
              <a:rPr lang="ru-RU" altLang="ru-RU"/>
              <a:pPr>
                <a:defRPr/>
              </a:pPr>
              <a:t>59</a:t>
            </a:fld>
            <a:endParaRPr lang="ru-RU" altLang="ru-RU"/>
          </a:p>
        </p:txBody>
      </p:sp>
      <p:sp>
        <p:nvSpPr>
          <p:cNvPr id="6" name="Text Box 4"/>
          <p:cNvSpPr txBox="1">
            <a:spLocks noGrp="1" noChangeArrowheads="1"/>
          </p:cNvSpPr>
          <p:nvPr>
            <p:ph idx="1"/>
          </p:nvPr>
        </p:nvSpPr>
        <p:spPr>
          <a:xfrm>
            <a:off x="1066800" y="2924175"/>
            <a:ext cx="7543800" cy="3171825"/>
          </a:xfrm>
        </p:spPr>
        <p:txBody>
          <a:bodyPr lIns="0" tIns="0" rIns="0" bIns="0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  <a:defRPr/>
            </a:pPr>
            <a:r>
              <a:rPr lang="ru-RU" altLang="ru-RU" sz="1800" b="1" dirty="0"/>
              <a:t>Использование материалов презентации</a:t>
            </a: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  <a:defRPr/>
            </a:pPr>
            <a:endParaRPr lang="ru-RU" altLang="ru-RU" sz="1200" dirty="0"/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  <a:defRPr/>
            </a:pPr>
            <a:r>
              <a:rPr lang="ru-RU" altLang="ru-RU" sz="1400" dirty="0"/>
              <a:t>Использование данной презентации,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  <a:defRPr/>
            </a:pPr>
            <a:endParaRPr lang="ru-RU" altLang="ru-RU" sz="1400" dirty="0"/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  <a:defRPr/>
            </a:pPr>
            <a:r>
              <a:rPr lang="ru-RU" altLang="ru-RU" sz="1400" dirty="0"/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</p:txBody>
      </p:sp>
      <p:pic>
        <p:nvPicPr>
          <p:cNvPr id="1126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125" y="6297613"/>
            <a:ext cx="1139825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59802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FLASHSPRING_BG_AUDIO_DURATION_TAG" val="0.0000000"/>
  <p:tag name="ISPRING_SCORM_PASSING_SCORE" val="79.9900000000"/>
  <p:tag name="GENSWF_OUTPUT_FILE_NAME" val="NObank"/>
  <p:tag name="ISPRING_RESOURCE_PATHS_HASH_2" val="296294993ee1c199ced7a166bc3412f48328754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Титульный лист"/>
  <p:tag name="GENSWF_ADVANCE_TIME" val="0.00"/>
  <p:tag name="ISPRING_SLIDE_INDENT_LEVEL" val="0"/>
  <p:tag name="ISPRING_PRESENTER_ID" val="None"/>
  <p:tag name="ISPRING_CUSTOM_TIMING_USED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Все права защищены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умерки">
  <a:themeElements>
    <a:clrScheme name="Сумерки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Сумерки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умерки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Shimmer</Template>
  <TotalTime>2019</TotalTime>
  <Words>4438</Words>
  <Application>Microsoft Office PowerPoint</Application>
  <PresentationFormat>Экран (4:3)</PresentationFormat>
  <Paragraphs>400</Paragraphs>
  <Slides>59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59</vt:i4>
      </vt:variant>
    </vt:vector>
  </HeadingPairs>
  <TitlesOfParts>
    <vt:vector size="60" baseType="lpstr">
      <vt:lpstr>Сумерки</vt:lpstr>
      <vt:lpstr>Тема 7. Пенсионный Фонд Российской Федерации</vt:lpstr>
      <vt:lpstr>Содержание лекции</vt:lpstr>
      <vt:lpstr>Презентация PowerPoint</vt:lpstr>
      <vt:lpstr>Презентация PowerPoint</vt:lpstr>
      <vt:lpstr>Вопрос 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Вопрос 2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Вопрос 3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vvsu.ru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Tema_1</dc:title>
  <dc:creator>Olga_V</dc:creator>
  <cp:lastModifiedBy>Бедрачук Илья</cp:lastModifiedBy>
  <cp:revision>318</cp:revision>
  <dcterms:created xsi:type="dcterms:W3CDTF">2010-09-07T21:39:41Z</dcterms:created>
  <dcterms:modified xsi:type="dcterms:W3CDTF">2015-04-13T22:29:31Z</dcterms:modified>
</cp:coreProperties>
</file>