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4"/>
  </p:handoutMasterIdLst>
  <p:sldIdLst>
    <p:sldId id="549" r:id="rId3"/>
    <p:sldId id="551" r:id="rId4"/>
    <p:sldId id="561" r:id="rId5"/>
    <p:sldId id="572" r:id="rId6"/>
    <p:sldId id="575" r:id="rId7"/>
    <p:sldId id="576" r:id="rId8"/>
    <p:sldId id="577" r:id="rId9"/>
    <p:sldId id="578" r:id="rId10"/>
    <p:sldId id="435" r:id="rId11"/>
    <p:sldId id="583" r:id="rId12"/>
    <p:sldId id="446" r:id="rId13"/>
    <p:sldId id="384" r:id="rId14"/>
    <p:sldId id="506" r:id="rId15"/>
    <p:sldId id="524" r:id="rId16"/>
    <p:sldId id="541" r:id="rId17"/>
    <p:sldId id="378" r:id="rId18"/>
    <p:sldId id="428" r:id="rId19"/>
    <p:sldId id="427" r:id="rId20"/>
    <p:sldId id="278" r:id="rId22"/>
    <p:sldId id="390" r:id="rId23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9999"/>
    <a:srgbClr val="99CCFF"/>
    <a:srgbClr val="0000CC"/>
    <a:srgbClr val="33CC33"/>
    <a:srgbClr val="FF3300"/>
    <a:srgbClr val="FF66FF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34"/>
    <p:restoredTop sz="94660"/>
  </p:normalViewPr>
  <p:slideViewPr>
    <p:cSldViewPr showGuides="1">
      <p:cViewPr varScale="1">
        <p:scale>
          <a:sx n="110" d="100"/>
          <a:sy n="110" d="100"/>
        </p:scale>
        <p:origin x="16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MBA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DCA38-3436-458F-874B-F1EAF2FD6AE3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MBA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8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2CCE1B-00D6-44BD-BE78-46950E68610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1730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01731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01732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201733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9618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39619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39620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239621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42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r>
              <a:rPr lang="ru-RU" altLang="ru-RU" sz="1200" dirty="0">
                <a:latin typeface="Arial" panose="020B0604020202020204" pitchFamily="34" charset="0"/>
              </a:rPr>
              <a:t>MBA</a:t>
            </a:r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15043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</a:rPr>
            </a:fld>
            <a:endParaRPr lang="ru-RU" altLang="ru-RU" sz="1200" dirty="0">
              <a:latin typeface="Arial" panose="020B0604020202020204" pitchFamily="34" charset="0"/>
            </a:endParaRPr>
          </a:p>
        </p:txBody>
      </p:sp>
      <p:sp>
        <p:nvSpPr>
          <p:cNvPr id="215044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215045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/>
          <p:nvPr/>
        </p:nvGrpSpPr>
        <p:grpSpPr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3080" name="Group 3"/>
            <p:cNvGrpSpPr/>
            <p:nvPr userDrawn="1"/>
          </p:nvGrpSpPr>
          <p:grpSpPr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3217" name="Freeform 4"/>
              <p:cNvSpPr/>
              <p:nvPr userDrawn="1"/>
            </p:nvSpPr>
            <p:spPr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18" name="Freeform 5"/>
              <p:cNvSpPr/>
              <p:nvPr userDrawn="1"/>
            </p:nvSpPr>
            <p:spPr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19" name="Freeform 6"/>
              <p:cNvSpPr/>
              <p:nvPr userDrawn="1"/>
            </p:nvSpPr>
            <p:spPr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0" name="Freeform 7"/>
              <p:cNvSpPr/>
              <p:nvPr userDrawn="1"/>
            </p:nvSpPr>
            <p:spPr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1" name="Freeform 8"/>
              <p:cNvSpPr/>
              <p:nvPr userDrawn="1"/>
            </p:nvSpPr>
            <p:spPr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2" name="Freeform 9"/>
              <p:cNvSpPr/>
              <p:nvPr userDrawn="1"/>
            </p:nvSpPr>
            <p:spPr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3" name="Freeform 10"/>
              <p:cNvSpPr/>
              <p:nvPr userDrawn="1"/>
            </p:nvSpPr>
            <p:spPr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4" name="Freeform 11"/>
              <p:cNvSpPr/>
              <p:nvPr userDrawn="1"/>
            </p:nvSpPr>
            <p:spPr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5" name="Freeform 12"/>
              <p:cNvSpPr/>
              <p:nvPr userDrawn="1"/>
            </p:nvSpPr>
            <p:spPr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6" name="Freeform 13"/>
              <p:cNvSpPr/>
              <p:nvPr userDrawn="1"/>
            </p:nvSpPr>
            <p:spPr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7" name="Freeform 14"/>
              <p:cNvSpPr/>
              <p:nvPr userDrawn="1"/>
            </p:nvSpPr>
            <p:spPr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8" name="Freeform 15"/>
              <p:cNvSpPr/>
              <p:nvPr userDrawn="1"/>
            </p:nvSpPr>
            <p:spPr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29" name="Freeform 16"/>
              <p:cNvSpPr/>
              <p:nvPr userDrawn="1"/>
            </p:nvSpPr>
            <p:spPr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</p:grpSp>
        <p:grpSp>
          <p:nvGrpSpPr>
            <p:cNvPr id="3081" name="Group 17"/>
            <p:cNvGrpSpPr/>
            <p:nvPr userDrawn="1"/>
          </p:nvGrpSpPr>
          <p:grpSpPr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3082" name="Rectangle 18"/>
              <p:cNvSpPr/>
              <p:nvPr userDrawn="1"/>
            </p:nvSpPr>
            <p:spPr>
              <a:xfrm rot="6798887">
                <a:off x="62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83" name="Rectangle 19"/>
              <p:cNvSpPr/>
              <p:nvPr userDrawn="1"/>
            </p:nvSpPr>
            <p:spPr>
              <a:xfrm rot="6798887">
                <a:off x="33" y="3879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84" name="Rectangle 20"/>
              <p:cNvSpPr/>
              <p:nvPr userDrawn="1"/>
            </p:nvSpPr>
            <p:spPr>
              <a:xfrm rot="6798887">
                <a:off x="6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85" name="Rectangle 21"/>
              <p:cNvSpPr/>
              <p:nvPr userDrawn="1"/>
            </p:nvSpPr>
            <p:spPr>
              <a:xfrm rot="5999912">
                <a:off x="209" y="388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86" name="Rectangle 22"/>
              <p:cNvSpPr/>
              <p:nvPr userDrawn="1"/>
            </p:nvSpPr>
            <p:spPr>
              <a:xfrm rot="5999912">
                <a:off x="18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87" name="Rectangle 23"/>
              <p:cNvSpPr/>
              <p:nvPr userDrawn="1"/>
            </p:nvSpPr>
            <p:spPr>
              <a:xfrm rot="6250138">
                <a:off x="152" y="38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88" name="Rectangle 24"/>
              <p:cNvSpPr/>
              <p:nvPr userDrawn="1"/>
            </p:nvSpPr>
            <p:spPr>
              <a:xfrm rot="6238076">
                <a:off x="123" y="388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89" name="Rectangle 25"/>
              <p:cNvSpPr/>
              <p:nvPr userDrawn="1"/>
            </p:nvSpPr>
            <p:spPr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0" name="Rectangle 26"/>
              <p:cNvSpPr/>
              <p:nvPr userDrawn="1"/>
            </p:nvSpPr>
            <p:spPr>
              <a:xfrm rot="5380717">
                <a:off x="332" y="3871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1" name="Rectangle 27"/>
              <p:cNvSpPr/>
              <p:nvPr userDrawn="1"/>
            </p:nvSpPr>
            <p:spPr>
              <a:xfrm rot="5583200">
                <a:off x="302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2" name="Rectangle 28"/>
              <p:cNvSpPr/>
              <p:nvPr userDrawn="1"/>
            </p:nvSpPr>
            <p:spPr>
              <a:xfrm rot="5737625">
                <a:off x="270" y="3881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3" name="Rectangle 29"/>
              <p:cNvSpPr/>
              <p:nvPr userDrawn="1"/>
            </p:nvSpPr>
            <p:spPr>
              <a:xfrm rot="4715477">
                <a:off x="516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4" name="Rectangle 30"/>
              <p:cNvSpPr/>
              <p:nvPr userDrawn="1"/>
            </p:nvSpPr>
            <p:spPr>
              <a:xfrm rot="4924949">
                <a:off x="486" y="383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5" name="Rectangle 31"/>
              <p:cNvSpPr/>
              <p:nvPr userDrawn="1"/>
            </p:nvSpPr>
            <p:spPr>
              <a:xfrm rot="4924949">
                <a:off x="456" y="384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6" name="Rectangle 32"/>
              <p:cNvSpPr/>
              <p:nvPr userDrawn="1"/>
            </p:nvSpPr>
            <p:spPr>
              <a:xfrm rot="5041352">
                <a:off x="426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7" name="Rectangle 33"/>
              <p:cNvSpPr/>
              <p:nvPr userDrawn="1"/>
            </p:nvSpPr>
            <p:spPr>
              <a:xfrm rot="3816889">
                <a:off x="664" y="376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8" name="Rectangle 34"/>
              <p:cNvSpPr/>
              <p:nvPr userDrawn="1"/>
            </p:nvSpPr>
            <p:spPr>
              <a:xfrm rot="3816889">
                <a:off x="634" y="377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99" name="Rectangle 35"/>
              <p:cNvSpPr/>
              <p:nvPr userDrawn="1"/>
            </p:nvSpPr>
            <p:spPr>
              <a:xfrm rot="4104184">
                <a:off x="605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0" name="Rectangle 36"/>
              <p:cNvSpPr/>
              <p:nvPr userDrawn="1"/>
            </p:nvSpPr>
            <p:spPr>
              <a:xfrm rot="4325343">
                <a:off x="575" y="380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1" name="Rectangle 37"/>
              <p:cNvSpPr/>
              <p:nvPr userDrawn="1"/>
            </p:nvSpPr>
            <p:spPr>
              <a:xfrm rot="3368036">
                <a:off x="799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2" name="Rectangle 38"/>
              <p:cNvSpPr/>
              <p:nvPr userDrawn="1"/>
            </p:nvSpPr>
            <p:spPr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3" name="Rectangle 39"/>
              <p:cNvSpPr/>
              <p:nvPr userDrawn="1"/>
            </p:nvSpPr>
            <p:spPr>
              <a:xfrm rot="3368036">
                <a:off x="745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4" name="Rectangle 40"/>
              <p:cNvSpPr/>
              <p:nvPr userDrawn="1"/>
            </p:nvSpPr>
            <p:spPr>
              <a:xfrm rot="3816889">
                <a:off x="717" y="373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5" name="Rectangle 41"/>
              <p:cNvSpPr/>
              <p:nvPr userDrawn="1"/>
            </p:nvSpPr>
            <p:spPr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6" name="Rectangle 42"/>
              <p:cNvSpPr/>
              <p:nvPr userDrawn="1"/>
            </p:nvSpPr>
            <p:spPr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7" name="Rectangle 43"/>
              <p:cNvSpPr/>
              <p:nvPr userDrawn="1"/>
            </p:nvSpPr>
            <p:spPr>
              <a:xfrm rot="2707562">
                <a:off x="876" y="36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8" name="Rectangle 44"/>
              <p:cNvSpPr/>
              <p:nvPr userDrawn="1"/>
            </p:nvSpPr>
            <p:spPr>
              <a:xfrm rot="2707562">
                <a:off x="850" y="364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09" name="Rectangle 45"/>
              <p:cNvSpPr/>
              <p:nvPr userDrawn="1"/>
            </p:nvSpPr>
            <p:spPr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0" name="Rectangle 46"/>
              <p:cNvSpPr/>
              <p:nvPr userDrawn="1"/>
            </p:nvSpPr>
            <p:spPr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1" name="Rectangle 47"/>
              <p:cNvSpPr/>
              <p:nvPr userDrawn="1"/>
            </p:nvSpPr>
            <p:spPr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2" name="Rectangle 48"/>
              <p:cNvSpPr/>
              <p:nvPr userDrawn="1"/>
            </p:nvSpPr>
            <p:spPr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3" name="Rectangle 49"/>
              <p:cNvSpPr/>
              <p:nvPr userDrawn="1"/>
            </p:nvSpPr>
            <p:spPr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4" name="Rectangle 50"/>
              <p:cNvSpPr/>
              <p:nvPr userDrawn="1"/>
            </p:nvSpPr>
            <p:spPr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5" name="Rectangle 51"/>
              <p:cNvSpPr/>
              <p:nvPr userDrawn="1"/>
            </p:nvSpPr>
            <p:spPr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6" name="Rectangle 52"/>
              <p:cNvSpPr/>
              <p:nvPr userDrawn="1"/>
            </p:nvSpPr>
            <p:spPr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7" name="Rectangle 53"/>
              <p:cNvSpPr/>
              <p:nvPr userDrawn="1"/>
            </p:nvSpPr>
            <p:spPr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8" name="Rectangle 54"/>
              <p:cNvSpPr/>
              <p:nvPr userDrawn="1"/>
            </p:nvSpPr>
            <p:spPr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19" name="Rectangle 55"/>
              <p:cNvSpPr/>
              <p:nvPr userDrawn="1"/>
            </p:nvSpPr>
            <p:spPr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0" name="Rectangle 56"/>
              <p:cNvSpPr/>
              <p:nvPr userDrawn="1"/>
            </p:nvSpPr>
            <p:spPr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1" name="Rectangle 57"/>
              <p:cNvSpPr/>
              <p:nvPr userDrawn="1"/>
            </p:nvSpPr>
            <p:spPr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2" name="Rectangle 58"/>
              <p:cNvSpPr/>
              <p:nvPr userDrawn="1"/>
            </p:nvSpPr>
            <p:spPr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3" name="Rectangle 59"/>
              <p:cNvSpPr/>
              <p:nvPr userDrawn="1"/>
            </p:nvSpPr>
            <p:spPr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4" name="Rectangle 60"/>
              <p:cNvSpPr/>
              <p:nvPr userDrawn="1"/>
            </p:nvSpPr>
            <p:spPr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5" name="Rectangle 61"/>
              <p:cNvSpPr/>
              <p:nvPr userDrawn="1"/>
            </p:nvSpPr>
            <p:spPr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6" name="Rectangle 62"/>
              <p:cNvSpPr/>
              <p:nvPr userDrawn="1"/>
            </p:nvSpPr>
            <p:spPr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7" name="Rectangle 63"/>
              <p:cNvSpPr/>
              <p:nvPr userDrawn="1"/>
            </p:nvSpPr>
            <p:spPr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8" name="Rectangle 64"/>
              <p:cNvSpPr/>
              <p:nvPr userDrawn="1"/>
            </p:nvSpPr>
            <p:spPr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9" name="Rectangle 65"/>
              <p:cNvSpPr/>
              <p:nvPr userDrawn="1"/>
            </p:nvSpPr>
            <p:spPr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0" name="Rectangle 66"/>
              <p:cNvSpPr/>
              <p:nvPr userDrawn="1"/>
            </p:nvSpPr>
            <p:spPr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1" name="Rectangle 67"/>
              <p:cNvSpPr/>
              <p:nvPr userDrawn="1"/>
            </p:nvSpPr>
            <p:spPr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2" name="Rectangle 68"/>
              <p:cNvSpPr/>
              <p:nvPr userDrawn="1"/>
            </p:nvSpPr>
            <p:spPr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3" name="Rectangle 69"/>
              <p:cNvSpPr/>
              <p:nvPr userDrawn="1"/>
            </p:nvSpPr>
            <p:spPr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4" name="Rectangle 70"/>
              <p:cNvSpPr/>
              <p:nvPr userDrawn="1"/>
            </p:nvSpPr>
            <p:spPr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5" name="Rectangle 71"/>
              <p:cNvSpPr/>
              <p:nvPr userDrawn="1"/>
            </p:nvSpPr>
            <p:spPr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6" name="Rectangle 72"/>
              <p:cNvSpPr/>
              <p:nvPr userDrawn="1"/>
            </p:nvSpPr>
            <p:spPr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7" name="Rectangle 73"/>
              <p:cNvSpPr/>
              <p:nvPr userDrawn="1"/>
            </p:nvSpPr>
            <p:spPr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8" name="Rectangle 74"/>
              <p:cNvSpPr/>
              <p:nvPr userDrawn="1"/>
            </p:nvSpPr>
            <p:spPr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9" name="Rectangle 75"/>
              <p:cNvSpPr/>
              <p:nvPr userDrawn="1"/>
            </p:nvSpPr>
            <p:spPr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0" name="Rectangle 76"/>
              <p:cNvSpPr/>
              <p:nvPr userDrawn="1"/>
            </p:nvSpPr>
            <p:spPr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1" name="Rectangle 77"/>
              <p:cNvSpPr/>
              <p:nvPr userDrawn="1"/>
            </p:nvSpPr>
            <p:spPr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2" name="Rectangle 78"/>
              <p:cNvSpPr/>
              <p:nvPr userDrawn="1"/>
            </p:nvSpPr>
            <p:spPr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3" name="Rectangle 79"/>
              <p:cNvSpPr/>
              <p:nvPr userDrawn="1"/>
            </p:nvSpPr>
            <p:spPr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4" name="Rectangle 80"/>
              <p:cNvSpPr/>
              <p:nvPr userDrawn="1"/>
            </p:nvSpPr>
            <p:spPr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5" name="Freeform 81"/>
              <p:cNvSpPr/>
              <p:nvPr userDrawn="1"/>
            </p:nvSpPr>
            <p:spPr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146" name="Rectangle 82"/>
              <p:cNvSpPr/>
              <p:nvPr userDrawn="1"/>
            </p:nvSpPr>
            <p:spPr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7" name="Rectangle 83"/>
              <p:cNvSpPr/>
              <p:nvPr userDrawn="1"/>
            </p:nvSpPr>
            <p:spPr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8" name="Rectangle 84"/>
              <p:cNvSpPr/>
              <p:nvPr userDrawn="1"/>
            </p:nvSpPr>
            <p:spPr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9" name="Rectangle 85"/>
              <p:cNvSpPr/>
              <p:nvPr userDrawn="1"/>
            </p:nvSpPr>
            <p:spPr>
              <a:xfrm rot="-2957028">
                <a:off x="930" y="248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0" name="Rectangle 86"/>
              <p:cNvSpPr/>
              <p:nvPr userDrawn="1"/>
            </p:nvSpPr>
            <p:spPr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1" name="Rectangle 87"/>
              <p:cNvSpPr/>
              <p:nvPr userDrawn="1"/>
            </p:nvSpPr>
            <p:spPr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2" name="Rectangle 88"/>
              <p:cNvSpPr/>
              <p:nvPr userDrawn="1"/>
            </p:nvSpPr>
            <p:spPr>
              <a:xfrm rot="-3638503">
                <a:off x="788" y="242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3" name="Rectangle 89"/>
              <p:cNvSpPr/>
              <p:nvPr userDrawn="1"/>
            </p:nvSpPr>
            <p:spPr>
              <a:xfrm rot="-3638503">
                <a:off x="815" y="243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4" name="Rectangle 90"/>
              <p:cNvSpPr/>
              <p:nvPr userDrawn="1"/>
            </p:nvSpPr>
            <p:spPr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5" name="Rectangle 91"/>
              <p:cNvSpPr/>
              <p:nvPr userDrawn="1"/>
            </p:nvSpPr>
            <p:spPr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6" name="Rectangle 92"/>
              <p:cNvSpPr/>
              <p:nvPr userDrawn="1"/>
            </p:nvSpPr>
            <p:spPr>
              <a:xfrm rot="-4338250">
                <a:off x="649" y="239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7" name="Rectangle 93"/>
              <p:cNvSpPr/>
              <p:nvPr userDrawn="1"/>
            </p:nvSpPr>
            <p:spPr>
              <a:xfrm rot="-4250359">
                <a:off x="677" y="240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8" name="Rectangle 94"/>
              <p:cNvSpPr/>
              <p:nvPr userDrawn="1"/>
            </p:nvSpPr>
            <p:spPr>
              <a:xfrm rot="-4250359">
                <a:off x="707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9" name="Rectangle 95"/>
              <p:cNvSpPr/>
              <p:nvPr userDrawn="1"/>
            </p:nvSpPr>
            <p:spPr>
              <a:xfrm rot="-3989246">
                <a:off x="737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0" name="Rectangle 96"/>
              <p:cNvSpPr/>
              <p:nvPr userDrawn="1"/>
            </p:nvSpPr>
            <p:spPr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1" name="Rectangle 97"/>
              <p:cNvSpPr/>
              <p:nvPr userDrawn="1"/>
            </p:nvSpPr>
            <p:spPr>
              <a:xfrm rot="-4673370">
                <a:off x="533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2" name="Rectangle 98"/>
              <p:cNvSpPr/>
              <p:nvPr userDrawn="1"/>
            </p:nvSpPr>
            <p:spPr>
              <a:xfrm rot="-4646721">
                <a:off x="563" y="2389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3" name="Rectangle 99"/>
              <p:cNvSpPr/>
              <p:nvPr userDrawn="1"/>
            </p:nvSpPr>
            <p:spPr>
              <a:xfrm rot="-4580623">
                <a:off x="594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4" name="Rectangle 100"/>
              <p:cNvSpPr/>
              <p:nvPr userDrawn="1"/>
            </p:nvSpPr>
            <p:spPr>
              <a:xfrm rot="-5195129">
                <a:off x="355" y="241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5" name="Rectangle 101"/>
              <p:cNvSpPr/>
              <p:nvPr userDrawn="1"/>
            </p:nvSpPr>
            <p:spPr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6" name="Rectangle 102"/>
              <p:cNvSpPr/>
              <p:nvPr userDrawn="1"/>
            </p:nvSpPr>
            <p:spPr>
              <a:xfrm rot="-5288939">
                <a:off x="418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7" name="Rectangle 103"/>
              <p:cNvSpPr/>
              <p:nvPr userDrawn="1"/>
            </p:nvSpPr>
            <p:spPr>
              <a:xfrm rot="-5164854">
                <a:off x="449" y="239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8" name="Rectangle 104"/>
              <p:cNvSpPr/>
              <p:nvPr userDrawn="1"/>
            </p:nvSpPr>
            <p:spPr>
              <a:xfrm rot="-6132163">
                <a:off x="206" y="245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9" name="Rectangle 105"/>
              <p:cNvSpPr/>
              <p:nvPr userDrawn="1"/>
            </p:nvSpPr>
            <p:spPr>
              <a:xfrm rot="-6220433">
                <a:off x="237" y="244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0" name="Rectangle 106"/>
              <p:cNvSpPr/>
              <p:nvPr userDrawn="1"/>
            </p:nvSpPr>
            <p:spPr>
              <a:xfrm rot="-6110943">
                <a:off x="266" y="243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1" name="Rectangle 107"/>
              <p:cNvSpPr/>
              <p:nvPr userDrawn="1"/>
            </p:nvSpPr>
            <p:spPr>
              <a:xfrm rot="-5919570">
                <a:off x="292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2" name="Rectangle 108"/>
              <p:cNvSpPr/>
              <p:nvPr userDrawn="1"/>
            </p:nvSpPr>
            <p:spPr>
              <a:xfrm rot="-7376291">
                <a:off x="5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3" name="Rectangle 109"/>
              <p:cNvSpPr/>
              <p:nvPr userDrawn="1"/>
            </p:nvSpPr>
            <p:spPr>
              <a:xfrm rot="-7168347">
                <a:off x="64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4" name="Rectangle 110"/>
              <p:cNvSpPr/>
              <p:nvPr userDrawn="1"/>
            </p:nvSpPr>
            <p:spPr>
              <a:xfrm rot="-6802416">
                <a:off x="92" y="250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5" name="Rectangle 111"/>
              <p:cNvSpPr/>
              <p:nvPr userDrawn="1"/>
            </p:nvSpPr>
            <p:spPr>
              <a:xfrm rot="-6802416">
                <a:off x="119" y="24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6" name="Rectangle 112"/>
              <p:cNvSpPr/>
              <p:nvPr userDrawn="1"/>
            </p:nvSpPr>
            <p:spPr>
              <a:xfrm rot="-6457704">
                <a:off x="150" y="247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7" name="Rectangle 113"/>
              <p:cNvSpPr/>
              <p:nvPr userDrawn="1"/>
            </p:nvSpPr>
            <p:spPr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8" name="Rectangle 114"/>
              <p:cNvSpPr/>
              <p:nvPr userDrawn="1"/>
            </p:nvSpPr>
            <p:spPr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9" name="Rectangle 115"/>
              <p:cNvSpPr/>
              <p:nvPr userDrawn="1"/>
            </p:nvSpPr>
            <p:spPr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0" name="Rectangle 116"/>
              <p:cNvSpPr/>
              <p:nvPr userDrawn="1"/>
            </p:nvSpPr>
            <p:spPr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1" name="Rectangle 117"/>
              <p:cNvSpPr/>
              <p:nvPr userDrawn="1"/>
            </p:nvSpPr>
            <p:spPr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2" name="Rectangle 118"/>
              <p:cNvSpPr/>
              <p:nvPr userDrawn="1"/>
            </p:nvSpPr>
            <p:spPr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3" name="Rectangle 119"/>
              <p:cNvSpPr/>
              <p:nvPr userDrawn="1"/>
            </p:nvSpPr>
            <p:spPr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4" name="Rectangle 120"/>
              <p:cNvSpPr/>
              <p:nvPr userDrawn="1"/>
            </p:nvSpPr>
            <p:spPr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5" name="Rectangle 121"/>
              <p:cNvSpPr/>
              <p:nvPr userDrawn="1"/>
            </p:nvSpPr>
            <p:spPr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6" name="Rectangle 122"/>
              <p:cNvSpPr/>
              <p:nvPr userDrawn="1"/>
            </p:nvSpPr>
            <p:spPr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7" name="Rectangle 123"/>
              <p:cNvSpPr/>
              <p:nvPr userDrawn="1"/>
            </p:nvSpPr>
            <p:spPr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8" name="Rectangle 124"/>
              <p:cNvSpPr/>
              <p:nvPr userDrawn="1"/>
            </p:nvSpPr>
            <p:spPr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9" name="Rectangle 125"/>
              <p:cNvSpPr/>
              <p:nvPr userDrawn="1"/>
            </p:nvSpPr>
            <p:spPr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0" name="Rectangle 126"/>
              <p:cNvSpPr/>
              <p:nvPr userDrawn="1"/>
            </p:nvSpPr>
            <p:spPr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1" name="Rectangle 127"/>
              <p:cNvSpPr/>
              <p:nvPr userDrawn="1"/>
            </p:nvSpPr>
            <p:spPr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2" name="Rectangle 128"/>
              <p:cNvSpPr/>
              <p:nvPr userDrawn="1"/>
            </p:nvSpPr>
            <p:spPr>
              <a:xfrm rot="-3676305">
                <a:off x="739" y="2385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3" name="Rectangle 129"/>
              <p:cNvSpPr/>
              <p:nvPr userDrawn="1"/>
            </p:nvSpPr>
            <p:spPr>
              <a:xfrm rot="-3188616">
                <a:off x="869" y="2429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4" name="Rectangle 130"/>
              <p:cNvSpPr/>
              <p:nvPr userDrawn="1"/>
            </p:nvSpPr>
            <p:spPr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5" name="Rectangle 131"/>
              <p:cNvSpPr/>
              <p:nvPr userDrawn="1"/>
            </p:nvSpPr>
            <p:spPr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6" name="Rectangle 132"/>
              <p:cNvSpPr/>
              <p:nvPr userDrawn="1"/>
            </p:nvSpPr>
            <p:spPr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7" name="Rectangle 133"/>
              <p:cNvSpPr/>
              <p:nvPr userDrawn="1"/>
            </p:nvSpPr>
            <p:spPr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8" name="Rectangle 134"/>
              <p:cNvSpPr/>
              <p:nvPr userDrawn="1"/>
            </p:nvSpPr>
            <p:spPr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9" name="Rectangle 135"/>
              <p:cNvSpPr/>
              <p:nvPr userDrawn="1"/>
            </p:nvSpPr>
            <p:spPr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00" name="Rectangle 136"/>
              <p:cNvSpPr/>
              <p:nvPr userDrawn="1"/>
            </p:nvSpPr>
            <p:spPr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01" name="Rectangle 137"/>
              <p:cNvSpPr/>
              <p:nvPr userDrawn="1"/>
            </p:nvSpPr>
            <p:spPr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02" name="Freeform 138"/>
              <p:cNvSpPr/>
              <p:nvPr userDrawn="1"/>
            </p:nvSpPr>
            <p:spPr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03" name="Freeform 139"/>
              <p:cNvSpPr/>
              <p:nvPr userDrawn="1"/>
            </p:nvSpPr>
            <p:spPr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04" name="Freeform 140"/>
              <p:cNvSpPr/>
              <p:nvPr userDrawn="1"/>
            </p:nvSpPr>
            <p:spPr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05" name="Freeform 141"/>
              <p:cNvSpPr/>
              <p:nvPr userDrawn="1"/>
            </p:nvSpPr>
            <p:spPr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06" name="Freeform 142"/>
              <p:cNvSpPr/>
              <p:nvPr userDrawn="1"/>
            </p:nvSpPr>
            <p:spPr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07" name="Freeform 143"/>
              <p:cNvSpPr/>
              <p:nvPr userDrawn="1"/>
            </p:nvSpPr>
            <p:spPr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08" name="Freeform 144"/>
              <p:cNvSpPr/>
              <p:nvPr userDrawn="1"/>
            </p:nvSpPr>
            <p:spPr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09" name="Freeform 145"/>
              <p:cNvSpPr/>
              <p:nvPr userDrawn="1"/>
            </p:nvSpPr>
            <p:spPr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10" name="Freeform 146"/>
              <p:cNvSpPr/>
              <p:nvPr userDrawn="1"/>
            </p:nvSpPr>
            <p:spPr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11" name="Rectangle 147"/>
              <p:cNvSpPr/>
              <p:nvPr userDrawn="1"/>
            </p:nvSpPr>
            <p:spPr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12" name="Rectangle 148"/>
              <p:cNvSpPr/>
              <p:nvPr userDrawn="1"/>
            </p:nvSpPr>
            <p:spPr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13" name="Freeform 149"/>
              <p:cNvSpPr/>
              <p:nvPr userDrawn="1"/>
            </p:nvSpPr>
            <p:spPr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3214" name="Freeform 150"/>
              <p:cNvSpPr/>
              <p:nvPr userDrawn="1"/>
            </p:nvSpPr>
            <p:spPr>
              <a:xfrm rot="-2857037">
                <a:off x="618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28" y="69"/>
                  </a:cxn>
                  <a:cxn ang="0">
                    <a:pos x="55" y="54"/>
                  </a:cxn>
                  <a:cxn ang="0">
                    <a:pos x="29" y="25"/>
                  </a:cxn>
                  <a:cxn ang="0">
                    <a:pos x="49" y="15"/>
                  </a:cxn>
                  <a:cxn ang="0">
                    <a:pos x="55" y="24"/>
                  </a:cxn>
                  <a:cxn ang="0">
                    <a:pos x="67" y="21"/>
                  </a:cxn>
                  <a:cxn ang="0">
                    <a:pos x="46" y="1"/>
                  </a:cxn>
                  <a:cxn ang="0">
                    <a:pos x="17" y="15"/>
                  </a:cxn>
                  <a:cxn ang="0">
                    <a:pos x="43" y="48"/>
                  </a:cxn>
                  <a:cxn ang="0">
                    <a:pos x="13" y="45"/>
                  </a:cxn>
                  <a:cxn ang="0">
                    <a:pos x="0" y="46"/>
                  </a:cxn>
                </a:cxnLst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94" name="Freeform 151"/>
              <p:cNvSpPr/>
              <p:nvPr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5" name="Oval 152"/>
              <p:cNvSpPr>
                <a:spLocks noChangeArrowheads="1"/>
              </p:cNvSpPr>
              <p:nvPr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3097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altLang="ru-RU" noProof="0" smtClean="0"/>
              <a:t>Click to edit Master title style</a:t>
            </a:r>
            <a:endParaRPr lang="ru-RU" altLang="ru-RU" noProof="0" smtClean="0"/>
          </a:p>
        </p:txBody>
      </p:sp>
      <p:sp>
        <p:nvSpPr>
          <p:cNvPr id="83098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ru-RU" altLang="ru-RU" noProof="0" smtClean="0"/>
              <a:t>Click to edit Master subtitle style</a:t>
            </a:r>
            <a:endParaRPr lang="ru-RU" altLang="ru-RU" noProof="0" smtClean="0"/>
          </a:p>
        </p:txBody>
      </p:sp>
      <p:sp>
        <p:nvSpPr>
          <p:cNvPr id="309" name="Rectangle 15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304800" y="6248400"/>
            <a:ext cx="2286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0" name="Rectangle 1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1" name="Rectangle 1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286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3A65A19-FD69-412C-85B7-80D38F04B39D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pic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2050" name="Group 2"/>
          <p:cNvGrpSpPr/>
          <p:nvPr/>
        </p:nvGrpSpPr>
        <p:grpSpPr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2056" name="Group 3"/>
            <p:cNvGrpSpPr/>
            <p:nvPr userDrawn="1"/>
          </p:nvGrpSpPr>
          <p:grpSpPr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2193" name="Freeform 4"/>
              <p:cNvSpPr/>
              <p:nvPr userDrawn="1"/>
            </p:nvSpPr>
            <p:spPr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4" name="Freeform 5"/>
              <p:cNvSpPr/>
              <p:nvPr userDrawn="1"/>
            </p:nvSpPr>
            <p:spPr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5" name="Freeform 6"/>
              <p:cNvSpPr/>
              <p:nvPr userDrawn="1"/>
            </p:nvSpPr>
            <p:spPr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6" name="Freeform 7"/>
              <p:cNvSpPr/>
              <p:nvPr userDrawn="1"/>
            </p:nvSpPr>
            <p:spPr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7" name="Freeform 8"/>
              <p:cNvSpPr/>
              <p:nvPr userDrawn="1"/>
            </p:nvSpPr>
            <p:spPr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8" name="Freeform 9"/>
              <p:cNvSpPr/>
              <p:nvPr userDrawn="1"/>
            </p:nvSpPr>
            <p:spPr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9" name="Freeform 10"/>
              <p:cNvSpPr/>
              <p:nvPr userDrawn="1"/>
            </p:nvSpPr>
            <p:spPr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0" name="Freeform 11"/>
              <p:cNvSpPr/>
              <p:nvPr userDrawn="1"/>
            </p:nvSpPr>
            <p:spPr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1" name="Freeform 12"/>
              <p:cNvSpPr/>
              <p:nvPr userDrawn="1"/>
            </p:nvSpPr>
            <p:spPr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2" name="Freeform 13"/>
              <p:cNvSpPr/>
              <p:nvPr userDrawn="1"/>
            </p:nvSpPr>
            <p:spPr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3" name="Freeform 14"/>
              <p:cNvSpPr/>
              <p:nvPr userDrawn="1"/>
            </p:nvSpPr>
            <p:spPr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4" name="Freeform 15"/>
              <p:cNvSpPr/>
              <p:nvPr userDrawn="1"/>
            </p:nvSpPr>
            <p:spPr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205" name="Freeform 16"/>
              <p:cNvSpPr/>
              <p:nvPr userDrawn="1"/>
            </p:nvSpPr>
            <p:spPr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ru-RU" altLang="en-US"/>
              </a:p>
            </p:txBody>
          </p:sp>
        </p:grpSp>
        <p:grpSp>
          <p:nvGrpSpPr>
            <p:cNvPr id="2057" name="Group 17"/>
            <p:cNvGrpSpPr/>
            <p:nvPr userDrawn="1"/>
          </p:nvGrpSpPr>
          <p:grpSpPr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2058" name="Rectangle 18"/>
              <p:cNvSpPr/>
              <p:nvPr userDrawn="1"/>
            </p:nvSpPr>
            <p:spPr>
              <a:xfrm rot="6798887">
                <a:off x="62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9" name="Rectangle 19"/>
              <p:cNvSpPr/>
              <p:nvPr userDrawn="1"/>
            </p:nvSpPr>
            <p:spPr>
              <a:xfrm rot="6798887">
                <a:off x="33" y="3879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0" name="Rectangle 20"/>
              <p:cNvSpPr/>
              <p:nvPr userDrawn="1"/>
            </p:nvSpPr>
            <p:spPr>
              <a:xfrm rot="6798887">
                <a:off x="6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1" name="Rectangle 21"/>
              <p:cNvSpPr/>
              <p:nvPr userDrawn="1"/>
            </p:nvSpPr>
            <p:spPr>
              <a:xfrm rot="5999912">
                <a:off x="209" y="388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2" name="Rectangle 22"/>
              <p:cNvSpPr/>
              <p:nvPr userDrawn="1"/>
            </p:nvSpPr>
            <p:spPr>
              <a:xfrm rot="5999912">
                <a:off x="18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3" name="Rectangle 23"/>
              <p:cNvSpPr/>
              <p:nvPr userDrawn="1"/>
            </p:nvSpPr>
            <p:spPr>
              <a:xfrm rot="6250138">
                <a:off x="152" y="38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4" name="Rectangle 24"/>
              <p:cNvSpPr/>
              <p:nvPr userDrawn="1"/>
            </p:nvSpPr>
            <p:spPr>
              <a:xfrm rot="6238076">
                <a:off x="123" y="388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5" name="Rectangle 25"/>
              <p:cNvSpPr/>
              <p:nvPr userDrawn="1"/>
            </p:nvSpPr>
            <p:spPr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6" name="Rectangle 26"/>
              <p:cNvSpPr/>
              <p:nvPr userDrawn="1"/>
            </p:nvSpPr>
            <p:spPr>
              <a:xfrm rot="5380717">
                <a:off x="332" y="3871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7" name="Rectangle 27"/>
              <p:cNvSpPr/>
              <p:nvPr userDrawn="1"/>
            </p:nvSpPr>
            <p:spPr>
              <a:xfrm rot="5583200">
                <a:off x="302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8" name="Rectangle 28"/>
              <p:cNvSpPr/>
              <p:nvPr userDrawn="1"/>
            </p:nvSpPr>
            <p:spPr>
              <a:xfrm rot="5737625">
                <a:off x="270" y="3881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9" name="Rectangle 29"/>
              <p:cNvSpPr/>
              <p:nvPr userDrawn="1"/>
            </p:nvSpPr>
            <p:spPr>
              <a:xfrm rot="4715477">
                <a:off x="516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0" name="Rectangle 30"/>
              <p:cNvSpPr/>
              <p:nvPr userDrawn="1"/>
            </p:nvSpPr>
            <p:spPr>
              <a:xfrm rot="4924949">
                <a:off x="486" y="383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1" name="Rectangle 31"/>
              <p:cNvSpPr/>
              <p:nvPr userDrawn="1"/>
            </p:nvSpPr>
            <p:spPr>
              <a:xfrm rot="4924949">
                <a:off x="456" y="384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2" name="Rectangle 32"/>
              <p:cNvSpPr/>
              <p:nvPr userDrawn="1"/>
            </p:nvSpPr>
            <p:spPr>
              <a:xfrm rot="5041352">
                <a:off x="426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3" name="Rectangle 33"/>
              <p:cNvSpPr/>
              <p:nvPr userDrawn="1"/>
            </p:nvSpPr>
            <p:spPr>
              <a:xfrm rot="3816889">
                <a:off x="664" y="376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4" name="Rectangle 34"/>
              <p:cNvSpPr/>
              <p:nvPr userDrawn="1"/>
            </p:nvSpPr>
            <p:spPr>
              <a:xfrm rot="3816889">
                <a:off x="634" y="377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5" name="Rectangle 35"/>
              <p:cNvSpPr/>
              <p:nvPr userDrawn="1"/>
            </p:nvSpPr>
            <p:spPr>
              <a:xfrm rot="4104184">
                <a:off x="605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6" name="Rectangle 36"/>
              <p:cNvSpPr/>
              <p:nvPr userDrawn="1"/>
            </p:nvSpPr>
            <p:spPr>
              <a:xfrm rot="4325343">
                <a:off x="575" y="380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7" name="Rectangle 37"/>
              <p:cNvSpPr/>
              <p:nvPr userDrawn="1"/>
            </p:nvSpPr>
            <p:spPr>
              <a:xfrm rot="3368036">
                <a:off x="799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8" name="Rectangle 38"/>
              <p:cNvSpPr/>
              <p:nvPr userDrawn="1"/>
            </p:nvSpPr>
            <p:spPr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9" name="Rectangle 39"/>
              <p:cNvSpPr/>
              <p:nvPr userDrawn="1"/>
            </p:nvSpPr>
            <p:spPr>
              <a:xfrm rot="3368036">
                <a:off x="745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0" name="Rectangle 40"/>
              <p:cNvSpPr/>
              <p:nvPr userDrawn="1"/>
            </p:nvSpPr>
            <p:spPr>
              <a:xfrm rot="3816889">
                <a:off x="717" y="373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1" name="Rectangle 41"/>
              <p:cNvSpPr/>
              <p:nvPr userDrawn="1"/>
            </p:nvSpPr>
            <p:spPr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2" name="Rectangle 42"/>
              <p:cNvSpPr/>
              <p:nvPr userDrawn="1"/>
            </p:nvSpPr>
            <p:spPr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3" name="Rectangle 43"/>
              <p:cNvSpPr/>
              <p:nvPr userDrawn="1"/>
            </p:nvSpPr>
            <p:spPr>
              <a:xfrm rot="2707562">
                <a:off x="876" y="36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4" name="Rectangle 44"/>
              <p:cNvSpPr/>
              <p:nvPr userDrawn="1"/>
            </p:nvSpPr>
            <p:spPr>
              <a:xfrm rot="2707562">
                <a:off x="850" y="364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5" name="Rectangle 45"/>
              <p:cNvSpPr/>
              <p:nvPr userDrawn="1"/>
            </p:nvSpPr>
            <p:spPr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6" name="Rectangle 46"/>
              <p:cNvSpPr/>
              <p:nvPr userDrawn="1"/>
            </p:nvSpPr>
            <p:spPr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7" name="Rectangle 47"/>
              <p:cNvSpPr/>
              <p:nvPr userDrawn="1"/>
            </p:nvSpPr>
            <p:spPr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8" name="Rectangle 48"/>
              <p:cNvSpPr/>
              <p:nvPr userDrawn="1"/>
            </p:nvSpPr>
            <p:spPr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9" name="Rectangle 49"/>
              <p:cNvSpPr/>
              <p:nvPr userDrawn="1"/>
            </p:nvSpPr>
            <p:spPr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0" name="Rectangle 50"/>
              <p:cNvSpPr/>
              <p:nvPr userDrawn="1"/>
            </p:nvSpPr>
            <p:spPr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1" name="Rectangle 51"/>
              <p:cNvSpPr/>
              <p:nvPr userDrawn="1"/>
            </p:nvSpPr>
            <p:spPr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2" name="Rectangle 52"/>
              <p:cNvSpPr/>
              <p:nvPr userDrawn="1"/>
            </p:nvSpPr>
            <p:spPr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3" name="Rectangle 53"/>
              <p:cNvSpPr/>
              <p:nvPr userDrawn="1"/>
            </p:nvSpPr>
            <p:spPr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4" name="Rectangle 54"/>
              <p:cNvSpPr/>
              <p:nvPr userDrawn="1"/>
            </p:nvSpPr>
            <p:spPr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5" name="Rectangle 55"/>
              <p:cNvSpPr/>
              <p:nvPr userDrawn="1"/>
            </p:nvSpPr>
            <p:spPr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6" name="Rectangle 56"/>
              <p:cNvSpPr/>
              <p:nvPr userDrawn="1"/>
            </p:nvSpPr>
            <p:spPr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7" name="Rectangle 57"/>
              <p:cNvSpPr/>
              <p:nvPr userDrawn="1"/>
            </p:nvSpPr>
            <p:spPr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8" name="Rectangle 58"/>
              <p:cNvSpPr/>
              <p:nvPr userDrawn="1"/>
            </p:nvSpPr>
            <p:spPr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9" name="Rectangle 59"/>
              <p:cNvSpPr/>
              <p:nvPr userDrawn="1"/>
            </p:nvSpPr>
            <p:spPr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0" name="Rectangle 60"/>
              <p:cNvSpPr/>
              <p:nvPr userDrawn="1"/>
            </p:nvSpPr>
            <p:spPr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1" name="Rectangle 61"/>
              <p:cNvSpPr/>
              <p:nvPr userDrawn="1"/>
            </p:nvSpPr>
            <p:spPr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2" name="Rectangle 62"/>
              <p:cNvSpPr/>
              <p:nvPr userDrawn="1"/>
            </p:nvSpPr>
            <p:spPr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3" name="Rectangle 63"/>
              <p:cNvSpPr/>
              <p:nvPr userDrawn="1"/>
            </p:nvSpPr>
            <p:spPr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4" name="Rectangle 64"/>
              <p:cNvSpPr/>
              <p:nvPr userDrawn="1"/>
            </p:nvSpPr>
            <p:spPr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5" name="Rectangle 65"/>
              <p:cNvSpPr/>
              <p:nvPr userDrawn="1"/>
            </p:nvSpPr>
            <p:spPr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6" name="Rectangle 66"/>
              <p:cNvSpPr/>
              <p:nvPr userDrawn="1"/>
            </p:nvSpPr>
            <p:spPr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7" name="Rectangle 67"/>
              <p:cNvSpPr/>
              <p:nvPr userDrawn="1"/>
            </p:nvSpPr>
            <p:spPr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8" name="Rectangle 68"/>
              <p:cNvSpPr/>
              <p:nvPr userDrawn="1"/>
            </p:nvSpPr>
            <p:spPr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9" name="Rectangle 69"/>
              <p:cNvSpPr/>
              <p:nvPr userDrawn="1"/>
            </p:nvSpPr>
            <p:spPr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0" name="Rectangle 70"/>
              <p:cNvSpPr/>
              <p:nvPr userDrawn="1"/>
            </p:nvSpPr>
            <p:spPr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1" name="Rectangle 71"/>
              <p:cNvSpPr/>
              <p:nvPr userDrawn="1"/>
            </p:nvSpPr>
            <p:spPr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2" name="Rectangle 72"/>
              <p:cNvSpPr/>
              <p:nvPr userDrawn="1"/>
            </p:nvSpPr>
            <p:spPr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3" name="Rectangle 73"/>
              <p:cNvSpPr/>
              <p:nvPr userDrawn="1"/>
            </p:nvSpPr>
            <p:spPr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4" name="Rectangle 74"/>
              <p:cNvSpPr/>
              <p:nvPr userDrawn="1"/>
            </p:nvSpPr>
            <p:spPr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5" name="Rectangle 75"/>
              <p:cNvSpPr/>
              <p:nvPr userDrawn="1"/>
            </p:nvSpPr>
            <p:spPr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6" name="Rectangle 76"/>
              <p:cNvSpPr/>
              <p:nvPr userDrawn="1"/>
            </p:nvSpPr>
            <p:spPr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7" name="Rectangle 77"/>
              <p:cNvSpPr/>
              <p:nvPr userDrawn="1"/>
            </p:nvSpPr>
            <p:spPr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8" name="Rectangle 78"/>
              <p:cNvSpPr/>
              <p:nvPr userDrawn="1"/>
            </p:nvSpPr>
            <p:spPr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9" name="Rectangle 79"/>
              <p:cNvSpPr/>
              <p:nvPr userDrawn="1"/>
            </p:nvSpPr>
            <p:spPr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0" name="Rectangle 80"/>
              <p:cNvSpPr/>
              <p:nvPr userDrawn="1"/>
            </p:nvSpPr>
            <p:spPr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1" name="Freeform 81"/>
              <p:cNvSpPr/>
              <p:nvPr userDrawn="1"/>
            </p:nvSpPr>
            <p:spPr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22" name="Rectangle 82"/>
              <p:cNvSpPr/>
              <p:nvPr userDrawn="1"/>
            </p:nvSpPr>
            <p:spPr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3" name="Rectangle 83"/>
              <p:cNvSpPr/>
              <p:nvPr userDrawn="1"/>
            </p:nvSpPr>
            <p:spPr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4" name="Rectangle 84"/>
              <p:cNvSpPr/>
              <p:nvPr userDrawn="1"/>
            </p:nvSpPr>
            <p:spPr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5" name="Rectangle 85"/>
              <p:cNvSpPr/>
              <p:nvPr userDrawn="1"/>
            </p:nvSpPr>
            <p:spPr>
              <a:xfrm rot="-2957028">
                <a:off x="930" y="248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6" name="Rectangle 86"/>
              <p:cNvSpPr/>
              <p:nvPr userDrawn="1"/>
            </p:nvSpPr>
            <p:spPr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7" name="Rectangle 87"/>
              <p:cNvSpPr/>
              <p:nvPr userDrawn="1"/>
            </p:nvSpPr>
            <p:spPr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8" name="Rectangle 88"/>
              <p:cNvSpPr/>
              <p:nvPr userDrawn="1"/>
            </p:nvSpPr>
            <p:spPr>
              <a:xfrm rot="-3638503">
                <a:off x="788" y="242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9" name="Rectangle 89"/>
              <p:cNvSpPr/>
              <p:nvPr userDrawn="1"/>
            </p:nvSpPr>
            <p:spPr>
              <a:xfrm rot="-3638503">
                <a:off x="815" y="243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0" name="Rectangle 90"/>
              <p:cNvSpPr/>
              <p:nvPr userDrawn="1"/>
            </p:nvSpPr>
            <p:spPr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1" name="Rectangle 91"/>
              <p:cNvSpPr/>
              <p:nvPr userDrawn="1"/>
            </p:nvSpPr>
            <p:spPr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2" name="Rectangle 92"/>
              <p:cNvSpPr/>
              <p:nvPr userDrawn="1"/>
            </p:nvSpPr>
            <p:spPr>
              <a:xfrm rot="-4338250">
                <a:off x="649" y="239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3" name="Rectangle 93"/>
              <p:cNvSpPr/>
              <p:nvPr userDrawn="1"/>
            </p:nvSpPr>
            <p:spPr>
              <a:xfrm rot="-4250359">
                <a:off x="677" y="240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4" name="Rectangle 94"/>
              <p:cNvSpPr/>
              <p:nvPr userDrawn="1"/>
            </p:nvSpPr>
            <p:spPr>
              <a:xfrm rot="-4250359">
                <a:off x="707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5" name="Rectangle 95"/>
              <p:cNvSpPr/>
              <p:nvPr userDrawn="1"/>
            </p:nvSpPr>
            <p:spPr>
              <a:xfrm rot="-3989246">
                <a:off x="737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6" name="Rectangle 96"/>
              <p:cNvSpPr/>
              <p:nvPr userDrawn="1"/>
            </p:nvSpPr>
            <p:spPr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7" name="Rectangle 97"/>
              <p:cNvSpPr/>
              <p:nvPr userDrawn="1"/>
            </p:nvSpPr>
            <p:spPr>
              <a:xfrm rot="-4673370">
                <a:off x="533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8" name="Rectangle 98"/>
              <p:cNvSpPr/>
              <p:nvPr userDrawn="1"/>
            </p:nvSpPr>
            <p:spPr>
              <a:xfrm rot="-4646721">
                <a:off x="563" y="2389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39" name="Rectangle 99"/>
              <p:cNvSpPr/>
              <p:nvPr userDrawn="1"/>
            </p:nvSpPr>
            <p:spPr>
              <a:xfrm rot="-4580623">
                <a:off x="594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0" name="Rectangle 100"/>
              <p:cNvSpPr/>
              <p:nvPr userDrawn="1"/>
            </p:nvSpPr>
            <p:spPr>
              <a:xfrm rot="-5195129">
                <a:off x="355" y="241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1" name="Rectangle 101"/>
              <p:cNvSpPr/>
              <p:nvPr userDrawn="1"/>
            </p:nvSpPr>
            <p:spPr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2" name="Rectangle 102"/>
              <p:cNvSpPr/>
              <p:nvPr userDrawn="1"/>
            </p:nvSpPr>
            <p:spPr>
              <a:xfrm rot="-5288939">
                <a:off x="418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3" name="Rectangle 103"/>
              <p:cNvSpPr/>
              <p:nvPr userDrawn="1"/>
            </p:nvSpPr>
            <p:spPr>
              <a:xfrm rot="-5164854">
                <a:off x="449" y="239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4" name="Rectangle 104"/>
              <p:cNvSpPr/>
              <p:nvPr userDrawn="1"/>
            </p:nvSpPr>
            <p:spPr>
              <a:xfrm rot="-6132163">
                <a:off x="206" y="245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5" name="Rectangle 105"/>
              <p:cNvSpPr/>
              <p:nvPr userDrawn="1"/>
            </p:nvSpPr>
            <p:spPr>
              <a:xfrm rot="-6220433">
                <a:off x="237" y="244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6" name="Rectangle 106"/>
              <p:cNvSpPr/>
              <p:nvPr userDrawn="1"/>
            </p:nvSpPr>
            <p:spPr>
              <a:xfrm rot="-6110943">
                <a:off x="266" y="243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7" name="Rectangle 107"/>
              <p:cNvSpPr/>
              <p:nvPr userDrawn="1"/>
            </p:nvSpPr>
            <p:spPr>
              <a:xfrm rot="-5919570">
                <a:off x="292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8" name="Rectangle 108"/>
              <p:cNvSpPr/>
              <p:nvPr userDrawn="1"/>
            </p:nvSpPr>
            <p:spPr>
              <a:xfrm rot="-7376291">
                <a:off x="5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49" name="Rectangle 109"/>
              <p:cNvSpPr/>
              <p:nvPr userDrawn="1"/>
            </p:nvSpPr>
            <p:spPr>
              <a:xfrm rot="-7168347">
                <a:off x="64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0" name="Rectangle 110"/>
              <p:cNvSpPr/>
              <p:nvPr userDrawn="1"/>
            </p:nvSpPr>
            <p:spPr>
              <a:xfrm rot="-6802416">
                <a:off x="92" y="250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1" name="Rectangle 111"/>
              <p:cNvSpPr/>
              <p:nvPr userDrawn="1"/>
            </p:nvSpPr>
            <p:spPr>
              <a:xfrm rot="-6802416">
                <a:off x="119" y="24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2" name="Rectangle 112"/>
              <p:cNvSpPr/>
              <p:nvPr userDrawn="1"/>
            </p:nvSpPr>
            <p:spPr>
              <a:xfrm rot="-6457704">
                <a:off x="150" y="247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3" name="Rectangle 113"/>
              <p:cNvSpPr/>
              <p:nvPr userDrawn="1"/>
            </p:nvSpPr>
            <p:spPr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4" name="Rectangle 114"/>
              <p:cNvSpPr/>
              <p:nvPr userDrawn="1"/>
            </p:nvSpPr>
            <p:spPr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5" name="Rectangle 115"/>
              <p:cNvSpPr/>
              <p:nvPr userDrawn="1"/>
            </p:nvSpPr>
            <p:spPr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6" name="Rectangle 116"/>
              <p:cNvSpPr/>
              <p:nvPr userDrawn="1"/>
            </p:nvSpPr>
            <p:spPr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7" name="Rectangle 117"/>
              <p:cNvSpPr/>
              <p:nvPr userDrawn="1"/>
            </p:nvSpPr>
            <p:spPr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8" name="Rectangle 118"/>
              <p:cNvSpPr/>
              <p:nvPr userDrawn="1"/>
            </p:nvSpPr>
            <p:spPr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9" name="Rectangle 119"/>
              <p:cNvSpPr/>
              <p:nvPr userDrawn="1"/>
            </p:nvSpPr>
            <p:spPr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0" name="Rectangle 120"/>
              <p:cNvSpPr/>
              <p:nvPr userDrawn="1"/>
            </p:nvSpPr>
            <p:spPr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1" name="Rectangle 121"/>
              <p:cNvSpPr/>
              <p:nvPr userDrawn="1"/>
            </p:nvSpPr>
            <p:spPr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2" name="Rectangle 122"/>
              <p:cNvSpPr/>
              <p:nvPr userDrawn="1"/>
            </p:nvSpPr>
            <p:spPr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3" name="Rectangle 123"/>
              <p:cNvSpPr/>
              <p:nvPr userDrawn="1"/>
            </p:nvSpPr>
            <p:spPr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4" name="Rectangle 124"/>
              <p:cNvSpPr/>
              <p:nvPr userDrawn="1"/>
            </p:nvSpPr>
            <p:spPr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5" name="Rectangle 125"/>
              <p:cNvSpPr/>
              <p:nvPr userDrawn="1"/>
            </p:nvSpPr>
            <p:spPr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6" name="Rectangle 126"/>
              <p:cNvSpPr/>
              <p:nvPr userDrawn="1"/>
            </p:nvSpPr>
            <p:spPr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7" name="Rectangle 127"/>
              <p:cNvSpPr/>
              <p:nvPr userDrawn="1"/>
            </p:nvSpPr>
            <p:spPr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8" name="Rectangle 128"/>
              <p:cNvSpPr/>
              <p:nvPr userDrawn="1"/>
            </p:nvSpPr>
            <p:spPr>
              <a:xfrm rot="-3676305">
                <a:off x="739" y="2385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9" name="Rectangle 129"/>
              <p:cNvSpPr/>
              <p:nvPr userDrawn="1"/>
            </p:nvSpPr>
            <p:spPr>
              <a:xfrm rot="-3188616">
                <a:off x="869" y="2429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0" name="Rectangle 130"/>
              <p:cNvSpPr/>
              <p:nvPr userDrawn="1"/>
            </p:nvSpPr>
            <p:spPr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1" name="Rectangle 131"/>
              <p:cNvSpPr/>
              <p:nvPr userDrawn="1"/>
            </p:nvSpPr>
            <p:spPr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2" name="Rectangle 132"/>
              <p:cNvSpPr/>
              <p:nvPr userDrawn="1"/>
            </p:nvSpPr>
            <p:spPr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3" name="Rectangle 133"/>
              <p:cNvSpPr/>
              <p:nvPr userDrawn="1"/>
            </p:nvSpPr>
            <p:spPr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4" name="Rectangle 134"/>
              <p:cNvSpPr/>
              <p:nvPr userDrawn="1"/>
            </p:nvSpPr>
            <p:spPr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5" name="Rectangle 135"/>
              <p:cNvSpPr/>
              <p:nvPr userDrawn="1"/>
            </p:nvSpPr>
            <p:spPr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6" name="Rectangle 136"/>
              <p:cNvSpPr/>
              <p:nvPr userDrawn="1"/>
            </p:nvSpPr>
            <p:spPr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7" name="Rectangle 137"/>
              <p:cNvSpPr/>
              <p:nvPr userDrawn="1"/>
            </p:nvSpPr>
            <p:spPr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8" name="Freeform 138"/>
              <p:cNvSpPr/>
              <p:nvPr userDrawn="1"/>
            </p:nvSpPr>
            <p:spPr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79" name="Freeform 139"/>
              <p:cNvSpPr/>
              <p:nvPr userDrawn="1"/>
            </p:nvSpPr>
            <p:spPr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0" name="Freeform 140"/>
              <p:cNvSpPr/>
              <p:nvPr userDrawn="1"/>
            </p:nvSpPr>
            <p:spPr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1" name="Freeform 141"/>
              <p:cNvSpPr/>
              <p:nvPr userDrawn="1"/>
            </p:nvSpPr>
            <p:spPr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2" name="Freeform 142"/>
              <p:cNvSpPr/>
              <p:nvPr userDrawn="1"/>
            </p:nvSpPr>
            <p:spPr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3" name="Freeform 143"/>
              <p:cNvSpPr/>
              <p:nvPr userDrawn="1"/>
            </p:nvSpPr>
            <p:spPr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4" name="Freeform 144"/>
              <p:cNvSpPr/>
              <p:nvPr userDrawn="1"/>
            </p:nvSpPr>
            <p:spPr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5" name="Freeform 145"/>
              <p:cNvSpPr/>
              <p:nvPr userDrawn="1"/>
            </p:nvSpPr>
            <p:spPr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6" name="Freeform 146"/>
              <p:cNvSpPr/>
              <p:nvPr userDrawn="1"/>
            </p:nvSpPr>
            <p:spPr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87" name="Rectangle 147"/>
              <p:cNvSpPr/>
              <p:nvPr userDrawn="1"/>
            </p:nvSpPr>
            <p:spPr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88" name="Rectangle 148"/>
              <p:cNvSpPr/>
              <p:nvPr userDrawn="1"/>
            </p:nvSpPr>
            <p:spPr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wrap="none" anchor="ctr" anchorCtr="0"/>
              <a:p>
                <a:pPr lvl="0" eaLnBrk="1" hangingPunct="1"/>
                <a:endParaRPr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89" name="Freeform 149"/>
              <p:cNvSpPr/>
              <p:nvPr userDrawn="1"/>
            </p:nvSpPr>
            <p:spPr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2190" name="Freeform 150"/>
              <p:cNvSpPr/>
              <p:nvPr userDrawn="1"/>
            </p:nvSpPr>
            <p:spPr>
              <a:xfrm rot="-2857037">
                <a:off x="618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28" y="69"/>
                  </a:cxn>
                  <a:cxn ang="0">
                    <a:pos x="55" y="54"/>
                  </a:cxn>
                  <a:cxn ang="0">
                    <a:pos x="29" y="25"/>
                  </a:cxn>
                  <a:cxn ang="0">
                    <a:pos x="49" y="15"/>
                  </a:cxn>
                  <a:cxn ang="0">
                    <a:pos x="55" y="24"/>
                  </a:cxn>
                  <a:cxn ang="0">
                    <a:pos x="67" y="21"/>
                  </a:cxn>
                  <a:cxn ang="0">
                    <a:pos x="46" y="1"/>
                  </a:cxn>
                  <a:cxn ang="0">
                    <a:pos x="17" y="15"/>
                  </a:cxn>
                  <a:cxn ang="0">
                    <a:pos x="43" y="48"/>
                  </a:cxn>
                  <a:cxn ang="0">
                    <a:pos x="13" y="45"/>
                  </a:cxn>
                  <a:cxn ang="0">
                    <a:pos x="0" y="46"/>
                  </a:cxn>
                </a:cxnLst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ru-RU" altLang="en-US"/>
              </a:p>
            </p:txBody>
          </p:sp>
          <p:sp>
            <p:nvSpPr>
              <p:cNvPr id="82071" name="Freeform 151"/>
              <p:cNvSpPr/>
              <p:nvPr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2072" name="Oval 152"/>
              <p:cNvSpPr>
                <a:spLocks noChangeArrowheads="1"/>
              </p:cNvSpPr>
              <p:nvPr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2073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altLang="ru-RU" smtClean="0"/>
              <a:t>Click to edit Master title style</a:t>
            </a:r>
            <a:endParaRPr lang="ru-RU" altLang="ru-RU" smtClean="0"/>
          </a:p>
        </p:txBody>
      </p:sp>
      <p:sp>
        <p:nvSpPr>
          <p:cNvPr id="82074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ВГУЭиС, 2003</a:t>
            </a: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075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076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1D88C5-138B-4C9B-A3F9-31A85C3C3B09}" type="slidenum">
              <a: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077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 smtClean="0"/>
              <a:t>Click to edit Master text styles</a:t>
            </a:r>
            <a:endParaRPr lang="ru-RU" altLang="ru-RU" smtClean="0"/>
          </a:p>
          <a:p>
            <a:pPr lvl="1"/>
            <a:r>
              <a:rPr lang="ru-RU" altLang="ru-RU" smtClean="0"/>
              <a:t>Second level</a:t>
            </a:r>
            <a:endParaRPr lang="ru-RU" altLang="ru-RU" smtClean="0"/>
          </a:p>
          <a:p>
            <a:pPr lvl="2"/>
            <a:r>
              <a:rPr lang="ru-RU" altLang="ru-RU" smtClean="0"/>
              <a:t>Third level</a:t>
            </a:r>
            <a:endParaRPr lang="ru-RU" altLang="ru-RU" smtClean="0"/>
          </a:p>
          <a:p>
            <a:pPr lvl="3"/>
            <a:r>
              <a:rPr lang="ru-RU" altLang="ru-RU" smtClean="0"/>
              <a:t>Fourth level</a:t>
            </a:r>
            <a:endParaRPr lang="ru-RU" altLang="ru-RU" smtClean="0"/>
          </a:p>
          <a:p>
            <a:pPr lvl="4"/>
            <a:r>
              <a:rPr lang="ru-RU" altLang="ru-RU" smtClean="0"/>
              <a:t>Fifth level</a:t>
            </a:r>
            <a:endParaRPr lang="ru-RU" altLang="ru-RU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42938" y="928688"/>
            <a:ext cx="7772400" cy="1470025"/>
          </a:xfrm>
        </p:spPr>
        <p:txBody>
          <a:bodyPr vert="horz" wrap="square" lIns="91440" tIns="45720" rIns="91440" bIns="45720" numCol="1" anchor="b" anchorCtr="1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ФИНАНСОВО-КРЕДИТНОЕ ОБЕСПЕЧЕНИЕ ПРЕДПРИНИМАТЕЛЬСТВА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195" name="Прямоугольник 3"/>
          <p:cNvSpPr/>
          <p:nvPr/>
        </p:nvSpPr>
        <p:spPr>
          <a:xfrm>
            <a:off x="2928938" y="2786063"/>
            <a:ext cx="37147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sz="3200" b="1" dirty="0">
                <a:latin typeface="Tahoma" panose="020B0604030504040204" pitchFamily="34" charset="0"/>
              </a:rPr>
              <a:t>Презентация курса</a:t>
            </a:r>
            <a:endParaRPr sz="3200" b="1" dirty="0">
              <a:latin typeface="Tahoma" panose="020B0604030504040204" pitchFamily="34" charset="0"/>
            </a:endParaRPr>
          </a:p>
        </p:txBody>
      </p:sp>
      <p:sp>
        <p:nvSpPr>
          <p:cNvPr id="8196" name="Прямоугольник 4"/>
          <p:cNvSpPr/>
          <p:nvPr/>
        </p:nvSpPr>
        <p:spPr>
          <a:xfrm>
            <a:off x="3286125" y="4429125"/>
            <a:ext cx="4857750" cy="181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sz="2800" b="1" dirty="0">
                <a:solidFill>
                  <a:srgbClr val="FFFF00"/>
                </a:solidFill>
                <a:latin typeface="Tahoma" panose="020B0604030504040204" pitchFamily="34" charset="0"/>
              </a:rPr>
              <a:t>  доц. каф. Экономики и менеджмента 					</a:t>
            </a:r>
            <a:endParaRPr sz="2800" b="1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eaLnBrk="1" hangingPunct="1">
              <a:buNone/>
            </a:pPr>
            <a:r>
              <a:rPr sz="2800" b="1" dirty="0">
                <a:solidFill>
                  <a:srgbClr val="FFFF00"/>
                </a:solidFill>
                <a:latin typeface="Tahoma" panose="020B0604030504040204" pitchFamily="34" charset="0"/>
              </a:rPr>
              <a:t>         Мирошникова Т.К.</a:t>
            </a:r>
            <a:endParaRPr sz="2800" dirty="0">
              <a:latin typeface="Tahoma" panose="020B0604030504040204" pitchFamily="34" charset="0"/>
            </a:endParaRPr>
          </a:p>
        </p:txBody>
      </p:sp>
      <p:pic>
        <p:nvPicPr>
          <p:cNvPr id="8197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7200" y="622141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Тема 1.Финансовая среда предпринимательства. Сущность финансов предприятия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normAutofit fontScale="70000" lnSpcReduction="20000"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Вопросы по теме: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Предприятие как самостоятельный хозяйствующий субъект.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Термин «финансы предприятий».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Финансовые отношения предприятий.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Материальная основа финансовых отношений.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Бухгалтерский учет и его объекты.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Налоговый и финансовый учет.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Бухгалтерская отчетность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Учетная политика организации.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Бухгалтерский баланс.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Активы и пассивы коммерческой организации.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20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0" y="6072188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hecke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normAutofit fontScale="9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Финансово-кредитные посредники 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prstGeom prst="verticalScroll">
            <a:avLst/>
          </a:prstGeom>
          <a:ln w="57150">
            <a:solidFill>
              <a:srgbClr val="FFC000"/>
            </a:solidFill>
          </a:ln>
        </p:spPr>
        <p:txBody>
          <a:bodyPr vert="horz" wrap="square" lIns="91440" tIns="45720" rIns="91440" bIns="45720" numCol="1" anchor="t" anchorCtr="0" compatLnSpc="1">
            <a:normAutofit fontScale="92500" lnSpcReduction="10000"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6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Финансовый посредник 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- институт, который осуществляет связь между кредиторами и заемщиками, занимая средства у кредиторов и предоставляя их заемщикам. Объем средств, аккумулируемых и используемых финансовыми посредниками, заметно превышает их объемы, проходящие через другие сектора.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60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24750" y="5876925"/>
            <a:ext cx="879475" cy="4143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charRg st="0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charRg st="0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charRg st="0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charRg st="0" end="28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charRg st="0" end="2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Финансы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предприятия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normAutofit fontScale="92500"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Финансы предприятий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— это система финансовых или денежных отношений, возникающих в процессе формирования основного и оборотного капиталов, фондов денежных средств предприятия и их использования.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Они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носят распределительный характер и оказывают непосредственное воздействие на воспроизводственный процесс.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24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093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1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charRg st="0" end="1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196" end="3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196" end="3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normAutofit fontScale="9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Материальная основа финансовых отношений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ellipseRibbon">
            <a:avLst/>
          </a:prstGeom>
          <a:ln w="76200">
            <a:solidFill>
              <a:srgbClr val="7030A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Материальной основой перечисленных групп является движение денежных средств.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796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093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charRg st="0" end="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charRg st="0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0,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charRg st="0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charRg st="0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Бухгалтерский учет и его объекты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prstGeom prst="verticalScroll">
            <a:avLst/>
          </a:prstGeom>
          <a:ln w="57150">
            <a:solidFill>
              <a:srgbClr val="FFC000"/>
            </a:solidFill>
          </a:ln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1" i="1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Бухгалтерский учет представляет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собой упорядоченную систему сбора, регистрации и обобщения информации в стоимостном выражении об активах, обязательствах, доходах и расходах организации и их изменении, формирующуюся путем сплошного, непрерывного и документального отражения всех фактов хозяйственной деятельности (хозяйственных операций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).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820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093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0,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3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>
                                            <p:txEl>
                                              <p:charRg st="0" end="3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>
                                            <p:txEl>
                                              <p:charRg st="0" end="3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0,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>
                                            <p:txEl>
                                              <p:charRg st="0" end="33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>
                                            <p:txEl>
                                              <p:charRg st="0" end="33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33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33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500188"/>
            <a:ext cx="8229600" cy="4525963"/>
          </a:xfrm>
          <a:prstGeom prst="verticalScroll">
            <a:avLst/>
          </a:prstGeom>
          <a:ln w="57150">
            <a:solidFill>
              <a:srgbClr val="FFC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Объекты бухгалтерского учета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— активы, капитал, обязательства, доходы, расходы и хозяйственные операции, осуществляемые организацией в процессе ее деятельности.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Бухгалтерский учет и его объекты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4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093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charRg st="0" end="1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charRg st="0" end="1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0,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charRg st="0" end="16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charRg st="0" end="16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6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6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Учетная политика организации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prstGeom prst="verticalScroll">
            <a:avLst/>
          </a:prstGeom>
          <a:ln w="57150">
            <a:solidFill>
              <a:srgbClr val="FFC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Учетная политика организации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- это принятая ею совокупность способов ведения бухгалтерского учета (первичное наблюдение, стоимостное измерение, текущая группировка и итоговое обобщение фактов хозяйственной деятельности).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8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093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2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charRg st="0" end="2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1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marR="0" algn="ctr" defTabSz="914400" eaLnBrk="1" fontAlgn="auto" hangingPunct="1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600" kern="1200" cap="none" spc="0" normalizeH="0" baseline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Тема 2. Финансовые  ресурсы и финансовый механизм коммерческой организации</a:t>
            </a:r>
            <a:endParaRPr kumimoji="0" lang="ru-RU" sz="3600" kern="1200" cap="none" spc="0" normalizeH="0" baseline="0" noProof="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Содержимое 2"/>
          <p:cNvSpPr txBox="1"/>
          <p:nvPr/>
        </p:nvSpPr>
        <p:spPr>
          <a:xfrm>
            <a:off x="428625" y="1785938"/>
            <a:ext cx="8229600" cy="452596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R="0" algn="ctr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Вопросы по теме: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Классификация  денежных фондов организации. 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Уставный, добавочный, резервный капитал.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 Фонды потребления и накопления. 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Финансовые ресурсы коммерческой организации.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 Собственные и привлеченные ресурсы. 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Принципы организации финансов. 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Финансовый механизм коммерческой организации. 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Финансовые методы.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 Финансовые инструменты. 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200" kern="1200" cap="none" spc="0" normalizeH="0" baseline="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Общее представление о финансовых рисках.</a:t>
            </a: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R="0" algn="ctr" defTabSz="91440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kern="1200" cap="none" spc="0" normalizeH="0" baseline="0" noProof="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04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8125" y="6143625"/>
            <a:ext cx="879475" cy="4143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Тема 3: финансовые ресурсы и финансовый механизм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Финансовые ресурсы предприятия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Классификация финансовых ресурсов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Финансовый механизм предприятия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Финансовые методы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Финансовые инструменты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468" name="Дата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</a:lstStyle>
          <a:p>
            <a:pPr lvl="0" eaLnBrk="1" hangingPunct="1"/>
            <a:r>
              <a:rPr lang="ru-RU" altLang="ru-RU" sz="1000" dirty="0">
                <a:latin typeface="Arial" panose="020B0604020202020204" pitchFamily="34" charset="0"/>
              </a:rPr>
              <a:t>ВГУЭиС, 2003</a:t>
            </a:r>
            <a:endParaRPr lang="ru-RU" altLang="ru-RU" sz="1000" dirty="0">
              <a:latin typeface="Arial" panose="020B0604020202020204" pitchFamily="34" charset="0"/>
            </a:endParaRPr>
          </a:p>
        </p:txBody>
      </p:sp>
      <p:sp>
        <p:nvSpPr>
          <p:cNvPr id="62469" name="Номер слайда 4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ru-RU" altLang="ru-RU" sz="1000" dirty="0">
                <a:latin typeface="Arial" panose="020B0604020202020204" pitchFamily="34" charset="0"/>
              </a:rPr>
            </a:fld>
            <a:endParaRPr lang="ru-RU" altLang="ru-RU" sz="1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Финансовые ресурсы предприятия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altLang="ru-RU" sz="3200" b="1" i="1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ФИНАНСОВЫЕ РЕСУРСЫ  ОРГАНИЗАЦИИ </a:t>
            </a:r>
            <a:r>
              <a:rPr kumimoji="0" lang="ru-RU" alt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ru-RU" alt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это совокупность собственных денежных доходов и поступлений извне (привлеченные и заемные средства), предназначенные для выполнения финансовых обязательств предприятия, финансирования текущих затрат и затрат, связанных с расширением производства.</a:t>
            </a:r>
            <a:endParaRPr kumimoji="0" lang="ru-RU" alt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endParaRPr kumimoji="0" lang="ru-RU" alt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3492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8125" y="6143625"/>
            <a:ext cx="879475" cy="4143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2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charRg st="0" end="28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charRg st="0" end="28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charRg st="0" end="2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6258" name="Номер слайда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ru-RU" altLang="ru-RU" sz="1000" dirty="0">
                <a:latin typeface="Arial" panose="020B0604020202020204" pitchFamily="34" charset="0"/>
              </a:rPr>
            </a:fld>
            <a:endParaRPr lang="ru-RU" altLang="ru-RU" sz="1000" dirty="0">
              <a:latin typeface="Arial" panose="020B0604020202020204" pitchFamily="34" charset="0"/>
            </a:endParaRPr>
          </a:p>
        </p:txBody>
      </p:sp>
      <p:sp>
        <p:nvSpPr>
          <p:cNvPr id="362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ТЕМА4: ЗАТРАТЫ ПРЕДПРИЯТИЯ</a:t>
            </a:r>
            <a:r>
              <a:rPr kumimoji="0" lang="ru-RU" alt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alt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6260" name="Oval 3"/>
          <p:cNvSpPr/>
          <p:nvPr/>
        </p:nvSpPr>
        <p:spPr>
          <a:xfrm>
            <a:off x="3048000" y="3124200"/>
            <a:ext cx="3276600" cy="1143000"/>
          </a:xfrm>
          <a:prstGeom prst="ellipse">
            <a:avLst/>
          </a:prstGeom>
          <a:solidFill>
            <a:srgbClr val="0000CC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</a:rPr>
              <a:t>ЗАТРАТЫ</a:t>
            </a:r>
            <a:endParaRPr lang="ru-RU" altLang="ru-RU" sz="2000" b="1" dirty="0">
              <a:latin typeface="Times New Roman" panose="02020603050405020304" pitchFamily="18" charset="0"/>
            </a:endParaRPr>
          </a:p>
        </p:txBody>
      </p:sp>
      <p:sp>
        <p:nvSpPr>
          <p:cNvPr id="96261" name="Oval 4"/>
          <p:cNvSpPr/>
          <p:nvPr/>
        </p:nvSpPr>
        <p:spPr>
          <a:xfrm>
            <a:off x="5562600" y="4419600"/>
            <a:ext cx="3124200" cy="1371600"/>
          </a:xfrm>
          <a:prstGeom prst="ellipse">
            <a:avLst/>
          </a:prstGeom>
          <a:solidFill>
            <a:srgbClr val="0000CC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eaLnBrk="1" hangingPunct="1"/>
            <a:r>
              <a:rPr lang="ru-RU" altLang="ru-RU" sz="2400" dirty="0">
                <a:latin typeface="Times New Roman" panose="02020603050405020304" pitchFamily="18" charset="0"/>
              </a:rPr>
              <a:t>Экономические</a:t>
            </a:r>
            <a:endParaRPr lang="ru-RU" altLang="ru-RU" sz="2400" dirty="0">
              <a:latin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400" dirty="0">
                <a:latin typeface="Times New Roman" panose="02020603050405020304" pitchFamily="18" charset="0"/>
              </a:rPr>
              <a:t>расходы</a:t>
            </a:r>
            <a:endParaRPr lang="ru-RU" altLang="ru-RU" sz="2400" dirty="0">
              <a:latin typeface="Times New Roman" panose="02020603050405020304" pitchFamily="18" charset="0"/>
            </a:endParaRPr>
          </a:p>
        </p:txBody>
      </p:sp>
      <p:sp>
        <p:nvSpPr>
          <p:cNvPr id="96262" name="Oval 5"/>
          <p:cNvSpPr/>
          <p:nvPr/>
        </p:nvSpPr>
        <p:spPr>
          <a:xfrm>
            <a:off x="5383213" y="1828800"/>
            <a:ext cx="2846387" cy="1066800"/>
          </a:xfrm>
          <a:prstGeom prst="ellipse">
            <a:avLst/>
          </a:prstGeom>
          <a:solidFill>
            <a:srgbClr val="0000CC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eaLnBrk="1" hangingPunct="1">
              <a:spcAft>
                <a:spcPts val="1200"/>
              </a:spcAft>
            </a:pPr>
            <a:r>
              <a:rPr lang="ru-RU" altLang="ru-RU" sz="2400" dirty="0">
                <a:latin typeface="Times New Roman" panose="02020603050405020304" pitchFamily="18" charset="0"/>
              </a:rPr>
              <a:t>бухгалтерские расходы</a:t>
            </a:r>
            <a:endParaRPr lang="ru-RU" altLang="ru-RU" sz="2400" dirty="0">
              <a:latin typeface="Times New Roman" panose="02020603050405020304" pitchFamily="18" charset="0"/>
            </a:endParaRPr>
          </a:p>
        </p:txBody>
      </p:sp>
      <p:sp>
        <p:nvSpPr>
          <p:cNvPr id="96263" name="AutoShape 6"/>
          <p:cNvSpPr/>
          <p:nvPr/>
        </p:nvSpPr>
        <p:spPr>
          <a:xfrm rot="3468078">
            <a:off x="3432175" y="2324100"/>
            <a:ext cx="833438" cy="717550"/>
          </a:xfrm>
          <a:prstGeom prst="curvedDownArrow">
            <a:avLst>
              <a:gd name="adj1" fmla="val 23230"/>
              <a:gd name="adj2" fmla="val 46460"/>
              <a:gd name="adj3" fmla="val 33333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eaLnBrk="1" hangingPunct="1"/>
            <a:endParaRPr dirty="0">
              <a:latin typeface="Tahoma" panose="020B0604030504040204" pitchFamily="34" charset="0"/>
            </a:endParaRPr>
          </a:p>
        </p:txBody>
      </p:sp>
      <p:sp>
        <p:nvSpPr>
          <p:cNvPr id="96264" name="AutoShape 7"/>
          <p:cNvSpPr/>
          <p:nvPr/>
        </p:nvSpPr>
        <p:spPr>
          <a:xfrm rot="-9965399">
            <a:off x="6248400" y="3810000"/>
            <a:ext cx="1200150" cy="508000"/>
          </a:xfrm>
          <a:prstGeom prst="curvedDownArrow">
            <a:avLst>
              <a:gd name="adj1" fmla="val 47250"/>
              <a:gd name="adj2" fmla="val 94500"/>
              <a:gd name="adj3" fmla="val 33333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eaLnBrk="1" hangingPunct="1"/>
            <a:endParaRPr dirty="0">
              <a:latin typeface="Tahoma" panose="020B0604030504040204" pitchFamily="34" charset="0"/>
            </a:endParaRPr>
          </a:p>
        </p:txBody>
      </p:sp>
      <p:sp>
        <p:nvSpPr>
          <p:cNvPr id="96265" name="AutoShape 8"/>
          <p:cNvSpPr/>
          <p:nvPr/>
        </p:nvSpPr>
        <p:spPr>
          <a:xfrm rot="-1107441">
            <a:off x="2133600" y="3962400"/>
            <a:ext cx="1187450" cy="512763"/>
          </a:xfrm>
          <a:prstGeom prst="curvedUpArrow">
            <a:avLst>
              <a:gd name="adj1" fmla="val 46315"/>
              <a:gd name="adj2" fmla="val 92631"/>
              <a:gd name="adj3" fmla="val 33333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eaLnBrk="1" hangingPunct="1"/>
            <a:endParaRPr dirty="0">
              <a:latin typeface="Tahoma" panose="020B0604030504040204" pitchFamily="34" charset="0"/>
            </a:endParaRPr>
          </a:p>
        </p:txBody>
      </p:sp>
      <p:sp>
        <p:nvSpPr>
          <p:cNvPr id="96266" name="AutoShape 9"/>
          <p:cNvSpPr/>
          <p:nvPr/>
        </p:nvSpPr>
        <p:spPr>
          <a:xfrm rot="7331922">
            <a:off x="4652963" y="2355850"/>
            <a:ext cx="827087" cy="685800"/>
          </a:xfrm>
          <a:prstGeom prst="curvedUpArrow">
            <a:avLst>
              <a:gd name="adj1" fmla="val 24120"/>
              <a:gd name="adj2" fmla="val 48240"/>
              <a:gd name="adj3" fmla="val 33333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eaLnBrk="1" hangingPunct="1"/>
            <a:endParaRPr dirty="0">
              <a:latin typeface="Tahoma" panose="020B0604030504040204" pitchFamily="34" charset="0"/>
            </a:endParaRPr>
          </a:p>
        </p:txBody>
      </p:sp>
      <p:sp>
        <p:nvSpPr>
          <p:cNvPr id="96267" name="Oval 10"/>
          <p:cNvSpPr/>
          <p:nvPr>
            <p:ph idx="1"/>
          </p:nvPr>
        </p:nvSpPr>
        <p:spPr>
          <a:xfrm>
            <a:off x="533400" y="1600200"/>
            <a:ext cx="2822575" cy="1447800"/>
          </a:xfrm>
          <a:prstGeom prst="ellipse">
            <a:avLst/>
          </a:prstGeom>
          <a:solidFill>
            <a:srgbClr val="0000CC">
              <a:alpha val="100000"/>
            </a:srgbClr>
          </a:solidFill>
          <a:ln>
            <a:solidFill>
              <a:srgbClr val="000000">
                <a:alpha val="100000"/>
              </a:srgbClr>
            </a:solidFill>
          </a:ln>
        </p:spPr>
        <p:txBody>
          <a:bodyPr vert="horz" wrap="square" lIns="91440" tIns="45720" rIns="91440" bIns="45720" anchor="t" anchorCtr="0"/>
          <a:lstStyle/>
          <a:p>
            <a:pPr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ru-RU" altLang="ru-RU" sz="2400" dirty="0">
                <a:effectLst/>
                <a:latin typeface="Times New Roman" panose="02020603050405020304" pitchFamily="18" charset="0"/>
              </a:rPr>
              <a:t>группы затрат для</a:t>
            </a:r>
            <a:endParaRPr lang="ru-RU" altLang="ru-RU" sz="2400" dirty="0">
              <a:effectLst/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ru-RU" altLang="ru-RU" sz="2400" dirty="0">
                <a:effectLst/>
                <a:latin typeface="Times New Roman" panose="02020603050405020304" pitchFamily="18" charset="0"/>
              </a:rPr>
              <a:t>калькуляции</a:t>
            </a:r>
            <a:endParaRPr lang="ru-RU" altLang="ru-RU" sz="24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96268" name="Oval 11"/>
          <p:cNvSpPr/>
          <p:nvPr/>
        </p:nvSpPr>
        <p:spPr>
          <a:xfrm>
            <a:off x="685800" y="4495800"/>
            <a:ext cx="2743200" cy="1371600"/>
          </a:xfrm>
          <a:prstGeom prst="ellipse">
            <a:avLst/>
          </a:prstGeom>
          <a:solidFill>
            <a:srgbClr val="0000CC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 eaLnBrk="1" hangingPunct="1">
              <a:spcAft>
                <a:spcPts val="1200"/>
              </a:spcAft>
            </a:pPr>
            <a:r>
              <a:rPr lang="ru-RU" altLang="ru-RU" sz="2400" dirty="0">
                <a:latin typeface="Times New Roman" panose="02020603050405020304" pitchFamily="18" charset="0"/>
              </a:rPr>
              <a:t>группы затрат по элементам</a:t>
            </a:r>
            <a:endParaRPr lang="ru-RU" altLang="ru-RU" sz="2400" dirty="0">
              <a:latin typeface="Times New Roman" panose="02020603050405020304" pitchFamily="18" charset="0"/>
            </a:endParaRPr>
          </a:p>
        </p:txBody>
      </p:sp>
      <p:sp>
        <p:nvSpPr>
          <p:cNvPr id="96269" name="Oval 12"/>
          <p:cNvSpPr/>
          <p:nvPr/>
        </p:nvSpPr>
        <p:spPr>
          <a:xfrm>
            <a:off x="3505200" y="1447800"/>
            <a:ext cx="1981200" cy="914400"/>
          </a:xfrm>
          <a:prstGeom prst="ellipse">
            <a:avLst/>
          </a:prstGeom>
          <a:solidFill>
            <a:srgbClr val="0000CC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текущие 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96270" name="Oval 13"/>
          <p:cNvSpPr/>
          <p:nvPr/>
        </p:nvSpPr>
        <p:spPr>
          <a:xfrm>
            <a:off x="3505200" y="4572000"/>
            <a:ext cx="1981200" cy="914400"/>
          </a:xfrm>
          <a:prstGeom prst="ellipse">
            <a:avLst/>
          </a:prstGeom>
          <a:solidFill>
            <a:srgbClr val="0000CC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инвестиционные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96271" name="Line 14"/>
          <p:cNvSpPr/>
          <p:nvPr/>
        </p:nvSpPr>
        <p:spPr>
          <a:xfrm>
            <a:off x="4495800" y="2362200"/>
            <a:ext cx="0" cy="762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6272" name="Line 15"/>
          <p:cNvSpPr/>
          <p:nvPr/>
        </p:nvSpPr>
        <p:spPr>
          <a:xfrm flipV="1">
            <a:off x="4495800" y="4267200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Расходы предприятия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7107" name="Объект 2"/>
          <p:cNvSpPr>
            <a:spLocks noGrp="1"/>
          </p:cNvSpPr>
          <p:nvPr>
            <p:ph idx="1"/>
          </p:nvPr>
        </p:nvSpPr>
        <p:spPr>
          <a:xfrm>
            <a:off x="304800" y="1412875"/>
            <a:ext cx="8686800" cy="54451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 процессе осуществления производственно-хозяйственной и финансовой деятельности предприятия несут определенные расходы. </a:t>
            </a:r>
            <a:b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b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Под расходами предприятия понимается уменьшение экономических выгод в результате выбытия денежных средств, иного имущества и (или) возникновения обязательств, приводящее к уменьшению капитала. 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Тема 5 Финансово-кредитное обеспечение предпринимательства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Концепция временной стоимости денег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Банковское обслуживание предприятия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Виды безналичных расчетов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Займ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 его участники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5652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668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ChangeArrowheads="1"/>
          </p:cNvSpPr>
          <p:nvPr>
            <p:ph type="title"/>
          </p:nvPr>
        </p:nvSpPr>
        <p:spPr>
          <a:xfrm>
            <a:off x="574675" y="1052513"/>
            <a:ext cx="8001000" cy="316865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Финансовые активы</a:t>
            </a:r>
            <a:r>
              <a:rPr kumimoji="0" lang="ru-RU" alt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alt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отражают инвестиции предприятия в собственные и заемные капиталы других компаний</a:t>
            </a:r>
            <a:br>
              <a:rPr kumimoji="0" lang="ru-RU" alt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alt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3059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668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1234" name="Rectangle 2"/>
          <p:cNvSpPr>
            <a:spLocks noGrp="1" noRot="1" noChangeArrowheads="1"/>
          </p:cNvSpPr>
          <p:nvPr>
            <p:ph type="title"/>
          </p:nvPr>
        </p:nvSpPr>
        <p:spPr>
          <a:ln>
            <a:solidFill>
              <a:srgbClr val="FFFF00"/>
            </a:solidFill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Этапы процесса кредитования</a:t>
            </a:r>
            <a:endParaRPr kumimoji="0" lang="ru-RU" alt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123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4800" y="1524000"/>
            <a:ext cx="8305800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2516" name="AutoShape 6"/>
          <p:cNvSpPr/>
          <p:nvPr/>
        </p:nvSpPr>
        <p:spPr>
          <a:xfrm>
            <a:off x="1981200" y="1828800"/>
            <a:ext cx="4876800" cy="838200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92517" name="Text Box 7"/>
          <p:cNvSpPr txBox="1"/>
          <p:nvPr/>
        </p:nvSpPr>
        <p:spPr>
          <a:xfrm>
            <a:off x="1981200" y="2133600"/>
            <a:ext cx="48133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ru-RU" altLang="ru-RU" dirty="0">
                <a:latin typeface="Tahoma" panose="020B0604030504040204" pitchFamily="34" charset="0"/>
              </a:rPr>
              <a:t>Этапы процесса кредитования организаций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92518" name="Rectangle 8"/>
          <p:cNvSpPr/>
          <p:nvPr/>
        </p:nvSpPr>
        <p:spPr>
          <a:xfrm>
            <a:off x="762000" y="2819400"/>
            <a:ext cx="7543800" cy="381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Представление  заявки потенциальным заемщиком 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92519" name="Rectangle 10"/>
          <p:cNvSpPr/>
          <p:nvPr/>
        </p:nvSpPr>
        <p:spPr>
          <a:xfrm>
            <a:off x="762000" y="3352800"/>
            <a:ext cx="7543800" cy="45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Оценка банком  кредитоспособности заемщика и риска 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92520" name="Rectangle 11"/>
          <p:cNvSpPr/>
          <p:nvPr/>
        </p:nvSpPr>
        <p:spPr>
          <a:xfrm>
            <a:off x="762000" y="4191000"/>
            <a:ext cx="7543800" cy="60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Принятие  банком решения о целесообразности выдачи кредита</a:t>
            </a:r>
            <a:endParaRPr lang="ru-RU" altLang="ru-RU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 и форме его предоставления 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92521" name="Rectangle 12"/>
          <p:cNvSpPr/>
          <p:nvPr/>
        </p:nvSpPr>
        <p:spPr>
          <a:xfrm>
            <a:off x="762000" y="5029200"/>
            <a:ext cx="7543800" cy="381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Заключение кредитного договора 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92522" name="Rectangle 13"/>
          <p:cNvSpPr/>
          <p:nvPr/>
        </p:nvSpPr>
        <p:spPr>
          <a:xfrm>
            <a:off x="762000" y="5486400"/>
            <a:ext cx="7467600" cy="381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dirty="0">
                <a:latin typeface="Tahoma" panose="020B0604030504040204" pitchFamily="34" charset="0"/>
              </a:rPr>
              <a:t>Возврат кредита с процентами и закрытие кредитного дела 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192523" name="Line 14"/>
          <p:cNvSpPr/>
          <p:nvPr/>
        </p:nvSpPr>
        <p:spPr>
          <a:xfrm>
            <a:off x="4343400" y="4800600"/>
            <a:ext cx="0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92524" name="Line 15"/>
          <p:cNvSpPr/>
          <p:nvPr/>
        </p:nvSpPr>
        <p:spPr>
          <a:xfrm>
            <a:off x="4343400" y="3810000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92525" name="Line 16"/>
          <p:cNvSpPr/>
          <p:nvPr/>
        </p:nvSpPr>
        <p:spPr>
          <a:xfrm>
            <a:off x="4343400" y="32004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pic>
        <p:nvPicPr>
          <p:cNvPr id="192526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668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69215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БАНКОВСКОЕ ОБСЛУЖИВАНИЕ ПРЕДПРИЯТИЙ</a:t>
            </a:r>
            <a:endParaRPr kumimoji="0" lang="ru-RU" altLang="ru-RU" sz="28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69702" name="Rectangle 6"/>
          <p:cNvSpPr>
            <a:spLocks noGrp="1" noRot="1" noChangeArrowheads="1"/>
          </p:cNvSpPr>
          <p:nvPr>
            <p:ph idx="1"/>
          </p:nvPr>
        </p:nvSpPr>
        <p:spPr>
          <a:xfrm>
            <a:off x="228600" y="1600200"/>
            <a:ext cx="8540750" cy="44989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БАНК - финансовая организация, учреждение, производящее разнообразные виды операций с деньгами и ценными бумагами и оказывающее финансовые услуги правительству, предприятиям, гражданам и друг другу. 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3540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668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76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" y="152400"/>
            <a:ext cx="8839200" cy="457200"/>
          </a:xfrm>
        </p:spPr>
        <p:txBody>
          <a:bodyPr vert="horz" wrap="square" lIns="91440" tIns="45720" rIns="91440" bIns="45720" numCol="1" anchor="b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ТЕМА6: ДОХОДЫ ПРЕДПРИЯТИЙ</a:t>
            </a:r>
            <a:endParaRPr kumimoji="0" lang="ru-RU" alt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676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" y="762000"/>
            <a:ext cx="8839200" cy="5562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/>
            </a:pP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СОСТАВ ДОХОДОВ ОРГАНИЗАЦИИ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ВЫГОДЫ, ПРИЗНАВАЕМЫЕ ДОХОДАМИ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ПОСТУПЛЕНИЯ, НЕ ЯВЛЯЮЩИЕСЯ ДОХОДАМИ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ДОХОДЫ ОТ ОБЫЧНЫХ ВИДОВ ДЕЯТЕЛЬНОСТИ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ОПЕРАЦИОННЫЕ ДОХОДЫ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ВНЕРЕАЛИЗАЦИОННЫЕ ДОХОДЫ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0708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668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305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" y="152400"/>
            <a:ext cx="8839200" cy="457200"/>
          </a:xfrm>
        </p:spPr>
        <p:txBody>
          <a:bodyPr vert="horz" wrap="square" lIns="91440" tIns="45720" rIns="91440" bIns="45720" numCol="1" anchor="b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ТЕМА </a:t>
            </a:r>
            <a:r>
              <a:rPr kumimoji="0" lang="en-US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7</a:t>
            </a: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ОБОРОТНЫЕ СРЕДСТВА ПРЕДПРИЯТИЯ</a:t>
            </a:r>
            <a:endParaRPr kumimoji="0" lang="ru-RU" alt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" y="762000"/>
            <a:ext cx="8839200" cy="5562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ПОНЯТИЕ ОБОРОТНЫХ СРЕДСТВ</a:t>
            </a: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СОСТАВ ОБОРОТНЫХ СРЕДСТВ</a:t>
            </a: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СОСТАВ ОБОРОТНЫХ ПРОИЗВОДСТВЕННЫХ ФОНДОВ</a:t>
            </a: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МОДЕЛИ УПРАВЛЕНИЯ ЗАПАСАМИ</a:t>
            </a: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8596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668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18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" y="152400"/>
            <a:ext cx="8839200" cy="457200"/>
          </a:xfrm>
        </p:spPr>
        <p:txBody>
          <a:bodyPr vert="horz" wrap="square" lIns="91440" tIns="45720" rIns="91440" bIns="45720" numCol="1" anchor="b" anchorCtr="1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ТЕМА </a:t>
            </a:r>
            <a: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8</a:t>
            </a: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ПРИБЫЛЬ ПРЕДПРИЯТИЯ</a:t>
            </a: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" y="762000"/>
            <a:ext cx="8839200" cy="5562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Экономическое содержание прибыли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Формирование прибыли предприятий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Функции прибыли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kumimoji="0" lang="ru-RU" alt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Факторы роста прибыли</a:t>
            </a: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4020" name="Picture 8" descr="Untitled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6688" y="6215063"/>
            <a:ext cx="879475" cy="414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0</TotalTime>
  <Words>4895</Words>
  <Application>WPS Presentation</Application>
  <PresentationFormat>Экран (4:3)</PresentationFormat>
  <Paragraphs>163</Paragraphs>
  <Slides>20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6" baseType="lpstr">
      <vt:lpstr>Arial</vt:lpstr>
      <vt:lpstr>SimSun</vt:lpstr>
      <vt:lpstr>Wingdings</vt:lpstr>
      <vt:lpstr>Tahoma</vt:lpstr>
      <vt:lpstr>Times New Roman</vt:lpstr>
      <vt:lpstr>Calibri</vt:lpstr>
      <vt:lpstr>Wingdings 2</vt:lpstr>
      <vt:lpstr>Wingdings</vt:lpstr>
      <vt:lpstr>Comic Sans MS</vt:lpstr>
      <vt:lpstr>Garamond</vt:lpstr>
      <vt:lpstr>Liberation Mono</vt:lpstr>
      <vt:lpstr>Arial Black</vt:lpstr>
      <vt:lpstr>Microsoft YaHei</vt:lpstr>
      <vt:lpstr>Arial Unicode MS</vt:lpstr>
      <vt:lpstr>Wingdings 2</vt:lpstr>
      <vt:lpstr>Compass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Altria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@MyPC</dc:creator>
  <cp:lastModifiedBy>User</cp:lastModifiedBy>
  <cp:revision>138</cp:revision>
  <dcterms:created xsi:type="dcterms:W3CDTF">2003-09-11T01:07:35Z</dcterms:created>
  <dcterms:modified xsi:type="dcterms:W3CDTF">2021-08-15T14:43:43Z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1049-11.2.0.10200</vt:lpwstr>
  </property>
</Properties>
</file>