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4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295" r:id="rId37"/>
    <p:sldId id="296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</p:sldIdLst>
  <p:sldSz cx="9144000" cy="6858000" type="screen4x3"/>
  <p:notesSz cx="6858000" cy="9144000"/>
  <p:custDataLst>
    <p:tags r:id="rId5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image" Target="../media/image1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1.0829693386894634E-2"/>
                  <c:y val="-3.609936223731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1054268823931846E-2"/>
                  <c:y val="6.3868102419859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8677476381766517E-2"/>
                  <c:y val="5.5537480365095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7242786863837741E-2"/>
                  <c:y val="-2.4991866164292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0112287718518605E-2"/>
                  <c:y val="-4.1653110273821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5470990552706619E-2"/>
                  <c:y val="-7.219872447462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0941981105413238E-2"/>
                  <c:y val="-3.8876236255566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5583278271225226E-2"/>
                  <c:y val="-4.7206858310331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5470990552706619E-2"/>
                  <c:y val="-4.7206858310331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0829693386894634E-2"/>
                  <c:y val="-3.8876236255566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blipFill>
                <a:blip xmlns:r="http://schemas.openxmlformats.org/officeDocument/2006/relationships" r:embed="rId1">
                  <a:duotone>
                    <a:schemeClr val="accent3">
                      <a:tint val="30000"/>
                      <a:satMod val="300000"/>
                    </a:schemeClr>
                    <a:schemeClr val="accent3">
                      <a:tint val="40000"/>
                      <a:satMod val="200000"/>
                    </a:schemeClr>
                  </a:duotone>
                </a:blip>
                <a:tile tx="0" ty="0" sx="70000" sy="70000" flip="none" algn="ctr"/>
              </a:blipFill>
              <a:ln w="9525" cap="flat" cmpd="sng" algn="ctr">
                <a:solidFill>
                  <a:schemeClr val="accent3">
                    <a:shade val="60000"/>
                    <a:satMod val="110000"/>
                  </a:schemeClr>
                </a:solidFill>
                <a:prstDash val="solid"/>
              </a:ln>
              <a:effectLst>
                <a:outerShdw blurRad="38100" dist="25400" dir="5400000" algn="t" rotWithShape="0">
                  <a:srgbClr val="000000">
                    <a:alpha val="50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4.2</c:v>
                </c:pt>
                <c:pt idx="1">
                  <c:v>-1.7</c:v>
                </c:pt>
                <c:pt idx="2">
                  <c:v>-2</c:v>
                </c:pt>
                <c:pt idx="3">
                  <c:v>-5.5</c:v>
                </c:pt>
                <c:pt idx="4">
                  <c:v>3.3</c:v>
                </c:pt>
                <c:pt idx="5">
                  <c:v>4.0999999999999996</c:v>
                </c:pt>
                <c:pt idx="6">
                  <c:v>0</c:v>
                </c:pt>
                <c:pt idx="7">
                  <c:v>2.5</c:v>
                </c:pt>
                <c:pt idx="8">
                  <c:v>2.8</c:v>
                </c:pt>
                <c:pt idx="9">
                  <c:v>3</c:v>
                </c:pt>
                <c:pt idx="10">
                  <c:v>2.1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317456"/>
        <c:axId val="279316896"/>
      </c:lineChart>
      <c:catAx>
        <c:axId val="27931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279316896"/>
        <c:crosses val="autoZero"/>
        <c:auto val="1"/>
        <c:lblAlgn val="ctr"/>
        <c:lblOffset val="100"/>
        <c:noMultiLvlLbl val="0"/>
      </c:catAx>
      <c:valAx>
        <c:axId val="27931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9317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2.1444257473890591E-2"/>
                  <c:y val="-4.9208954221465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5229851564248828E-2"/>
                  <c:y val="7.1079600542116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761584240955297E-2"/>
                  <c:y val="-0.101151739233011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6849059443771179E-2"/>
                  <c:y val="-3.2805969480976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2253861413651767E-2"/>
                  <c:y val="-4.1007461851221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5229851564248828E-2"/>
                  <c:y val="4.9208954221465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1444257473890591E-2"/>
                  <c:y val="-4.6475123431383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6039455504010003E-2"/>
                  <c:y val="-7.6547262122279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blipFill>
                <a:blip xmlns:r="http://schemas.openxmlformats.org/officeDocument/2006/relationships" r:embed="rId1">
                  <a:duotone>
                    <a:schemeClr val="accent4">
                      <a:tint val="30000"/>
                      <a:satMod val="300000"/>
                    </a:schemeClr>
                    <a:schemeClr val="accent4">
                      <a:tint val="40000"/>
                      <a:satMod val="200000"/>
                    </a:schemeClr>
                  </a:duotone>
                </a:blip>
                <a:tile tx="0" ty="0" sx="70000" sy="70000" flip="none" algn="ctr"/>
              </a:blipFill>
              <a:ln w="9525" cap="flat" cmpd="sng" algn="ctr">
                <a:solidFill>
                  <a:schemeClr val="accent4">
                    <a:shade val="60000"/>
                    <a:satMod val="110000"/>
                  </a:schemeClr>
                </a:solidFill>
                <a:prstDash val="solid"/>
              </a:ln>
              <a:effectLst>
                <a:outerShdw blurRad="38100" dist="25400" dir="5400000" algn="t" rotWithShape="0">
                  <a:srgbClr val="000000">
                    <a:alpha val="50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3.2</c:v>
                </c:pt>
                <c:pt idx="1">
                  <c:v>2.9</c:v>
                </c:pt>
                <c:pt idx="2">
                  <c:v>3.8</c:v>
                </c:pt>
                <c:pt idx="3">
                  <c:v>-0.3</c:v>
                </c:pt>
                <c:pt idx="4">
                  <c:v>1.6</c:v>
                </c:pt>
                <c:pt idx="5">
                  <c:v>3.1</c:v>
                </c:pt>
                <c:pt idx="6">
                  <c:v>2.1</c:v>
                </c:pt>
                <c:pt idx="7">
                  <c:v>1.5</c:v>
                </c:pt>
                <c:pt idx="8">
                  <c:v>1.6</c:v>
                </c:pt>
                <c:pt idx="9">
                  <c:v>0.1</c:v>
                </c:pt>
                <c:pt idx="10">
                  <c:v>1.3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402576"/>
        <c:axId val="228403136"/>
      </c:lineChart>
      <c:catAx>
        <c:axId val="22840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crossAx val="228403136"/>
        <c:crosses val="autoZero"/>
        <c:auto val="0"/>
        <c:lblAlgn val="ctr"/>
        <c:lblOffset val="100"/>
        <c:noMultiLvlLbl val="0"/>
      </c:catAx>
      <c:valAx>
        <c:axId val="2284031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28402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45352465710432E-2"/>
          <c:y val="0.23743690195038833"/>
          <c:w val="0.68934819458006935"/>
          <c:h val="0.6339600880430227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1" t="3035" r="56132" b="10510"/>
        <a:stretch xmlns:a="http://schemas.openxmlformats.org/drawingml/2006/main"/>
      </cdr:blipFill>
      <cdr:spPr>
        <a:xfrm xmlns:a="http://schemas.openxmlformats.org/drawingml/2006/main">
          <a:off x="-251520" y="-1412776"/>
          <a:ext cx="4680520" cy="457200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Анализ макроэкономических показателей США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86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772400" cy="1143000"/>
          </a:xfrm>
        </p:spPr>
        <p:txBody>
          <a:bodyPr/>
          <a:lstStyle/>
          <a:p>
            <a:r>
              <a:rPr lang="ru-RU" dirty="0" smtClean="0"/>
              <a:t>Соединенные Штаты Америки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67544" y="1447800"/>
            <a:ext cx="4195896" cy="4572000"/>
          </a:xfrm>
        </p:spPr>
        <p:txBody>
          <a:bodyPr/>
          <a:lstStyle/>
          <a:p>
            <a:r>
              <a:rPr lang="ru-RU" dirty="0" smtClean="0"/>
              <a:t>Столица: Вашингтон</a:t>
            </a:r>
          </a:p>
          <a:p>
            <a:r>
              <a:rPr lang="ru-RU" dirty="0" smtClean="0"/>
              <a:t>Площадь: </a:t>
            </a:r>
            <a:r>
              <a:rPr lang="ru-RU" dirty="0"/>
              <a:t>9,5 млн </a:t>
            </a:r>
            <a:r>
              <a:rPr lang="ru-RU" dirty="0" smtClean="0"/>
              <a:t>км²  (4-е место в мире)</a:t>
            </a:r>
          </a:p>
          <a:p>
            <a:r>
              <a:rPr lang="ru-RU" dirty="0"/>
              <a:t>Население: </a:t>
            </a:r>
            <a:r>
              <a:rPr lang="ru-RU" dirty="0" smtClean="0"/>
              <a:t>325 850 000 (на 2017г.)</a:t>
            </a:r>
          </a:p>
          <a:p>
            <a:r>
              <a:rPr lang="ru-RU" dirty="0" smtClean="0"/>
              <a:t>Плотность: 33 </a:t>
            </a:r>
            <a:r>
              <a:rPr lang="ru-RU" dirty="0"/>
              <a:t>чел./</a:t>
            </a:r>
            <a:r>
              <a:rPr lang="ru-RU" dirty="0" smtClean="0"/>
              <a:t>км²</a:t>
            </a:r>
          </a:p>
          <a:p>
            <a:r>
              <a:rPr lang="ru-RU" dirty="0" smtClean="0"/>
              <a:t>Форма правления: федеративная президентская республика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87729"/>
            <a:ext cx="3133359" cy="3133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33056"/>
            <a:ext cx="3894639" cy="24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7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Темпы роста ВВП США, %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4372886" cy="305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t="8073" r="4729"/>
          <a:stretch/>
        </p:blipFill>
        <p:spPr bwMode="auto">
          <a:xfrm>
            <a:off x="4918365" y="2008908"/>
            <a:ext cx="3879272" cy="350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57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Размер номинального ВВП США, млрд. долларов США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4704116" cy="302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85370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50088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Размер ВВП США по паритету покупательной способности, млрд. долларов США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52" y="2060848"/>
            <a:ext cx="445917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830" y="1916832"/>
            <a:ext cx="4080641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39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Доля участия США в мировом ВВП     (на 2016 год)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628800"/>
            <a:ext cx="742783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39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618040" cy="1210146"/>
          </a:xfrm>
        </p:spPr>
        <p:txBody>
          <a:bodyPr>
            <a:normAutofit fontScale="90000"/>
          </a:bodyPr>
          <a:lstStyle/>
          <a:p>
            <a:r>
              <a:rPr lang="ru-RU" dirty="0"/>
              <a:t>Темпы роста объема промышленного производства США, %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03794929"/>
              </p:ext>
            </p:extLst>
          </p:nvPr>
        </p:nvGraphicFramePr>
        <p:xfrm>
          <a:off x="539552" y="1412776"/>
          <a:ext cx="8208912" cy="4573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642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Инфляция, %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53382024"/>
              </p:ext>
            </p:extLst>
          </p:nvPr>
        </p:nvGraphicFramePr>
        <p:xfrm>
          <a:off x="395536" y="1447800"/>
          <a:ext cx="8291264" cy="464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66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Уровень безработицы США, %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" y="1988840"/>
            <a:ext cx="4608512" cy="321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396044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Объем экспорта США, </a:t>
            </a:r>
            <a:r>
              <a:rPr lang="ru-RU" dirty="0" smtClean="0"/>
              <a:t>млрд</a:t>
            </a:r>
            <a:r>
              <a:rPr lang="ru-RU" dirty="0"/>
              <a:t>. долларов США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42225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40768"/>
            <a:ext cx="396044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07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772400" cy="1143000"/>
          </a:xfrm>
        </p:spPr>
        <p:txBody>
          <a:bodyPr/>
          <a:lstStyle/>
          <a:p>
            <a:r>
              <a:rPr lang="ru-RU" dirty="0" smtClean="0"/>
              <a:t>Структура экспорта США в 2016 г.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48233646"/>
              </p:ext>
            </p:extLst>
          </p:nvPr>
        </p:nvGraphicFramePr>
        <p:xfrm>
          <a:off x="0" y="1412776"/>
          <a:ext cx="4788024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Объект 9"/>
          <p:cNvSpPr>
            <a:spLocks noGrp="1"/>
          </p:cNvSpPr>
          <p:nvPr>
            <p:ph sz="quarter" idx="2"/>
          </p:nvPr>
        </p:nvSpPr>
        <p:spPr>
          <a:xfrm>
            <a:off x="4355976" y="1052736"/>
            <a:ext cx="4788024" cy="4968552"/>
          </a:xfrm>
        </p:spPr>
        <p:txBody>
          <a:bodyPr>
            <a:noAutofit/>
          </a:bodyPr>
          <a:lstStyle/>
          <a:p>
            <a:r>
              <a:rPr lang="ru-RU" sz="1600" dirty="0"/>
              <a:t>13,1% </a:t>
            </a:r>
            <a:r>
              <a:rPr lang="ru-RU" sz="1600" dirty="0" smtClean="0"/>
              <a:t> </a:t>
            </a:r>
            <a:r>
              <a:rPr lang="ru-RU" sz="1600" dirty="0"/>
              <a:t>- Реакторы ядерные, котлы, оборудование и механические устройства; их части</a:t>
            </a:r>
          </a:p>
          <a:p>
            <a:r>
              <a:rPr lang="ru-RU" sz="1600" dirty="0" smtClean="0"/>
              <a:t>11,4% </a:t>
            </a:r>
            <a:r>
              <a:rPr lang="ru-RU" sz="1600" dirty="0"/>
              <a:t>- Электрические машины и оборудование, их части; </a:t>
            </a:r>
          </a:p>
          <a:p>
            <a:r>
              <a:rPr lang="ru-RU" sz="1600" dirty="0" smtClean="0"/>
              <a:t>11,1</a:t>
            </a:r>
            <a:r>
              <a:rPr lang="ru-RU" sz="1600" dirty="0"/>
              <a:t>% </a:t>
            </a:r>
            <a:r>
              <a:rPr lang="ru-RU" sz="1600" dirty="0" smtClean="0"/>
              <a:t>- </a:t>
            </a:r>
            <a:r>
              <a:rPr lang="ru-RU" sz="1600" dirty="0"/>
              <a:t>Товары, не указанные по виду</a:t>
            </a:r>
          </a:p>
          <a:p>
            <a:r>
              <a:rPr lang="ru-RU" sz="1600" dirty="0"/>
              <a:t>8,58% </a:t>
            </a:r>
            <a:r>
              <a:rPr lang="ru-RU" sz="1600" dirty="0" smtClean="0"/>
              <a:t>- </a:t>
            </a:r>
            <a:r>
              <a:rPr lang="ru-RU" sz="1600" dirty="0"/>
              <a:t>Средства наземного транспорта, кроме железнодорожного или трамвайного подвижного состава, и их части и принадлежности</a:t>
            </a:r>
          </a:p>
          <a:p>
            <a:r>
              <a:rPr lang="ru-RU" sz="1600" dirty="0"/>
              <a:t>6,46% </a:t>
            </a:r>
            <a:r>
              <a:rPr lang="ru-RU" sz="1600" dirty="0" smtClean="0"/>
              <a:t>- </a:t>
            </a:r>
            <a:r>
              <a:rPr lang="ru-RU" sz="1600" dirty="0"/>
              <a:t>Топливо минеральное, нефть и продукты их перегонки; битуминозные вещества; воски минеральные</a:t>
            </a:r>
          </a:p>
          <a:p>
            <a:r>
              <a:rPr lang="ru-RU" sz="1600" dirty="0"/>
              <a:t>5,67% </a:t>
            </a:r>
            <a:r>
              <a:rPr lang="ru-RU" sz="1600" dirty="0" smtClean="0"/>
              <a:t>- </a:t>
            </a:r>
            <a:r>
              <a:rPr lang="ru-RU" sz="1600" dirty="0"/>
              <a:t>Инструменты и аппараты оптические, фотографические, </a:t>
            </a:r>
            <a:r>
              <a:rPr lang="ru-RU" sz="1600" dirty="0" smtClean="0"/>
              <a:t>кинематографические,</a:t>
            </a:r>
          </a:p>
          <a:p>
            <a:r>
              <a:rPr lang="ru-RU" sz="1600" dirty="0" smtClean="0"/>
              <a:t>4,07</a:t>
            </a:r>
            <a:r>
              <a:rPr lang="ru-RU" sz="1600" dirty="0"/>
              <a:t>% </a:t>
            </a:r>
            <a:r>
              <a:rPr lang="ru-RU" sz="1600" dirty="0" smtClean="0"/>
              <a:t>- </a:t>
            </a:r>
            <a:r>
              <a:rPr lang="ru-RU" sz="1600" dirty="0"/>
              <a:t>Пластмассы и изделия из них</a:t>
            </a:r>
          </a:p>
          <a:p>
            <a:r>
              <a:rPr lang="ru-RU" sz="1600" dirty="0"/>
              <a:t>3,94% </a:t>
            </a:r>
            <a:r>
              <a:rPr lang="ru-RU" sz="1600" dirty="0" smtClean="0"/>
              <a:t>- Драгоценные </a:t>
            </a:r>
            <a:r>
              <a:rPr lang="ru-RU" sz="1600" dirty="0"/>
              <a:t>или полудрагоценные </a:t>
            </a:r>
            <a:r>
              <a:rPr lang="ru-RU" sz="1600" dirty="0" smtClean="0"/>
              <a:t>камни, металлы</a:t>
            </a:r>
            <a:r>
              <a:rPr lang="ru-RU" sz="1600" dirty="0"/>
              <a:t>, </a:t>
            </a:r>
            <a:r>
              <a:rPr lang="ru-RU" sz="1600" dirty="0" smtClean="0"/>
              <a:t>3,22</a:t>
            </a:r>
            <a:r>
              <a:rPr lang="ru-RU" sz="1600" dirty="0"/>
              <a:t>% -</a:t>
            </a:r>
            <a:r>
              <a:rPr lang="ru-RU" sz="1600" dirty="0" smtClean="0"/>
              <a:t> </a:t>
            </a:r>
            <a:r>
              <a:rPr lang="ru-RU" sz="1600" dirty="0"/>
              <a:t>Фармацевтическая продукция</a:t>
            </a:r>
          </a:p>
          <a:p>
            <a:r>
              <a:rPr lang="ru-RU" sz="1600" dirty="0" smtClean="0"/>
              <a:t>2,33% </a:t>
            </a:r>
            <a:r>
              <a:rPr lang="ru-RU" sz="1600" dirty="0"/>
              <a:t>- Органические химические соединения</a:t>
            </a:r>
          </a:p>
        </p:txBody>
      </p:sp>
    </p:spTree>
    <p:extLst>
      <p:ext uri="{BB962C8B-B14F-4D97-AF65-F5344CB8AC3E}">
        <p14:creationId xmlns:p14="http://schemas.microsoft.com/office/powerpoint/2010/main" val="315226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Объем импорта США, млрд. долларов США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4738338" cy="312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4213371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8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66"/>
            <a:ext cx="7772400" cy="1143000"/>
          </a:xfrm>
        </p:spPr>
        <p:txBody>
          <a:bodyPr/>
          <a:lstStyle/>
          <a:p>
            <a:r>
              <a:rPr lang="ru-RU" dirty="0"/>
              <a:t>Структура импорта в США в </a:t>
            </a:r>
            <a:r>
              <a:rPr lang="ru-RU" dirty="0" smtClean="0"/>
              <a:t>2016 г.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499992" y="1447800"/>
            <a:ext cx="4464496" cy="4933528"/>
          </a:xfrm>
        </p:spPr>
        <p:txBody>
          <a:bodyPr>
            <a:noAutofit/>
          </a:bodyPr>
          <a:lstStyle/>
          <a:p>
            <a:r>
              <a:rPr lang="ru-RU" sz="1400" dirty="0"/>
              <a:t>14,8% </a:t>
            </a:r>
            <a:r>
              <a:rPr lang="ru-RU" sz="1400" dirty="0" smtClean="0"/>
              <a:t>- </a:t>
            </a:r>
            <a:r>
              <a:rPr lang="ru-RU" sz="1400" dirty="0"/>
              <a:t>Электрические машины и оборудование, их части; </a:t>
            </a:r>
            <a:endParaRPr lang="ru-RU" sz="1400" dirty="0" smtClean="0"/>
          </a:p>
          <a:p>
            <a:r>
              <a:rPr lang="ru-RU" sz="1400" dirty="0" smtClean="0"/>
              <a:t>14,1</a:t>
            </a:r>
            <a:r>
              <a:rPr lang="ru-RU" sz="1400" dirty="0"/>
              <a:t>% </a:t>
            </a:r>
            <a:r>
              <a:rPr lang="ru-RU" sz="1400" dirty="0" smtClean="0"/>
              <a:t> </a:t>
            </a:r>
            <a:r>
              <a:rPr lang="ru-RU" sz="1400" dirty="0"/>
              <a:t>- Реакторы ядерные, котлы, оборудование и механические устройства; их части</a:t>
            </a:r>
          </a:p>
          <a:p>
            <a:r>
              <a:rPr lang="ru-RU" sz="1400" dirty="0"/>
              <a:t>12,6% </a:t>
            </a:r>
            <a:r>
              <a:rPr lang="ru-RU" sz="1400" dirty="0" smtClean="0"/>
              <a:t>- </a:t>
            </a:r>
            <a:r>
              <a:rPr lang="ru-RU" sz="1400" dirty="0"/>
              <a:t>Средства наземного транспорта, кроме железнодорожного или трамвайного подвижного состава, </a:t>
            </a:r>
            <a:endParaRPr lang="ru-RU" sz="1400" dirty="0" smtClean="0"/>
          </a:p>
          <a:p>
            <a:r>
              <a:rPr lang="ru-RU" sz="1400" dirty="0" smtClean="0"/>
              <a:t>7,25% </a:t>
            </a:r>
            <a:r>
              <a:rPr lang="ru-RU" sz="1400" dirty="0"/>
              <a:t>- Топливо минеральное, нефть и продукты их </a:t>
            </a:r>
            <a:r>
              <a:rPr lang="ru-RU" sz="1400" dirty="0" smtClean="0"/>
              <a:t>перегонки</a:t>
            </a:r>
          </a:p>
          <a:p>
            <a:r>
              <a:rPr lang="ru-RU" sz="1400" dirty="0" smtClean="0"/>
              <a:t>4,11% </a:t>
            </a:r>
            <a:r>
              <a:rPr lang="ru-RU" sz="1400" dirty="0"/>
              <a:t>- Фармацевтическая продукция</a:t>
            </a:r>
          </a:p>
          <a:p>
            <a:r>
              <a:rPr lang="ru-RU" sz="1400" dirty="0"/>
              <a:t>3,84</a:t>
            </a:r>
            <a:r>
              <a:rPr lang="ru-RU" sz="1400" dirty="0" smtClean="0"/>
              <a:t>% </a:t>
            </a:r>
            <a:r>
              <a:rPr lang="ru-RU" sz="1400" dirty="0"/>
              <a:t>- Товары, не указанные по виду</a:t>
            </a:r>
          </a:p>
          <a:p>
            <a:r>
              <a:rPr lang="ru-RU" sz="1400" dirty="0"/>
              <a:t>3,61</a:t>
            </a:r>
            <a:r>
              <a:rPr lang="ru-RU" sz="1400" dirty="0" smtClean="0"/>
              <a:t>% </a:t>
            </a:r>
            <a:r>
              <a:rPr lang="ru-RU" sz="1400" dirty="0"/>
              <a:t>- Инструменты и аппараты оптические, фотографические, кинематографические, </a:t>
            </a:r>
            <a:r>
              <a:rPr lang="ru-RU" sz="1400" dirty="0" smtClean="0"/>
              <a:t>измерительные и т.д.</a:t>
            </a:r>
            <a:endParaRPr lang="ru-RU" sz="1400" dirty="0"/>
          </a:p>
          <a:p>
            <a:r>
              <a:rPr lang="ru-RU" sz="1400" dirty="0"/>
              <a:t>2,9</a:t>
            </a:r>
            <a:r>
              <a:rPr lang="ru-RU" sz="1400" dirty="0" smtClean="0"/>
              <a:t>% </a:t>
            </a:r>
            <a:r>
              <a:rPr lang="ru-RU" sz="1400" dirty="0"/>
              <a:t>- </a:t>
            </a:r>
            <a:r>
              <a:rPr lang="ru-RU" sz="1400" dirty="0" smtClean="0"/>
              <a:t>Драгоценные </a:t>
            </a:r>
            <a:r>
              <a:rPr lang="ru-RU" sz="1400" dirty="0"/>
              <a:t>или полудрагоценные камни, </a:t>
            </a:r>
            <a:r>
              <a:rPr lang="ru-RU" sz="1400" dirty="0" smtClean="0"/>
              <a:t>металлы</a:t>
            </a:r>
          </a:p>
          <a:p>
            <a:r>
              <a:rPr lang="ru-RU" sz="1400" dirty="0" smtClean="0"/>
              <a:t>2,8</a:t>
            </a:r>
            <a:r>
              <a:rPr lang="ru-RU" sz="1400" dirty="0"/>
              <a:t>% </a:t>
            </a:r>
            <a:r>
              <a:rPr lang="ru-RU" sz="1400" dirty="0" smtClean="0"/>
              <a:t>- </a:t>
            </a:r>
            <a:r>
              <a:rPr lang="ru-RU" sz="1400" dirty="0"/>
              <a:t>Мебель; постельные принадлежности, матрацы, </a:t>
            </a:r>
            <a:r>
              <a:rPr lang="ru-RU" sz="1400" dirty="0" smtClean="0"/>
              <a:t>, </a:t>
            </a:r>
            <a:r>
              <a:rPr lang="ru-RU" sz="1400" dirty="0"/>
              <a:t>диванные подушки и аналогичные набивные принадлежности </a:t>
            </a:r>
            <a:r>
              <a:rPr lang="ru-RU" sz="1400" dirty="0" smtClean="0"/>
              <a:t>мебели</a:t>
            </a:r>
          </a:p>
          <a:p>
            <a:r>
              <a:rPr lang="ru-RU" sz="1400" dirty="0" smtClean="0"/>
              <a:t>2,25% </a:t>
            </a:r>
            <a:r>
              <a:rPr lang="ru-RU" sz="1400" dirty="0"/>
              <a:t>- Пластмассы и изделия из них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320480" cy="44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25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Государственный долг США, % к ВВП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5"/>
          <a:stretch/>
        </p:blipFill>
        <p:spPr bwMode="auto">
          <a:xfrm>
            <a:off x="395536" y="2148797"/>
            <a:ext cx="4268539" cy="295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424343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3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/>
              <a:t>Япония во всемирном хозяйстве</a:t>
            </a:r>
            <a:endParaRPr lang="ru-RU" sz="6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17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Экономико</a:t>
            </a:r>
            <a:r>
              <a:rPr lang="ru-RU" dirty="0"/>
              <a:t>-</a:t>
            </a:r>
            <a:r>
              <a:rPr lang="ru-RU" dirty="0" smtClean="0"/>
              <a:t>географическая характеристика Японии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Является </a:t>
            </a:r>
            <a:r>
              <a:rPr lang="ru-RU" dirty="0"/>
              <a:t>активным </a:t>
            </a:r>
            <a:r>
              <a:rPr lang="ru-RU" dirty="0" smtClean="0"/>
              <a:t>участником/членом </a:t>
            </a:r>
            <a:r>
              <a:rPr lang="ru-RU" dirty="0"/>
              <a:t>ООН, Организации экономического сотрудничества и развития, Азиатско-Тихоокеанского экономического </a:t>
            </a:r>
            <a:r>
              <a:rPr lang="ru-RU" dirty="0" smtClean="0"/>
              <a:t>сотрудничества, «Большой семерки», Тихоокеанского экономического совета, Совета </a:t>
            </a:r>
            <a:r>
              <a:rPr lang="ru-RU" dirty="0"/>
              <a:t>по Тихоокеанскому экономическому </a:t>
            </a:r>
            <a:r>
              <a:rPr lang="ru-RU" dirty="0" smtClean="0"/>
              <a:t>сотрудничеству, Восточноазиатского саммита, регионального форума </a:t>
            </a:r>
            <a:r>
              <a:rPr lang="ru-RU" dirty="0"/>
              <a:t>АСЕАН (АРФ</a:t>
            </a:r>
            <a:r>
              <a:rPr lang="ru-RU" dirty="0" smtClean="0"/>
              <a:t>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3-я по номинальному ВВП;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4-я по ВВП по ППС;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4-й по величине экспортер и 6-й импортер;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Одна из самых высоких ожидаемых продолжительностей жизни и самая низкая младенческая смертность;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Основная деятельность - </a:t>
            </a:r>
            <a:r>
              <a:rPr lang="ru-RU" dirty="0" smtClean="0"/>
              <a:t>банковские </a:t>
            </a:r>
            <a:r>
              <a:rPr lang="ru-RU" dirty="0"/>
              <a:t>услуги, страхование, недвижимость, транспорт, розничная торговля, телекоммуникации и </a:t>
            </a:r>
            <a:r>
              <a:rPr lang="ru-RU" dirty="0" smtClean="0"/>
              <a:t>строительство;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Услуги – ¾ ВВП;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44 особых экономических зоны (7 – со статусом «особой зоны международного значения»)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0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Динамика населения </a:t>
            </a:r>
            <a:r>
              <a:rPr lang="ru-RU" dirty="0"/>
              <a:t>Я</a:t>
            </a:r>
            <a:r>
              <a:rPr lang="ru-RU" dirty="0" smtClean="0"/>
              <a:t>понии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2" t="33789" r="38294" b="32499"/>
          <a:stretch/>
        </p:blipFill>
        <p:spPr bwMode="auto">
          <a:xfrm>
            <a:off x="323528" y="2420888"/>
            <a:ext cx="4050153" cy="2872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3" t="33960" r="40351" b="7227"/>
          <a:stretch/>
        </p:blipFill>
        <p:spPr bwMode="auto">
          <a:xfrm>
            <a:off x="5580112" y="1916832"/>
            <a:ext cx="2808312" cy="411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20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Динамика номинального ВВП Японии, </a:t>
            </a:r>
            <a:br>
              <a:rPr lang="ru-RU" dirty="0" smtClean="0"/>
            </a:br>
            <a:r>
              <a:rPr lang="ru-RU" dirty="0" smtClean="0"/>
              <a:t>млрд. долл. США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4" t="22756" r="37923" b="43997"/>
          <a:stretch/>
        </p:blipFill>
        <p:spPr bwMode="auto">
          <a:xfrm>
            <a:off x="323528" y="2708920"/>
            <a:ext cx="391444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4" t="22376" r="37093" b="19701"/>
          <a:stretch/>
        </p:blipFill>
        <p:spPr bwMode="auto">
          <a:xfrm>
            <a:off x="5004048" y="2276872"/>
            <a:ext cx="3240356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4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Темпы роста ВВП Японии, %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6" t="56003" r="36623" b="10289"/>
          <a:stretch/>
        </p:blipFill>
        <p:spPr bwMode="auto">
          <a:xfrm>
            <a:off x="323528" y="2492896"/>
            <a:ext cx="397721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5" t="23267" r="41102" b="19256"/>
          <a:stretch/>
        </p:blipFill>
        <p:spPr bwMode="auto">
          <a:xfrm>
            <a:off x="5220072" y="1700808"/>
            <a:ext cx="3024336" cy="464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04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Динамика </a:t>
            </a:r>
            <a:r>
              <a:rPr lang="ru-RU" dirty="0" err="1" smtClean="0"/>
              <a:t>ввп</a:t>
            </a:r>
            <a:r>
              <a:rPr lang="ru-RU" dirty="0" smtClean="0"/>
              <a:t> на душу населения </a:t>
            </a:r>
            <a:r>
              <a:rPr lang="ru-RU" dirty="0" err="1" smtClean="0"/>
              <a:t>японии</a:t>
            </a:r>
            <a:r>
              <a:rPr lang="ru-RU" dirty="0" smtClean="0"/>
              <a:t> 195-2015 гг., долл. США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1" t="22423" r="1701" b="15764"/>
          <a:stretch/>
        </p:blipFill>
        <p:spPr bwMode="auto">
          <a:xfrm>
            <a:off x="797039" y="2569028"/>
            <a:ext cx="7737362" cy="345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77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Динамика ВВП по ППС Японии, млрд. долл. </a:t>
            </a:r>
            <a:r>
              <a:rPr lang="ru-RU" dirty="0" err="1" smtClean="0"/>
              <a:t>сша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5" t="34762" r="37143" b="32915"/>
          <a:stretch/>
        </p:blipFill>
        <p:spPr bwMode="auto">
          <a:xfrm>
            <a:off x="404988" y="2780928"/>
            <a:ext cx="374236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9" t="22376" r="37594" b="18365"/>
          <a:stretch/>
        </p:blipFill>
        <p:spPr bwMode="auto">
          <a:xfrm>
            <a:off x="4427984" y="1556792"/>
            <a:ext cx="4125027" cy="507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8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ВВП </a:t>
            </a:r>
            <a:r>
              <a:rPr lang="ru-RU" dirty="0" err="1" smtClean="0"/>
              <a:t>японии</a:t>
            </a:r>
            <a:r>
              <a:rPr lang="ru-RU" dirty="0" smtClean="0"/>
              <a:t> (2015 г.)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Услуги – 72,2%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Промышленное производство – 26,6%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Сельское хозяйство – 1,2%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96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Средняя продолжительность жизни в </a:t>
            </a:r>
            <a:r>
              <a:rPr lang="ru-RU" dirty="0" err="1" smtClean="0"/>
              <a:t>японии</a:t>
            </a:r>
            <a:r>
              <a:rPr lang="ru-RU" dirty="0" smtClean="0"/>
              <a:t>, 1995-2015 гг.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22904" r="1972" b="15523"/>
          <a:stretch/>
        </p:blipFill>
        <p:spPr bwMode="auto">
          <a:xfrm>
            <a:off x="794033" y="2590800"/>
            <a:ext cx="7718596" cy="34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90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Доля </a:t>
            </a:r>
            <a:r>
              <a:rPr lang="ru-RU" dirty="0" err="1" smtClean="0"/>
              <a:t>японии</a:t>
            </a:r>
            <a:r>
              <a:rPr lang="ru-RU" dirty="0" smtClean="0"/>
              <a:t> в мировом </a:t>
            </a:r>
            <a:r>
              <a:rPr lang="ru-RU" dirty="0" err="1" smtClean="0"/>
              <a:t>ввп</a:t>
            </a:r>
            <a:r>
              <a:rPr lang="ru-RU" dirty="0" smtClean="0"/>
              <a:t>, 2015 г.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7" t="1193" b="-2017"/>
          <a:stretch/>
        </p:blipFill>
        <p:spPr bwMode="auto">
          <a:xfrm>
            <a:off x="827584" y="1916832"/>
            <a:ext cx="7685314" cy="399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2276872"/>
            <a:ext cx="2736304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Государственный долг </a:t>
            </a:r>
            <a:r>
              <a:rPr lang="ru-RU" dirty="0" err="1" smtClean="0"/>
              <a:t>японии</a:t>
            </a:r>
            <a:r>
              <a:rPr lang="ru-RU" dirty="0" smtClean="0"/>
              <a:t>, % к </a:t>
            </a:r>
            <a:r>
              <a:rPr lang="ru-RU" dirty="0" err="1" smtClean="0"/>
              <a:t>ввп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40"/>
            <a:ext cx="5869632" cy="410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0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Инфляция </a:t>
            </a:r>
            <a:r>
              <a:rPr lang="ru-RU" dirty="0" err="1" smtClean="0"/>
              <a:t>японии</a:t>
            </a:r>
            <a:r>
              <a:rPr lang="ru-RU" dirty="0" smtClean="0"/>
              <a:t>, %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8"/>
            <a:ext cx="576064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10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Уровень безработицы </a:t>
            </a:r>
            <a:r>
              <a:rPr lang="ru-RU" dirty="0" err="1" smtClean="0"/>
              <a:t>японии</a:t>
            </a:r>
            <a:r>
              <a:rPr lang="ru-RU" dirty="0" smtClean="0"/>
              <a:t>, %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147258"/>
            <a:ext cx="5740066" cy="401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43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Объем экспорта </a:t>
            </a:r>
            <a:r>
              <a:rPr lang="ru-RU" dirty="0" err="1" smtClean="0"/>
              <a:t>японии</a:t>
            </a:r>
            <a:r>
              <a:rPr lang="ru-RU" dirty="0" smtClean="0"/>
              <a:t>, млрд. долл. </a:t>
            </a:r>
            <a:r>
              <a:rPr lang="ru-RU" dirty="0" err="1" smtClean="0"/>
              <a:t>сша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4" t="43074" r="37144" b="24141"/>
          <a:stretch/>
        </p:blipFill>
        <p:spPr bwMode="auto">
          <a:xfrm>
            <a:off x="395536" y="2564904"/>
            <a:ext cx="404664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2" t="31732" r="38847" b="13909"/>
          <a:stretch/>
        </p:blipFill>
        <p:spPr bwMode="auto">
          <a:xfrm>
            <a:off x="5292080" y="2339115"/>
            <a:ext cx="2880320" cy="358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7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партнеры по экспорту (на 2015 г.)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США – 20%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Китай – 17,5%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Южная Корея  -7,05%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Азия (прочие) – 5,91%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Гонконг – 5,6%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8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экспорта (на 2015 г.)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Автомобили – 13,8%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err="1" smtClean="0"/>
              <a:t>Автокомплектующие</a:t>
            </a:r>
            <a:r>
              <a:rPr lang="ru-RU" dirty="0" smtClean="0"/>
              <a:t> – 5,93%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Электронные интегральные схемы – 3,8%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Суда круизные, экскурсионные, паромы, грузовые суда, </a:t>
            </a:r>
            <a:r>
              <a:rPr lang="ru-RU" dirty="0" smtClean="0"/>
              <a:t>баржи – 1,76%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Машины </a:t>
            </a:r>
            <a:r>
              <a:rPr lang="ru-RU" dirty="0"/>
              <a:t>и механические устройства, имеющие индивидуальные </a:t>
            </a:r>
            <a:r>
              <a:rPr lang="ru-RU" dirty="0" smtClean="0"/>
              <a:t>функции – 1,68%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Станки – 1,59%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86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Объем импорта </a:t>
            </a:r>
            <a:r>
              <a:rPr lang="ru-RU" dirty="0" err="1" smtClean="0"/>
              <a:t>японии</a:t>
            </a:r>
            <a:r>
              <a:rPr lang="ru-RU" dirty="0" smtClean="0"/>
              <a:t>, млрд. долл. </a:t>
            </a:r>
            <a:r>
              <a:rPr lang="ru-RU" dirty="0" err="1" smtClean="0"/>
              <a:t>сша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5" t="52431" r="36916" b="13075"/>
          <a:stretch/>
        </p:blipFill>
        <p:spPr bwMode="auto">
          <a:xfrm>
            <a:off x="395536" y="2492896"/>
            <a:ext cx="399644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0" t="31286" r="38847" b="14356"/>
          <a:stretch/>
        </p:blipFill>
        <p:spPr bwMode="auto">
          <a:xfrm>
            <a:off x="5292080" y="1988840"/>
            <a:ext cx="2952328" cy="356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60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партнеры по импорту (за 2015г.)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Китай – 26%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США – 10,9%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Австралия – 5,57%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Южная Корея – 4,28%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ОАЭ – 3,76%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32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Структура импорта (основные товары – за 2015 г.)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 smtClean="0"/>
              <a:t>Нефть </a:t>
            </a:r>
            <a:r>
              <a:rPr lang="ru-RU" dirty="0"/>
              <a:t>и минеральное </a:t>
            </a:r>
            <a:r>
              <a:rPr lang="ru-RU" dirty="0" smtClean="0"/>
              <a:t>топливо – 21%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Электрические машины и оборудование; электронная </a:t>
            </a:r>
            <a:r>
              <a:rPr lang="ru-RU" dirty="0" smtClean="0"/>
              <a:t>техника – 14,3%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Ядерные реакторы, </a:t>
            </a:r>
            <a:r>
              <a:rPr lang="ru-RU" dirty="0" smtClean="0"/>
              <a:t>оборудование – 9,58%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Оптические, фотографические, кинематографические </a:t>
            </a:r>
            <a:r>
              <a:rPr lang="ru-RU" dirty="0" smtClean="0"/>
              <a:t>аппараты – 3,74%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Фармацевтическая </a:t>
            </a:r>
            <a:r>
              <a:rPr lang="ru-RU" dirty="0" smtClean="0"/>
              <a:t>продукция – 3,69%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89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Темпы роста объема промышленного производства </a:t>
            </a:r>
            <a:r>
              <a:rPr lang="ru-RU" dirty="0" err="1" smtClean="0"/>
              <a:t>японии</a:t>
            </a:r>
            <a:r>
              <a:rPr lang="ru-RU" dirty="0" smtClean="0"/>
              <a:t>, %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5" t="33377" r="37143" b="31529"/>
          <a:stretch/>
        </p:blipFill>
        <p:spPr bwMode="auto">
          <a:xfrm>
            <a:off x="467544" y="2636912"/>
            <a:ext cx="3739800" cy="263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32624" r="35839" b="15246"/>
          <a:stretch/>
        </p:blipFill>
        <p:spPr bwMode="auto">
          <a:xfrm>
            <a:off x="4860032" y="2132856"/>
            <a:ext cx="3860735" cy="367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86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Крупнейшие компании </a:t>
            </a:r>
            <a:r>
              <a:rPr lang="ru-RU" dirty="0" err="1" smtClean="0"/>
              <a:t>японии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Mitsui, Mitsubishi, Sumitomo, </a:t>
            </a:r>
            <a:r>
              <a:rPr lang="en-US" dirty="0" err="1"/>
              <a:t>Sojitz</a:t>
            </a:r>
            <a:r>
              <a:rPr lang="en-US" dirty="0"/>
              <a:t>, Toyota Tsusho (</a:t>
            </a:r>
            <a:r>
              <a:rPr lang="ru-RU" dirty="0"/>
              <a:t>универсальные торгово-инвестиционные корпорации</a:t>
            </a:r>
            <a:r>
              <a:rPr lang="ru-RU" dirty="0" smtClean="0"/>
              <a:t>);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err="1"/>
              <a:t>Dai-ichi</a:t>
            </a:r>
            <a:r>
              <a:rPr lang="en-US" dirty="0"/>
              <a:t> Life (</a:t>
            </a:r>
            <a:r>
              <a:rPr lang="ru-RU" dirty="0"/>
              <a:t>страхование);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Nippon Telegraph and Telephone (</a:t>
            </a:r>
            <a:r>
              <a:rPr lang="ru-RU" dirty="0"/>
              <a:t>телекоммуникации);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AEON (</a:t>
            </a:r>
            <a:r>
              <a:rPr lang="ru-RU" dirty="0"/>
              <a:t>розничная и интернет торговля);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Toyota, Nissan, Honda (</a:t>
            </a:r>
            <a:r>
              <a:rPr lang="ru-RU" dirty="0"/>
              <a:t>автомобильная промышленность);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Mitsubishi Heavy Industries (</a:t>
            </a:r>
            <a:r>
              <a:rPr lang="ru-RU" dirty="0"/>
              <a:t>тяжелое машиностроение);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Hitachi, Panasonic, Sony (</a:t>
            </a:r>
            <a:r>
              <a:rPr lang="ru-RU" dirty="0"/>
              <a:t>электротехническая и оптическая промышленность);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Japan Tobacco (</a:t>
            </a:r>
            <a:r>
              <a:rPr lang="ru-RU" dirty="0"/>
              <a:t>табачная промышленность);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JX Holdings (</a:t>
            </a:r>
            <a:r>
              <a:rPr lang="ru-RU" dirty="0"/>
              <a:t>нефтегазовая промышленность);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Takeda, Otsuka, </a:t>
            </a:r>
            <a:r>
              <a:rPr lang="en-US" dirty="0" err="1"/>
              <a:t>Astellas</a:t>
            </a:r>
            <a:r>
              <a:rPr lang="en-US" dirty="0"/>
              <a:t>, Eisai (</a:t>
            </a:r>
            <a:r>
              <a:rPr lang="ru-RU" dirty="0"/>
              <a:t>фармацевтическая промышленность);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Nippon Steel (</a:t>
            </a:r>
            <a:r>
              <a:rPr lang="ru-RU" dirty="0"/>
              <a:t>металлургия);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Daiwa House (</a:t>
            </a:r>
            <a:r>
              <a:rPr lang="ru-RU" dirty="0"/>
              <a:t>строительство);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err="1"/>
              <a:t>Dentsu</a:t>
            </a:r>
            <a:r>
              <a:rPr lang="en-US" dirty="0"/>
              <a:t> (</a:t>
            </a:r>
            <a:r>
              <a:rPr lang="ru-RU" dirty="0"/>
              <a:t>реклама и маркетинг);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Fuji Media Holdings (</a:t>
            </a:r>
            <a:r>
              <a:rPr lang="ru-RU" dirty="0"/>
              <a:t>масс-медиа).</a:t>
            </a:r>
          </a:p>
        </p:txBody>
      </p:sp>
    </p:spTree>
    <p:extLst>
      <p:ext uri="{BB962C8B-B14F-4D97-AF65-F5344CB8AC3E}">
        <p14:creationId xmlns:p14="http://schemas.microsoft.com/office/powerpoint/2010/main" val="31151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Слабые стороны японской экономики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1" y="2048692"/>
            <a:ext cx="3518807" cy="40386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высокая оплата труда и дефляция иены лишают продукцию конкурентного преимущества;</a:t>
            </a:r>
          </a:p>
          <a:p>
            <a:r>
              <a:rPr lang="ru-RU" dirty="0"/>
              <a:t> перенасыщенность внутреннего рынка потребления и кредитования, нет точек роста;</a:t>
            </a:r>
          </a:p>
          <a:p>
            <a:r>
              <a:rPr lang="ru-RU" dirty="0"/>
              <a:t>высокая зависимость от импорта сырья, зависимость импорта нефти от нестабильного региона Ближнего Востока;</a:t>
            </a:r>
          </a:p>
          <a:p>
            <a:r>
              <a:rPr lang="ru-RU" dirty="0"/>
              <a:t>огромный государственный долг по отношению к ВВП;</a:t>
            </a:r>
          </a:p>
          <a:p>
            <a:r>
              <a:rPr lang="ru-RU" dirty="0"/>
              <a:t>стареющее население.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7" y="1965959"/>
            <a:ext cx="3887833" cy="388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8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Состояние </a:t>
            </a:r>
            <a:r>
              <a:rPr lang="ru-RU" dirty="0" smtClean="0"/>
              <a:t>экономики на </a:t>
            </a:r>
            <a:r>
              <a:rPr lang="ru-RU" dirty="0"/>
              <a:t>текущий момент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088675"/>
            <a:ext cx="7953647" cy="1939834"/>
          </a:xfrm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/>
              <a:t>Экономика Японии сейчас находится в своеобразном тупике. Как уже было отмечено, она обладает большим запасом прочности и имеет высокий уровень развития. Однако рост ВВП практически отсутствует. Доля японской экономики в мире сокращается. Производимая продукция испытывает все большую конкуренцию со стороны Европы, США и особенно Китая. Товары оказываются дорогими из-за высоких зарплат работников.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44" y="1412776"/>
            <a:ext cx="2841171" cy="23676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412776"/>
            <a:ext cx="3156857" cy="23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/>
              <a:t>1. Самостоятельное экономическое развитие на основе </a:t>
            </a:r>
            <a:r>
              <a:rPr lang="ru-RU" dirty="0" smtClean="0"/>
              <a:t>принципов рыночного </a:t>
            </a:r>
            <a:r>
              <a:rPr lang="ru-RU" dirty="0"/>
              <a:t>регулирования</a:t>
            </a:r>
            <a:r>
              <a:rPr lang="ru-RU" dirty="0" smtClean="0"/>
              <a:t>.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2. Опора на иностранные капиталовложения. Этот принцип</a:t>
            </a:r>
          </a:p>
          <a:p>
            <a:pPr marL="45720" indent="0">
              <a:buNone/>
            </a:pPr>
            <a:r>
              <a:rPr lang="ru-RU" dirty="0" smtClean="0"/>
              <a:t>декларируется</a:t>
            </a:r>
            <a:r>
              <a:rPr lang="ru-RU" dirty="0"/>
              <a:t>, но реализовать его пока не удалось.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3</a:t>
            </a:r>
            <a:r>
              <a:rPr lang="ru-RU" dirty="0"/>
              <a:t>. Главный современный отраслевой приоритет </a:t>
            </a:r>
            <a:r>
              <a:rPr lang="ru-RU" dirty="0" smtClean="0"/>
              <a:t>– промышленность.</a:t>
            </a:r>
          </a:p>
          <a:p>
            <a:pPr marL="45720" indent="0">
              <a:buNone/>
            </a:pPr>
            <a:r>
              <a:rPr lang="ru-RU" dirty="0" smtClean="0"/>
              <a:t>4</a:t>
            </a:r>
            <a:r>
              <a:rPr lang="ru-RU" dirty="0"/>
              <a:t>. Экспортная ориентация производства, широкое </a:t>
            </a:r>
            <a:r>
              <a:rPr lang="ru-RU" dirty="0" smtClean="0"/>
              <a:t>привлечение импортного </a:t>
            </a:r>
            <a:r>
              <a:rPr lang="ru-RU" dirty="0"/>
              <a:t>сырья</a:t>
            </a:r>
            <a:r>
              <a:rPr lang="ru-RU" dirty="0" smtClean="0"/>
              <a:t>.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5. Включение обширных национальных регионов</a:t>
            </a:r>
            <a:r>
              <a:rPr lang="ru-RU" dirty="0" smtClean="0"/>
              <a:t>.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6. Активное взаимодействие СЭЗ с остальной территорией страны</a:t>
            </a:r>
            <a:r>
              <a:rPr lang="ru-RU" dirty="0" smtClean="0"/>
              <a:t>.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7. Налоговая система дифференцирована по региональным </a:t>
            </a:r>
            <a:r>
              <a:rPr lang="ru-RU" dirty="0" smtClean="0"/>
              <a:t>особенностям.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</a:t>
            </a:r>
            <a:r>
              <a:rPr lang="ru-RU" dirty="0"/>
              <a:t>и</a:t>
            </a:r>
            <a:r>
              <a:rPr lang="ru-RU" dirty="0" smtClean="0"/>
              <a:t> </a:t>
            </a:r>
            <a:r>
              <a:rPr lang="ru-RU" dirty="0"/>
              <a:t>китайских </a:t>
            </a:r>
            <a:r>
              <a:rPr lang="ru-RU" dirty="0" smtClean="0"/>
              <a:t>СЭЗ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1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5343129" cy="4407408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ru-RU" dirty="0" smtClean="0"/>
              <a:t>дешевизна </a:t>
            </a:r>
            <a:r>
              <a:rPr lang="ru-RU" dirty="0"/>
              <a:t>и избыток рабочей силы;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благоприятное </a:t>
            </a:r>
            <a:r>
              <a:rPr lang="ru-RU" dirty="0"/>
              <a:t>географическое положение (выход к морю, наличие портов), близость Гонконга, Макао и Тайваня;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на </a:t>
            </a:r>
            <a:r>
              <a:rPr lang="ru-RU" dirty="0" err="1"/>
              <a:t>Хайнане</a:t>
            </a:r>
            <a:r>
              <a:rPr lang="ru-RU" dirty="0"/>
              <a:t> - наличие благоприятных природных ресурсов для развития туризма, металлургии, тропического земледелия;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курс </a:t>
            </a:r>
            <a:r>
              <a:rPr lang="ru-RU" dirty="0"/>
              <a:t>на реформы и открытость, взятый с 1978 г</a:t>
            </a:r>
            <a:r>
              <a:rPr lang="ru-RU" dirty="0" smtClean="0"/>
              <a:t>.;</a:t>
            </a:r>
          </a:p>
          <a:p>
            <a:pPr>
              <a:buFontTx/>
              <a:buChar char="-"/>
            </a:pPr>
            <a:r>
              <a:rPr lang="ru-RU" dirty="0" smtClean="0"/>
              <a:t>юридические </a:t>
            </a:r>
            <a:r>
              <a:rPr lang="ru-RU" dirty="0"/>
              <a:t>гарантии для иностранного </a:t>
            </a:r>
            <a:r>
              <a:rPr lang="ru-RU" dirty="0" smtClean="0"/>
              <a:t>капитала;</a:t>
            </a:r>
          </a:p>
          <a:p>
            <a:pPr>
              <a:buFontTx/>
              <a:buChar char="-"/>
            </a:pPr>
            <a:r>
              <a:rPr lang="ru-RU" dirty="0" smtClean="0"/>
              <a:t>экономические </a:t>
            </a:r>
            <a:r>
              <a:rPr lang="ru-RU" dirty="0"/>
              <a:t>льготы; приток ресурсов со всей страны для развития зон.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Благоприятные факторы развития </a:t>
            </a:r>
            <a:r>
              <a:rPr lang="ru-RU" dirty="0" err="1" smtClean="0"/>
              <a:t>сэз</a:t>
            </a:r>
            <a:r>
              <a:rPr lang="ru-RU" dirty="0" smtClean="0"/>
              <a:t> в </a:t>
            </a:r>
            <a:r>
              <a:rPr lang="ru-RU" dirty="0" err="1" smtClean="0"/>
              <a:t>китае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80927"/>
            <a:ext cx="3096344" cy="21121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0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4335017" cy="4407408"/>
          </a:xfrm>
        </p:spPr>
        <p:txBody>
          <a:bodyPr>
            <a:normAutofit fontScale="85000" lnSpcReduction="20000"/>
          </a:bodyPr>
          <a:lstStyle/>
          <a:p>
            <a:pPr algn="just">
              <a:buFontTx/>
              <a:buChar char="-"/>
            </a:pPr>
            <a:r>
              <a:rPr lang="ru-RU" dirty="0" smtClean="0"/>
              <a:t>включает </a:t>
            </a:r>
            <a:r>
              <a:rPr lang="ru-RU" dirty="0"/>
              <a:t>17,5 тыс. предприятий с общим </a:t>
            </a:r>
            <a:r>
              <a:rPr lang="ru-RU" dirty="0" smtClean="0"/>
              <a:t>объемом инвестиций </a:t>
            </a:r>
            <a:r>
              <a:rPr lang="ru-RU" dirty="0"/>
              <a:t>в $22,4 млрд., из которых 85% приходится на </a:t>
            </a:r>
            <a:r>
              <a:rPr lang="ru-RU" dirty="0" smtClean="0"/>
              <a:t>Гонконг</a:t>
            </a:r>
            <a:r>
              <a:rPr lang="ru-RU" dirty="0"/>
              <a:t>;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сновные сферы </a:t>
            </a:r>
            <a:r>
              <a:rPr lang="ru-RU" dirty="0"/>
              <a:t>инвестирования: ядерная энергетика, электроника, </a:t>
            </a:r>
            <a:r>
              <a:rPr lang="ru-RU" dirty="0" smtClean="0"/>
              <a:t>машиностроение, инфраструктура</a:t>
            </a:r>
            <a:r>
              <a:rPr lang="ru-RU" dirty="0"/>
              <a:t>, финансы, высокие </a:t>
            </a:r>
            <a:r>
              <a:rPr lang="ru-RU" dirty="0" smtClean="0"/>
              <a:t>технологии;</a:t>
            </a:r>
          </a:p>
          <a:p>
            <a:pPr algn="just"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бъем </a:t>
            </a:r>
            <a:r>
              <a:rPr lang="ru-RU" dirty="0"/>
              <a:t>экспорта промышленной продукции в </a:t>
            </a:r>
            <a:r>
              <a:rPr lang="ru-RU" dirty="0" smtClean="0"/>
              <a:t>2010 </a:t>
            </a:r>
            <a:r>
              <a:rPr lang="ru-RU" dirty="0"/>
              <a:t>г. - $7,5 </a:t>
            </a:r>
            <a:r>
              <a:rPr lang="ru-RU" dirty="0" err="1"/>
              <a:t>мрлд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СЭЗ </a:t>
            </a:r>
            <a:r>
              <a:rPr lang="ru-RU" dirty="0" err="1"/>
              <a:t>Шэньчжэнь</a:t>
            </a:r>
            <a:r>
              <a:rPr lang="ru-RU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13" y="2492896"/>
            <a:ext cx="4324350" cy="2724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0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4983089" cy="4407408"/>
          </a:xfrm>
        </p:spPr>
        <p:txBody>
          <a:bodyPr>
            <a:normAutofit fontScale="92500"/>
          </a:bodyPr>
          <a:lstStyle/>
          <a:p>
            <a:pPr algn="just">
              <a:buFontTx/>
              <a:buChar char="-"/>
            </a:pPr>
            <a:r>
              <a:rPr lang="ru-RU" dirty="0" smtClean="0"/>
              <a:t>насчитывает </a:t>
            </a:r>
            <a:r>
              <a:rPr lang="ru-RU" dirty="0"/>
              <a:t>около 4980 предприятий с </a:t>
            </a:r>
            <a:r>
              <a:rPr lang="ru-RU" dirty="0" smtClean="0"/>
              <a:t>иностранными инвестициями</a:t>
            </a:r>
            <a:r>
              <a:rPr lang="ru-RU" dirty="0"/>
              <a:t>. 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ложения </a:t>
            </a:r>
            <a:r>
              <a:rPr lang="ru-RU" dirty="0"/>
              <a:t>направлены в сферу услуг, тяжелую промышленность, электронику, портовое и дорожное строительство и т.д. 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80</a:t>
            </a:r>
            <a:r>
              <a:rPr lang="ru-RU" dirty="0"/>
              <a:t>% </a:t>
            </a:r>
            <a:r>
              <a:rPr lang="ru-RU" dirty="0" err="1"/>
              <a:t>капиталла</a:t>
            </a:r>
            <a:r>
              <a:rPr lang="ru-RU" dirty="0"/>
              <a:t> – инвестиции из Гонконга, Макао, Тайваня и Сингапура.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СЭЗ </a:t>
            </a:r>
            <a:r>
              <a:rPr lang="ru-RU" dirty="0" err="1"/>
              <a:t>Чжухай</a:t>
            </a:r>
            <a:r>
              <a:rPr lang="ru-RU" dirty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453" y="2060848"/>
            <a:ext cx="2376264" cy="4243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97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66542"/>
            <a:ext cx="4320480" cy="4407408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ru-RU" dirty="0" smtClean="0"/>
              <a:t>4150 </a:t>
            </a:r>
            <a:r>
              <a:rPr lang="ru-RU" dirty="0"/>
              <a:t>предприятий с иностранным капиталом на сумму $15 млрд., из которых 80% - из Тайваня.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отрасли инвестирования –электроника, текстиль, пищевая промышленность, химическая промышленность.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СЭЗ </a:t>
            </a:r>
            <a:r>
              <a:rPr lang="ru-RU" dirty="0" err="1" smtClean="0"/>
              <a:t>Сямэнь</a:t>
            </a:r>
            <a:r>
              <a:rPr lang="ru-RU" dirty="0"/>
              <a:t> </a:t>
            </a:r>
            <a:r>
              <a:rPr lang="ru-RU" dirty="0" smtClean="0"/>
              <a:t>              СЭЗ </a:t>
            </a:r>
            <a:r>
              <a:rPr lang="ru-RU" dirty="0" err="1"/>
              <a:t>Шаньтоу</a:t>
            </a:r>
            <a:endParaRPr lang="ru-RU" dirty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4499992" y="1900287"/>
            <a:ext cx="4641807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dirty="0" smtClean="0"/>
              <a:t>более </a:t>
            </a:r>
            <a:r>
              <a:rPr lang="ru-RU" dirty="0"/>
              <a:t>3000 проектов с участием иностранного капитала </a:t>
            </a:r>
            <a:r>
              <a:rPr lang="ru-RU" dirty="0" smtClean="0"/>
              <a:t>в области </a:t>
            </a:r>
            <a:r>
              <a:rPr lang="ru-RU" dirty="0"/>
              <a:t>нефтехимии, портовой и др. инфраструктуры, производства одежды, обуви и </a:t>
            </a:r>
            <a:r>
              <a:rPr lang="ru-RU" dirty="0" smtClean="0"/>
              <a:t>электроники. </a:t>
            </a:r>
          </a:p>
          <a:p>
            <a:pPr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бъем </a:t>
            </a:r>
            <a:r>
              <a:rPr lang="ru-RU" dirty="0"/>
              <a:t>иностранных инвестиций - $3,5 млрд., из которых 95% поступают от китайских соотечественников в Гонконге, Тайване, </a:t>
            </a:r>
            <a:r>
              <a:rPr lang="ru-RU" dirty="0" smtClean="0"/>
              <a:t>Сингапуре.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65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4118993" cy="44074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/>
              <a:t>- 7320 </a:t>
            </a:r>
            <a:r>
              <a:rPr lang="ru-RU" dirty="0"/>
              <a:t>предприятий, совокупный объем заявленных инвестиций - $22,3 млрд.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СЭЗ </a:t>
            </a:r>
            <a:r>
              <a:rPr lang="ru-RU" dirty="0" err="1" smtClean="0"/>
              <a:t>Хайнань</a:t>
            </a:r>
            <a:r>
              <a:rPr lang="ru-RU" dirty="0" smtClean="0"/>
              <a:t>              </a:t>
            </a:r>
            <a:r>
              <a:rPr lang="ru-RU" dirty="0"/>
              <a:t>СЭЗ </a:t>
            </a:r>
            <a:r>
              <a:rPr lang="ru-RU" dirty="0" err="1"/>
              <a:t>Пудун</a:t>
            </a:r>
            <a:r>
              <a:rPr lang="ru-RU" dirty="0"/>
              <a:t> </a:t>
            </a: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4644008" y="1871471"/>
            <a:ext cx="4263009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dirty="0" smtClean="0"/>
              <a:t>- 5405 проектов в автомобилестроении, электронике, приборостроении, телекоммуникациях, высоких технологиях, энергетике на сумму инвестиций $27,3 млрд.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27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Сравнительный товарооборот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12728"/>
            <a:ext cx="8280919" cy="4606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5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6778" y="1916832"/>
            <a:ext cx="4046985" cy="2934066"/>
          </a:xfrm>
        </p:spPr>
        <p:txBody>
          <a:bodyPr>
            <a:normAutofit fontScale="70000" lnSpcReduction="20000"/>
          </a:bodyPr>
          <a:lstStyle/>
          <a:p>
            <a:pPr marL="45720" indent="0" algn="just">
              <a:buNone/>
            </a:pPr>
            <a:r>
              <a:rPr lang="ru-RU" dirty="0"/>
              <a:t>В 1984 г. было принято решение об «открытии» 14 городов-портов </a:t>
            </a:r>
            <a:r>
              <a:rPr lang="ru-RU" dirty="0" smtClean="0"/>
              <a:t>на побережье </a:t>
            </a:r>
            <a:r>
              <a:rPr lang="ru-RU" dirty="0"/>
              <a:t>Желтого, Восточно-Китайского и Южно-Китайского морей. Фактически – это территории с 20-ти млн. населением включают в себя весь приморский пояс страны и значительно распространяются в глубину материковых районов.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Сэз</a:t>
            </a:r>
            <a:r>
              <a:rPr lang="ru-RU" dirty="0" smtClean="0"/>
              <a:t> </a:t>
            </a:r>
            <a:r>
              <a:rPr lang="ru-RU" dirty="0" err="1" smtClean="0"/>
              <a:t>китая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044" y="4653136"/>
            <a:ext cx="3816424" cy="1933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1"/>
          <p:cNvSpPr txBox="1">
            <a:spLocks/>
          </p:cNvSpPr>
          <p:nvPr/>
        </p:nvSpPr>
        <p:spPr>
          <a:xfrm>
            <a:off x="4471256" y="1628800"/>
            <a:ext cx="4551041" cy="2880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 2" pitchFamily="18" charset="2"/>
              <a:buNone/>
            </a:pPr>
            <a:endParaRPr lang="ru-RU" dirty="0" smtClean="0"/>
          </a:p>
          <a:p>
            <a:pPr marL="45720" indent="0" algn="just">
              <a:buFont typeface="Wingdings 2" pitchFamily="18" charset="2"/>
              <a:buNone/>
            </a:pPr>
            <a:r>
              <a:rPr lang="ru-RU" dirty="0" smtClean="0"/>
              <a:t>Эти 14 городов, открытых для мирового рынка и интернационализации производства не относились к бедствующим районам с самого начала. Они давали 23% всего промышленного производства Китая, а их доля в экспорте страны составляла 40%, суммарная мощность этих портов – 97%, как видно, этот вид СЭЗ был создан в индустриально развитой полосе Китая.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33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/>
              <a:t>1. Подавляющее большинство вкладов (около 80% </a:t>
            </a:r>
            <a:r>
              <a:rPr lang="ru-RU" dirty="0" smtClean="0"/>
              <a:t>иностранных инвестиций</a:t>
            </a:r>
            <a:r>
              <a:rPr lang="ru-RU" dirty="0"/>
              <a:t>) в СЭЗ вложено лицами китайского </a:t>
            </a:r>
            <a:r>
              <a:rPr lang="ru-RU" dirty="0" smtClean="0"/>
              <a:t>происхождения, прежде </a:t>
            </a:r>
            <a:r>
              <a:rPr lang="ru-RU" dirty="0"/>
              <a:t>всего из Гонконга. Инвестиции </a:t>
            </a:r>
            <a:r>
              <a:rPr lang="ru-RU" dirty="0" smtClean="0"/>
              <a:t>транснациональных корпораций</a:t>
            </a:r>
            <a:r>
              <a:rPr lang="ru-RU" dirty="0"/>
              <a:t>, способных на создание крупномасштабных, </a:t>
            </a:r>
            <a:r>
              <a:rPr lang="ru-RU" dirty="0" smtClean="0"/>
              <a:t>технических </a:t>
            </a:r>
            <a:r>
              <a:rPr lang="ru-RU" dirty="0"/>
              <a:t>современных предприятий пока направляются главным </a:t>
            </a:r>
            <a:r>
              <a:rPr lang="ru-RU" dirty="0" smtClean="0"/>
              <a:t>образом </a:t>
            </a:r>
            <a:r>
              <a:rPr lang="ru-RU" dirty="0"/>
              <a:t>в другие районы Китая. С этим связан меньший, в </a:t>
            </a:r>
            <a:r>
              <a:rPr lang="ru-RU" dirty="0" smtClean="0"/>
              <a:t>сравнении со </a:t>
            </a:r>
            <a:r>
              <a:rPr lang="ru-RU" dirty="0"/>
              <a:t>средним по Китаю, размер инвестиций в одно предприятие.</a:t>
            </a:r>
          </a:p>
          <a:p>
            <a:pPr algn="just"/>
            <a:endParaRPr lang="ru-RU" dirty="0"/>
          </a:p>
          <a:p>
            <a:pPr marL="45720" indent="0" algn="just">
              <a:buNone/>
            </a:pPr>
            <a:r>
              <a:rPr lang="ru-RU" dirty="0"/>
              <a:t>2. Невысокий уровень внедряемой зарубежной технологии, </a:t>
            </a:r>
            <a:r>
              <a:rPr lang="ru-RU" dirty="0" smtClean="0"/>
              <a:t>низкая квалификация </a:t>
            </a:r>
            <a:r>
              <a:rPr lang="ru-RU" dirty="0"/>
              <a:t>китайской рабочей силы и недостаток специалистов.</a:t>
            </a:r>
          </a:p>
          <a:p>
            <a:pPr algn="just"/>
            <a:endParaRPr lang="ru-RU" dirty="0"/>
          </a:p>
          <a:p>
            <a:pPr marL="45720" indent="0" algn="just">
              <a:buNone/>
            </a:pPr>
            <a:r>
              <a:rPr lang="ru-RU" dirty="0"/>
              <a:t>3. Рост издержек на аренду земли и рабочей силы, что влияет </a:t>
            </a:r>
            <a:r>
              <a:rPr lang="ru-RU" dirty="0" smtClean="0"/>
              <a:t>на темпы </a:t>
            </a:r>
            <a:r>
              <a:rPr lang="ru-RU" dirty="0"/>
              <a:t>привлечения иностранного капитала. (Создание и </a:t>
            </a:r>
            <a:r>
              <a:rPr lang="ru-RU" dirty="0" smtClean="0"/>
              <a:t>содержание СП </a:t>
            </a:r>
            <a:r>
              <a:rPr lang="ru-RU" dirty="0"/>
              <a:t>в СЭЗ обходится в среднем в 5 раз дороже, чем во </a:t>
            </a:r>
            <a:r>
              <a:rPr lang="ru-RU" dirty="0" smtClean="0"/>
              <a:t>внутренних районах </a:t>
            </a:r>
            <a:r>
              <a:rPr lang="ru-RU" dirty="0"/>
              <a:t>КНР.)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проблемы функционирования СЭЗ в </a:t>
            </a:r>
            <a:r>
              <a:rPr lang="ru-RU" dirty="0" smtClean="0"/>
              <a:t>КНР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4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/>
              <a:t>4. Бюрократические препоны при создании и функционировании СП.</a:t>
            </a:r>
          </a:p>
          <a:p>
            <a:pPr algn="just"/>
            <a:endParaRPr lang="ru-RU" dirty="0"/>
          </a:p>
          <a:p>
            <a:pPr marL="45720" indent="0" algn="just">
              <a:buNone/>
            </a:pPr>
            <a:r>
              <a:rPr lang="ru-RU" dirty="0"/>
              <a:t>5. Дефицит сырья и энергии.</a:t>
            </a:r>
          </a:p>
          <a:p>
            <a:pPr algn="just"/>
            <a:endParaRPr lang="ru-RU" dirty="0"/>
          </a:p>
          <a:p>
            <a:pPr marL="45720" indent="0" algn="just">
              <a:buNone/>
            </a:pPr>
            <a:r>
              <a:rPr lang="ru-RU" dirty="0"/>
              <a:t>6. Отсутствие единого закона по СЭЗ.</a:t>
            </a:r>
          </a:p>
          <a:p>
            <a:pPr algn="just"/>
            <a:endParaRPr lang="ru-RU" dirty="0"/>
          </a:p>
          <a:p>
            <a:pPr marL="45720" indent="0" algn="just">
              <a:buNone/>
            </a:pPr>
            <a:r>
              <a:rPr lang="ru-RU" dirty="0"/>
              <a:t>7. Злоупотребления со стороны инвесторов: 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китайские организации занижают </a:t>
            </a:r>
            <a:r>
              <a:rPr lang="ru-RU" dirty="0"/>
              <a:t>стоимость госимущества, передаваемого вновь </a:t>
            </a:r>
            <a:r>
              <a:rPr lang="ru-RU" dirty="0" smtClean="0"/>
              <a:t>создаваемым </a:t>
            </a:r>
            <a:r>
              <a:rPr lang="ru-RU" dirty="0"/>
              <a:t>СП, иностранные предприниматели до 90% средств вкладывают в виде оборудования (часто устаревшего или низкокачественного) по завышенным ценам; 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процветает </a:t>
            </a:r>
            <a:r>
              <a:rPr lang="ru-RU" dirty="0" err="1"/>
              <a:t>сверхэксплуатация</a:t>
            </a:r>
            <a:r>
              <a:rPr lang="ru-RU" dirty="0"/>
              <a:t> работников СП</a:t>
            </a:r>
            <a:r>
              <a:rPr lang="ru-RU" dirty="0" smtClean="0"/>
              <a:t>;</a:t>
            </a:r>
          </a:p>
          <a:p>
            <a:pPr algn="just"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более 60% предприятий уклоняются от уплаты налогов.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проблемы функционирования СЭЗ в КНР</a:t>
            </a:r>
          </a:p>
        </p:txBody>
      </p:sp>
    </p:spTree>
    <p:extLst>
      <p:ext uri="{BB962C8B-B14F-4D97-AF65-F5344CB8AC3E}">
        <p14:creationId xmlns:p14="http://schemas.microsoft.com/office/powerpoint/2010/main" val="204825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8295457" cy="3726153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dirty="0"/>
              <a:t>СЭЗ внесли значительное улучшение в экономическое и социального положение районов их базирования, в зонах гораздо быстрее, чем в среднем по стране, растет занятость населения, уровень жизни и квалификация рабочих и служащих. </a:t>
            </a:r>
            <a:endParaRPr lang="ru-RU" dirty="0" smtClean="0"/>
          </a:p>
          <a:p>
            <a:pPr marL="45720" indent="0" algn="just">
              <a:buNone/>
            </a:pPr>
            <a:r>
              <a:rPr lang="ru-RU" dirty="0" smtClean="0"/>
              <a:t>Пусть </a:t>
            </a:r>
            <a:r>
              <a:rPr lang="ru-RU" dirty="0"/>
              <a:t>это и незначительная часть страны, но, благодаря СЭЗ, Китай смог выйти на мировой рынок и заявить о себе, производить товары с экспортной ориентацией и «</a:t>
            </a:r>
            <a:r>
              <a:rPr lang="ru-RU" dirty="0" err="1"/>
              <a:t>ужить</a:t>
            </a:r>
            <a:r>
              <a:rPr lang="ru-RU" dirty="0"/>
              <a:t>» социалистическую направленность страны и рыночные механизмы.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Сэз</a:t>
            </a:r>
            <a:r>
              <a:rPr lang="ru-RU" dirty="0" smtClean="0"/>
              <a:t> </a:t>
            </a:r>
            <a:r>
              <a:rPr lang="ru-RU" dirty="0" err="1" smtClean="0"/>
              <a:t>китая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57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1"/>
            <a:ext cx="5271121" cy="4407408"/>
          </a:xfrm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r>
              <a:rPr lang="ru-RU" dirty="0" smtClean="0"/>
              <a:t>КНР поддерживает </a:t>
            </a:r>
            <a:r>
              <a:rPr lang="ru-RU" dirty="0"/>
              <a:t>внешнеэкономические связи более чем с 220 странами (и территориями). Ведущими торговыми партнерами являются Япония, США, страны ЕС, Республика Корея, Австралия, Россия, Канада. </a:t>
            </a:r>
          </a:p>
          <a:p>
            <a:pPr marL="45720" indent="0" algn="just">
              <a:buNone/>
            </a:pPr>
            <a:r>
              <a:rPr lang="ru-RU" dirty="0" smtClean="0"/>
              <a:t>Первое </a:t>
            </a:r>
            <a:r>
              <a:rPr lang="ru-RU" dirty="0"/>
              <a:t>место в экспорте КНР занимает продукция машиностроения (85 млрд. долл.), доля которой в объеме достигает 30%. В 2003 г. было экспортировано наукоемкой продукции более чем на 46 млрд. долл. и ее доля в объеме экспорта составила 17,5%. В 2003 г. Китай занял второе место в мире по экспорту угля (более 80 млн. т.).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8143" y="2852936"/>
            <a:ext cx="2995774" cy="1720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99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fccbaafacd219641ff3aedbc514ecd28c673d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153</TotalTime>
  <Words>1824</Words>
  <Application>Microsoft Office PowerPoint</Application>
  <PresentationFormat>Экран (4:3)</PresentationFormat>
  <Paragraphs>174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6" baseType="lpstr">
      <vt:lpstr>Arial</vt:lpstr>
      <vt:lpstr>Calibri</vt:lpstr>
      <vt:lpstr>Cambria</vt:lpstr>
      <vt:lpstr>Franklin Gothic Book</vt:lpstr>
      <vt:lpstr>Perpetua</vt:lpstr>
      <vt:lpstr>Wingdings 2</vt:lpstr>
      <vt:lpstr>Справедливость</vt:lpstr>
      <vt:lpstr>Анализ макроэкономических показателей США</vt:lpstr>
      <vt:lpstr>Соединенные Штаты Америки</vt:lpstr>
      <vt:lpstr>Темпы роста ВВП США, %</vt:lpstr>
      <vt:lpstr>Размер номинального ВВП США, млрд. долларов США</vt:lpstr>
      <vt:lpstr>Размер ВВП США по паритету покупательной способности, млрд. долларов США</vt:lpstr>
      <vt:lpstr>Доля участия США в мировом ВВП     (на 2016 год)</vt:lpstr>
      <vt:lpstr>Темпы роста объема промышленного производства США, %</vt:lpstr>
      <vt:lpstr>Инфляция, %</vt:lpstr>
      <vt:lpstr>Уровень безработицы США, %</vt:lpstr>
      <vt:lpstr>Объем экспорта США, млрд. долларов США</vt:lpstr>
      <vt:lpstr>Структура экспорта США в 2016 г.</vt:lpstr>
      <vt:lpstr>Объем импорта США, млрд. долларов США</vt:lpstr>
      <vt:lpstr>Структура импорта в США в 2016 г.</vt:lpstr>
      <vt:lpstr>Государственный долг США, % к ВВП</vt:lpstr>
      <vt:lpstr>Япония во всемирном хозяйстве</vt:lpstr>
      <vt:lpstr>Экономико-географическая характеристика Японии</vt:lpstr>
      <vt:lpstr>Динамика населения Японии</vt:lpstr>
      <vt:lpstr>Динамика номинального ВВП Японии,  млрд. долл. США</vt:lpstr>
      <vt:lpstr>Темпы роста ВВП Японии, %</vt:lpstr>
      <vt:lpstr>Динамика ввп на душу населения японии 195-2015 гг., долл. США</vt:lpstr>
      <vt:lpstr>Динамика ВВП по ППС Японии, млрд. долл. сша</vt:lpstr>
      <vt:lpstr>Структура ВВП японии (2015 г.)</vt:lpstr>
      <vt:lpstr>Средняя продолжительность жизни в японии, 1995-2015 гг.</vt:lpstr>
      <vt:lpstr>Доля японии в мировом ввп, 2015 г.</vt:lpstr>
      <vt:lpstr>Государственный долг японии, % к ввп</vt:lpstr>
      <vt:lpstr>Инфляция японии, %</vt:lpstr>
      <vt:lpstr>Уровень безработицы японии, %</vt:lpstr>
      <vt:lpstr>Объем экспорта японии, млрд. долл. сша</vt:lpstr>
      <vt:lpstr>Основные партнеры по экспорту (на 2015 г.)</vt:lpstr>
      <vt:lpstr>Структура экспорта (на 2015 г.)</vt:lpstr>
      <vt:lpstr>Объем импорта японии, млрд. долл. сша</vt:lpstr>
      <vt:lpstr>Основные партнеры по импорту (за 2015г.)</vt:lpstr>
      <vt:lpstr>Структура импорта (основные товары – за 2015 г.)</vt:lpstr>
      <vt:lpstr>Темпы роста объема промышленного производства японии, %</vt:lpstr>
      <vt:lpstr>Крупнейшие компании японии</vt:lpstr>
      <vt:lpstr>Слабые стороны японской экономики</vt:lpstr>
      <vt:lpstr>Состояние экономики на текущий момент</vt:lpstr>
      <vt:lpstr>особенности китайских СЭЗ</vt:lpstr>
      <vt:lpstr>Благоприятные факторы развития сэз в китае</vt:lpstr>
      <vt:lpstr>СЭЗ Шэньчжэнь </vt:lpstr>
      <vt:lpstr>СЭЗ Чжухай </vt:lpstr>
      <vt:lpstr>СЭЗ Сямэнь               СЭЗ Шаньтоу</vt:lpstr>
      <vt:lpstr>СЭЗ Хайнань              СЭЗ Пудун </vt:lpstr>
      <vt:lpstr>Сравнительный товарооборот</vt:lpstr>
      <vt:lpstr>Сэз китая</vt:lpstr>
      <vt:lpstr>Основные проблемы функционирования СЭЗ в КНР</vt:lpstr>
      <vt:lpstr>Основные проблемы функционирования СЭЗ в КНР</vt:lpstr>
      <vt:lpstr>Сэз китая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макроэкономических показателей США</dc:title>
  <dc:creator>Julia</dc:creator>
  <cp:lastModifiedBy>Астахова Екатерина</cp:lastModifiedBy>
  <cp:revision>17</cp:revision>
  <dcterms:created xsi:type="dcterms:W3CDTF">2017-10-30T06:08:59Z</dcterms:created>
  <dcterms:modified xsi:type="dcterms:W3CDTF">2018-09-26T04:47:28Z</dcterms:modified>
</cp:coreProperties>
</file>