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7" r:id="rId20"/>
    <p:sldId id="276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3487" y="188242"/>
            <a:ext cx="6503831" cy="945099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chemeClr val="tx1"/>
                </a:solidFill>
                <a:effectLst/>
              </a:rPr>
              <a:t>КАФЕДРА ЭКОНОМИКИ</a:t>
            </a:r>
            <a:r>
              <a:rPr lang="ru-RU" sz="7200" dirty="0">
                <a:solidFill>
                  <a:schemeClr val="tx1"/>
                </a:solidFill>
              </a:rPr>
              <a:t/>
            </a:r>
            <a:br>
              <a:rPr lang="ru-RU" sz="7200" dirty="0">
                <a:solidFill>
                  <a:schemeClr val="tx1"/>
                </a:solidFill>
              </a:rPr>
            </a:br>
            <a:endParaRPr lang="ru-RU" sz="7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487" y="1133341"/>
            <a:ext cx="9144000" cy="1133341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Преподаватель: КЭН, доцент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Василенко Марина Евгеньевна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955" y="5503453"/>
            <a:ext cx="588135" cy="1251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02276" y="2653049"/>
            <a:ext cx="10985680" cy="1446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123034"/>
                </a:solidFill>
              </a:rPr>
              <a:t>Аудит расходов по обычным видам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08083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958362"/>
            <a:ext cx="10233800" cy="5218601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/>
              <a:t>Цель аудита учета расходов по обычным видам деятельности  — установление обоснованности формирования и правильности учета затрат на производство и реализацию продукции (работ, услуг).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869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562" y="365126"/>
            <a:ext cx="11473961" cy="1032852"/>
          </a:xfrm>
        </p:spPr>
        <p:txBody>
          <a:bodyPr>
            <a:noAutofit/>
          </a:bodyPr>
          <a:lstStyle/>
          <a:p>
            <a:r>
              <a:rPr lang="ru-RU" sz="3600" dirty="0"/>
              <a:t>В процессе проверки расходов по обычным видам деятельности аудиторам необходимо решить следующие задачи: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863968"/>
            <a:ext cx="10233800" cy="4721469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Оценить обоснованность применяемого метода учета затрат, варианта сводного учета затрат, методов распределения общепроизводственных и общехозяйственных расходов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Подтвердить </a:t>
            </a:r>
            <a:r>
              <a:rPr lang="ru-RU" dirty="0"/>
              <a:t>достоверность оформления и отражения в учете прямых и накладных (косвенных) расходов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Оценить </a:t>
            </a:r>
            <a:r>
              <a:rPr lang="ru-RU" dirty="0"/>
              <a:t>качество инвентаризаций незавершенного производства.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/>
              <a:t>Произвести арифметический контроль показателей себестоимости по данным сводного учета затрат на производство.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/>
              <a:t>Проверить ведение регистров налогового учета и отражение в них информации на основе первичных документов.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612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информации: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/>
              <a:t>положение об учетной политике; </a:t>
            </a:r>
          </a:p>
          <a:p>
            <a:r>
              <a:rPr lang="ru-RU" sz="3200" dirty="0"/>
              <a:t>карточки (ведомости) по заказам; </a:t>
            </a:r>
          </a:p>
          <a:p>
            <a:r>
              <a:rPr lang="ru-RU" sz="3200" dirty="0"/>
              <a:t>разработочные таблицы (по распределению заработной платы, ЕСН, услуг вспомогательного производств, расчета амортизации основных средств); </a:t>
            </a:r>
          </a:p>
          <a:p>
            <a:r>
              <a:rPr lang="ru-RU" sz="3200" dirty="0"/>
              <a:t>ведомости распределения общепроизводственных, общехозяйственных расходов;</a:t>
            </a:r>
          </a:p>
          <a:p>
            <a:r>
              <a:rPr lang="ru-RU" sz="3200" dirty="0"/>
              <a:t> листки-расшифровки, справки-расчеты о распределении расходов будущих периодов;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751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487252"/>
          </a:xfrm>
        </p:spPr>
        <p:txBody>
          <a:bodyPr>
            <a:normAutofit/>
          </a:bodyPr>
          <a:lstStyle/>
          <a:p>
            <a:r>
              <a:rPr lang="ru-RU" sz="3200" dirty="0"/>
              <a:t>акты (ведомости) инвентаризации незавершенного производства; </a:t>
            </a:r>
          </a:p>
          <a:p>
            <a:r>
              <a:rPr lang="ru-RU" sz="3200" dirty="0"/>
              <a:t>ведомости сводного учета затрат на производство; </a:t>
            </a:r>
          </a:p>
          <a:p>
            <a:r>
              <a:rPr lang="ru-RU" sz="3200" dirty="0"/>
              <a:t>учетные регистры (журналы-ордера, ведомости, анализ счетов,  карточки счетов) по счетам 20, 23, 21, 25, 26. 28, 29, 97, 96 и др</a:t>
            </a:r>
            <a:r>
              <a:rPr lang="ru-RU" sz="3200" dirty="0" smtClean="0"/>
              <a:t>.;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Главная книга, Отчет о прибылях и убытках и др.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8965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79231"/>
            <a:ext cx="10233800" cy="52977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До начала документальной проверки аудитору необходимо изучить организационные и технологические особенности предприятия, специализацию, масштабы и структуру каждого вида его производственной деятельности. На основе анализа учетной политики и особенностей производства аудитор выясняет обоснованность применяемого на практике метода учета производственных затрат и варианта сводного учета затрат.</a:t>
            </a:r>
          </a:p>
        </p:txBody>
      </p:sp>
    </p:spTree>
    <p:extLst>
      <p:ext uri="{BB962C8B-B14F-4D97-AF65-F5344CB8AC3E}">
        <p14:creationId xmlns:p14="http://schemas.microsoft.com/office/powerpoint/2010/main" val="97441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984738"/>
            <a:ext cx="10233800" cy="5192225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/>
              <a:t>Подтверждая достоверность оформления и отражения в учете прямых и накладных расходов, аудитор выясняет обоснованность отнесения каждого вида затрат на себестоимость продукции, правильность разграничения затрат по отчетным периодам и объектам учета, соответствие выполненной корреспонденции счетов бухгалтерского учета установленным нормативными документами.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80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70438"/>
            <a:ext cx="10233800" cy="5306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Проверяя обоснованность отнесения затрат на себестоимость продукции, аудитору следует руководствоваться основными принципами формирования себестоимости, отраслевыми инструкциями, а также 25 главой НК РФ. Для целей налогообложения по налогу на прибыль некоторые из затрат принимаются только в пределах установленных норм (например, представительские расходы и др.). 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079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Аудитор проверяет, чтобы в учете были сделаны следующие записи: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2136531"/>
            <a:ext cx="10233800" cy="4040432"/>
          </a:xfrm>
        </p:spPr>
        <p:txBody>
          <a:bodyPr/>
          <a:lstStyle/>
          <a:p>
            <a:r>
              <a:rPr lang="ru-RU" b="1" i="1" dirty="0" err="1"/>
              <a:t>Дт</a:t>
            </a:r>
            <a:r>
              <a:rPr lang="ru-RU" b="1" i="1" dirty="0"/>
              <a:t> 20 </a:t>
            </a:r>
            <a:r>
              <a:rPr lang="ru-RU" b="1" i="1" dirty="0" err="1"/>
              <a:t>Кт</a:t>
            </a:r>
            <a:r>
              <a:rPr lang="ru-RU" b="1" i="1" dirty="0"/>
              <a:t> 10 </a:t>
            </a:r>
            <a:r>
              <a:rPr lang="ru-RU" dirty="0"/>
              <a:t>– списаны материалы на производство продукции на основании первичных документов;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b="1" i="1" dirty="0" err="1"/>
              <a:t>Дт</a:t>
            </a:r>
            <a:r>
              <a:rPr lang="ru-RU" b="1" i="1" dirty="0"/>
              <a:t> 20 </a:t>
            </a:r>
            <a:r>
              <a:rPr lang="ru-RU" b="1" i="1" dirty="0" err="1"/>
              <a:t>Кт</a:t>
            </a:r>
            <a:r>
              <a:rPr lang="ru-RU" b="1" i="1" dirty="0"/>
              <a:t> 16 </a:t>
            </a:r>
            <a:r>
              <a:rPr lang="ru-RU" dirty="0"/>
              <a:t>– списаны отклонения, относящиеся к использованным материальным ценностям, учтенным по учетным ценам;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868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 err="1"/>
              <a:t>Дт</a:t>
            </a:r>
            <a:r>
              <a:rPr lang="ru-RU" b="1" i="1" dirty="0"/>
              <a:t> 20 </a:t>
            </a:r>
            <a:r>
              <a:rPr lang="ru-RU" b="1" i="1" dirty="0" err="1"/>
              <a:t>Кт</a:t>
            </a:r>
            <a:r>
              <a:rPr lang="ru-RU" b="1" i="1" dirty="0"/>
              <a:t> 70 </a:t>
            </a:r>
            <a:r>
              <a:rPr lang="ru-RU" dirty="0"/>
              <a:t>–</a:t>
            </a:r>
            <a:r>
              <a:rPr lang="ru-RU" b="1" i="1" dirty="0"/>
              <a:t> </a:t>
            </a:r>
            <a:r>
              <a:rPr lang="ru-RU" dirty="0"/>
              <a:t>начислена заработная работникам за изготовление продукции по всем основаниям на основании первичных документов;</a:t>
            </a:r>
          </a:p>
          <a:p>
            <a:endParaRPr lang="ru-RU" dirty="0"/>
          </a:p>
          <a:p>
            <a:r>
              <a:rPr lang="ru-RU" b="1" i="1" dirty="0" err="1"/>
              <a:t>Дт</a:t>
            </a:r>
            <a:r>
              <a:rPr lang="ru-RU" b="1" i="1" dirty="0"/>
              <a:t> 20 </a:t>
            </a:r>
            <a:r>
              <a:rPr lang="ru-RU" b="1" i="1" dirty="0" err="1"/>
              <a:t>Кт</a:t>
            </a:r>
            <a:r>
              <a:rPr lang="ru-RU" b="1" i="1" dirty="0"/>
              <a:t> 70 </a:t>
            </a:r>
            <a:r>
              <a:rPr lang="ru-RU" dirty="0"/>
              <a:t>– начислен единый социальный налог и страховые взносы о несчастных случаев на производстве;</a:t>
            </a:r>
          </a:p>
          <a:p>
            <a:endParaRPr lang="ru-RU" dirty="0"/>
          </a:p>
          <a:p>
            <a:r>
              <a:rPr lang="ru-RU" b="1" i="1" dirty="0" err="1"/>
              <a:t>Дт</a:t>
            </a:r>
            <a:r>
              <a:rPr lang="ru-RU" b="1" i="1" dirty="0"/>
              <a:t> 20 </a:t>
            </a:r>
            <a:r>
              <a:rPr lang="ru-RU" b="1" i="1" dirty="0" err="1"/>
              <a:t>Кт</a:t>
            </a:r>
            <a:r>
              <a:rPr lang="ru-RU" b="1" i="1" dirty="0"/>
              <a:t> 25 </a:t>
            </a:r>
            <a:r>
              <a:rPr lang="ru-RU" dirty="0"/>
              <a:t>– списывается часть общепроизводственных расходов, относящаяся к конкретному виду выпускаемой продукции на основании ведомости распределения.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843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923192"/>
            <a:ext cx="10233800" cy="52537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Аудитору необходимо проанализировать организацию аналитического учета по счетам </a:t>
            </a:r>
            <a:r>
              <a:rPr lang="ru-RU" sz="3200" b="1" dirty="0"/>
              <a:t>25 «Общепроизводственные расходы»</a:t>
            </a:r>
            <a:r>
              <a:rPr lang="ru-RU" sz="3200" dirty="0"/>
              <a:t> и </a:t>
            </a:r>
            <a:r>
              <a:rPr lang="ru-RU" sz="3200" b="1" dirty="0"/>
              <a:t>26 «Общехозяйственные расходы». </a:t>
            </a:r>
            <a:r>
              <a:rPr lang="ru-RU" sz="3200" dirty="0"/>
              <a:t>В процессе такого анализа устанавливается фактический способ ведения налогового учета, используемый организацией. Аудитор проверяет правильность ведения регистров налогового учета.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4449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Аудитор должен выяснить: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475102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правильность разграничения производственных затрат по отчетным периодам;</a:t>
            </a:r>
          </a:p>
          <a:p>
            <a:r>
              <a:rPr lang="ru-RU" dirty="0"/>
              <a:t> соблюдение выбранного метода и точность оценки материальных ресурсов, списываемых на затраты производства;</a:t>
            </a:r>
          </a:p>
          <a:p>
            <a:r>
              <a:rPr lang="ru-RU" dirty="0"/>
              <a:t> правильность включения в себестоимость амортизации по основным средствам, нематериальным активам, других расходов; </a:t>
            </a:r>
          </a:p>
          <a:p>
            <a:r>
              <a:rPr lang="ru-RU" dirty="0"/>
              <a:t>обоснованность распределения общепроизводственных расходов по объектам калькуляции; </a:t>
            </a:r>
          </a:p>
          <a:p>
            <a:r>
              <a:rPr lang="ru-RU" dirty="0"/>
              <a:t>организацию учета отходов и брака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499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17685"/>
            <a:ext cx="10233800" cy="5359278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/>
              <a:t>Аудитору следует проанализировать состав общепроизводственных и общехозяйственных расходов. На основании первичных документов необходимо проверить правильность распределения по конкретным счетам расходов на отопление, освещение, содержание и аренду помещений, заработную плату административно-управленческого персонала подразделений и предприятия в целом, начислений по ЕСН, расходов на оплату информационных, консультационных и аудиторских услуг и т.п.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57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88023"/>
            <a:ext cx="10233800" cy="5288940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/>
              <a:t>Аудитору следует изучить правильность формирования различных резервов предстоящих расходов (на оплату очередных отпусков сотрудников, на ремонт основных средств и т.д.), учет которых ведется на счете 96.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532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88023"/>
            <a:ext cx="10233800" cy="52889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Аудитор контролирует состав расходов будущих периодов и правомерность их отнесения на себестоимость.</a:t>
            </a:r>
          </a:p>
          <a:p>
            <a:endParaRPr lang="ru-RU" sz="3200" dirty="0"/>
          </a:p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Аудитор </a:t>
            </a:r>
            <a:r>
              <a:rPr lang="ru-RU" sz="3200" dirty="0"/>
              <a:t>подтверждает правильность распределения общепроизводственных и общехозяйственных расходов в соответствии с порядком, закрепленным в учетной политики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297315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96815"/>
            <a:ext cx="10233800" cy="5280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В ходе аудита следует проверить состояние учета незавершенного производства, своевременность и правильность его инвентаризации и оценки, безошибочность отражения результатов инвентаризации в учете. </a:t>
            </a:r>
          </a:p>
          <a:p>
            <a:endParaRPr lang="ru-RU" sz="3200" dirty="0"/>
          </a:p>
          <a:p>
            <a:pPr marL="0" indent="0">
              <a:buNone/>
            </a:pPr>
            <a:r>
              <a:rPr lang="ru-RU" sz="3200" dirty="0"/>
              <a:t>Аудитор может провести выборочную инвентаризацию незавершенного производства, если предприятие применяет полуфабрикатный вариант сводного учета затрат на </a:t>
            </a:r>
            <a:r>
              <a:rPr lang="ru-RU" sz="3200" dirty="0" smtClean="0"/>
              <a:t>производство.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691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61646"/>
            <a:ext cx="10233800" cy="53153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Подтверждая достоверность оценки НЗП, аудитор осуществляет арифметический контроль его объема в натуральном и стоимостном выражении. Оценка правильности исчисления себестоимости продукции выполняется путем арифметического контроля данных ведомости сводного учета затрат.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8239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Типичные </a:t>
            </a:r>
            <a:r>
              <a:rPr lang="ru-RU" dirty="0" smtClean="0"/>
              <a:t>ошибки: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758462"/>
            <a:ext cx="10233800" cy="4906107"/>
          </a:xfrm>
        </p:spPr>
        <p:txBody>
          <a:bodyPr>
            <a:normAutofit/>
          </a:bodyPr>
          <a:lstStyle/>
          <a:p>
            <a:r>
              <a:rPr lang="ru-RU" sz="3000" dirty="0"/>
              <a:t>несоответствие применяемого метода учета затрат, за-фиксированному в учетной политике; </a:t>
            </a:r>
          </a:p>
          <a:p>
            <a:r>
              <a:rPr lang="ru-RU" sz="3000" dirty="0"/>
              <a:t>неправильная оценка остатков незавершенного производства; </a:t>
            </a:r>
          </a:p>
          <a:p>
            <a:r>
              <a:rPr lang="ru-RU" sz="3000" dirty="0"/>
              <a:t> неправильное разграничение расходов по отчетным периодам;</a:t>
            </a:r>
          </a:p>
          <a:p>
            <a:r>
              <a:rPr lang="ru-RU" sz="3000" dirty="0"/>
              <a:t>  необоснованное (без документального оформления) включение в себестоимость отдельных видов затрат.</a:t>
            </a:r>
          </a:p>
          <a:p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05337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к теме: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1.</a:t>
            </a:r>
            <a:r>
              <a:rPr lang="en-US" dirty="0" smtClean="0"/>
              <a:t> </a:t>
            </a:r>
            <a:r>
              <a:rPr lang="ru-RU" dirty="0" smtClean="0"/>
              <a:t>Назовите </a:t>
            </a:r>
            <a:r>
              <a:rPr lang="ru-RU" dirty="0"/>
              <a:t>источники получения информации для аудита расходов по обычным видам деятельности.</a:t>
            </a:r>
          </a:p>
          <a:p>
            <a:r>
              <a:rPr lang="ru-RU" dirty="0" smtClean="0"/>
              <a:t>2.</a:t>
            </a:r>
            <a:r>
              <a:rPr lang="en-US" dirty="0" smtClean="0"/>
              <a:t> </a:t>
            </a:r>
            <a:r>
              <a:rPr lang="ru-RU" dirty="0" smtClean="0"/>
              <a:t>Сформулируйте </a:t>
            </a:r>
            <a:r>
              <a:rPr lang="ru-RU" dirty="0"/>
              <a:t>порядок аудита прямых производственных расходов.</a:t>
            </a:r>
          </a:p>
          <a:p>
            <a:r>
              <a:rPr lang="ru-RU" dirty="0" smtClean="0"/>
              <a:t>3.</a:t>
            </a:r>
            <a:r>
              <a:rPr lang="en-US" dirty="0" smtClean="0"/>
              <a:t> </a:t>
            </a:r>
            <a:r>
              <a:rPr lang="ru-RU" dirty="0" smtClean="0"/>
              <a:t>Сформулируйте </a:t>
            </a:r>
            <a:r>
              <a:rPr lang="ru-RU" dirty="0"/>
              <a:t>порядок аудита косвенных расходов.</a:t>
            </a:r>
          </a:p>
          <a:p>
            <a:r>
              <a:rPr lang="ru-RU" dirty="0" smtClean="0"/>
              <a:t>4.</a:t>
            </a:r>
            <a:r>
              <a:rPr lang="en-US" dirty="0" smtClean="0"/>
              <a:t> </a:t>
            </a:r>
            <a:r>
              <a:rPr lang="ru-RU" dirty="0" smtClean="0"/>
              <a:t>Составьте </a:t>
            </a:r>
            <a:r>
              <a:rPr lang="ru-RU" dirty="0"/>
              <a:t>программу аудита налогового учета затрат на производство.</a:t>
            </a:r>
          </a:p>
          <a:p>
            <a:r>
              <a:rPr lang="ru-RU" dirty="0" smtClean="0"/>
              <a:t>5.</a:t>
            </a:r>
            <a:r>
              <a:rPr lang="en-US" smtClean="0"/>
              <a:t> </a:t>
            </a:r>
            <a:r>
              <a:rPr lang="ru-RU" smtClean="0"/>
              <a:t>Какие </a:t>
            </a:r>
            <a:r>
              <a:rPr lang="ru-RU" dirty="0"/>
              <a:t>вопросы аудита расходов по обычным видам деятельности проверяются на основании приказа по учетной политике?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324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dirty="0" smtClean="0"/>
              <a:t>Спасибо за внимание!</a:t>
            </a:r>
            <a:endParaRPr lang="ru-RU" sz="8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9159" y="5388952"/>
            <a:ext cx="731838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62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4eedc8d99c99248c1d395101cbe863a581debcf"/>
</p:tagLst>
</file>

<file path=ppt/theme/theme1.xml><?xml version="1.0" encoding="utf-8"?>
<a:theme xmlns:a="http://schemas.openxmlformats.org/drawingml/2006/main" name="Глубина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Глубина</Template>
  <TotalTime>102</TotalTime>
  <Words>888</Words>
  <Application>Microsoft Office PowerPoint</Application>
  <PresentationFormat>Широкоэкранный</PresentationFormat>
  <Paragraphs>67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Corbel</vt:lpstr>
      <vt:lpstr>Глубина</vt:lpstr>
      <vt:lpstr>КАФЕДРА ЭКОНОМИКИ </vt:lpstr>
      <vt:lpstr>Презентация PowerPoint</vt:lpstr>
      <vt:lpstr>В процессе проверки расходов по обычным видам деятельности аудиторам необходимо решить следующие задачи:</vt:lpstr>
      <vt:lpstr>Источники информации:</vt:lpstr>
      <vt:lpstr>Презентация PowerPoint</vt:lpstr>
      <vt:lpstr>Презентация PowerPoint</vt:lpstr>
      <vt:lpstr>Презентация PowerPoint</vt:lpstr>
      <vt:lpstr>Презентация PowerPoint</vt:lpstr>
      <vt:lpstr>Аудитор проверяет, чтобы в учете были сделаны следующие записи:</vt:lpstr>
      <vt:lpstr>Презентация PowerPoint</vt:lpstr>
      <vt:lpstr>Презентация PowerPoint</vt:lpstr>
      <vt:lpstr>Аудитор должен выяснить: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Типичные ошибки:</vt:lpstr>
      <vt:lpstr>Вопросы к теме: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КАФЕДРА ЭКОНОМИКИ</dc:title>
  <dc:creator>Антон Демченко</dc:creator>
  <cp:lastModifiedBy>Василенко Марина</cp:lastModifiedBy>
  <cp:revision>9</cp:revision>
  <dcterms:created xsi:type="dcterms:W3CDTF">2017-06-11T07:06:41Z</dcterms:created>
  <dcterms:modified xsi:type="dcterms:W3CDTF">2017-06-13T07:20:56Z</dcterms:modified>
</cp:coreProperties>
</file>