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Default Extension="emf" ContentType="image/x-emf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68" r:id="rId1"/>
  </p:sldMasterIdLst>
  <p:notesMasterIdLst>
    <p:notesMasterId r:id="rId33"/>
  </p:notesMasterIdLst>
  <p:sldIdLst>
    <p:sldId id="262" r:id="rId2"/>
    <p:sldId id="263" r:id="rId3"/>
    <p:sldId id="265" r:id="rId4"/>
    <p:sldId id="266" r:id="rId5"/>
    <p:sldId id="313" r:id="rId6"/>
    <p:sldId id="292" r:id="rId7"/>
    <p:sldId id="314" r:id="rId8"/>
    <p:sldId id="267" r:id="rId9"/>
    <p:sldId id="310" r:id="rId10"/>
    <p:sldId id="315" r:id="rId11"/>
    <p:sldId id="311" r:id="rId12"/>
    <p:sldId id="291" r:id="rId13"/>
    <p:sldId id="269" r:id="rId14"/>
    <p:sldId id="270" r:id="rId15"/>
    <p:sldId id="318" r:id="rId16"/>
    <p:sldId id="317" r:id="rId17"/>
    <p:sldId id="316" r:id="rId18"/>
    <p:sldId id="271" r:id="rId19"/>
    <p:sldId id="272" r:id="rId20"/>
    <p:sldId id="273" r:id="rId21"/>
    <p:sldId id="312" r:id="rId22"/>
    <p:sldId id="320" r:id="rId23"/>
    <p:sldId id="274" r:id="rId24"/>
    <p:sldId id="282" r:id="rId25"/>
    <p:sldId id="321" r:id="rId26"/>
    <p:sldId id="322" r:id="rId27"/>
    <p:sldId id="323" r:id="rId28"/>
    <p:sldId id="324" r:id="rId29"/>
    <p:sldId id="325" r:id="rId30"/>
    <p:sldId id="326" r:id="rId31"/>
    <p:sldId id="290" r:id="rId32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600"/>
    <a:srgbClr val="009900"/>
    <a:srgbClr val="FF9933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57" autoAdjust="0"/>
    <p:restoredTop sz="94444" autoAdjust="0"/>
  </p:normalViewPr>
  <p:slideViewPr>
    <p:cSldViewPr>
      <p:cViewPr>
        <p:scale>
          <a:sx n="68" d="100"/>
          <a:sy n="68" d="100"/>
        </p:scale>
        <p:origin x="-1344" y="-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84" y="48798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0F569608-1F4F-419A-9787-4200CBFFD238}" type="datetimeFigureOut">
              <a:rPr lang="en-US"/>
              <a:pPr>
                <a:defRPr/>
              </a:pPr>
              <a:t>3/14/2015</a:t>
            </a:fld>
            <a:endParaRPr lang="en-US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en-US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A7C27E16-CDB4-4D49-B720-BFD48360B8B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7891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3789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56688718-5007-476D-8E0A-D108FC70E222}" type="slidenum">
              <a:rPr lang="en-US" smtClean="0"/>
              <a:pPr/>
              <a:t>8</a:t>
            </a:fld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8915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38916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05D23810-153F-42C9-A361-F050F2402CBB}" type="slidenum">
              <a:rPr lang="en-US" smtClean="0"/>
              <a:pPr/>
              <a:t>9</a:t>
            </a:fld>
            <a:endParaRPr 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9939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39940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CE71E8E6-7E63-4E3A-88CC-0F6BE9FF84D7}" type="slidenum">
              <a:rPr lang="en-US" smtClean="0"/>
              <a:pPr/>
              <a:t>10</a:t>
            </a:fld>
            <a:endParaRPr 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0963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4096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A0CD26BD-E8B0-4648-8B5E-CC71EF36F635}" type="slidenum">
              <a:rPr lang="en-US" smtClean="0"/>
              <a:pPr/>
              <a:t>11</a:t>
            </a:fld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tIns="0" rIns="18288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4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D28515-BCDD-4114-8CFE-18044D2B7DBC}" type="datetimeFigureOut">
              <a:rPr lang="ru-RU"/>
              <a:pPr>
                <a:defRPr/>
              </a:pPr>
              <a:t>14.03.2015</a:t>
            </a:fld>
            <a:endParaRPr lang="ru-RU"/>
          </a:p>
        </p:txBody>
      </p:sp>
      <p:sp>
        <p:nvSpPr>
          <p:cNvPr id="5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E5855C-DCEA-4B6B-B64E-AAAED6F3616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6904EB-7EC6-4290-8AFF-2D32372DC261}" type="datetimeFigureOut">
              <a:rPr lang="ru-RU"/>
              <a:pPr>
                <a:defRPr/>
              </a:pPr>
              <a:t>14.03.2015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42633A-E45E-46E3-AE8B-F8D1E7F300A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tIns="0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9BE5C1-B83E-4F27-9601-24AEAA68D6CB}" type="datetimeFigureOut">
              <a:rPr lang="ru-RU"/>
              <a:pPr>
                <a:defRPr/>
              </a:pPr>
              <a:t>14.03.2015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FB5C3D-B7F9-45CE-A511-0E0A876A4F6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9DBBEA-CDA9-4F3A-9B08-139EB2C6CA4C}" type="datetimeFigureOut">
              <a:rPr lang="ru-RU"/>
              <a:pPr>
                <a:defRPr/>
              </a:pPr>
              <a:t>14.03.2015</a:t>
            </a:fld>
            <a:endParaRPr lang="ru-RU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8224F6-D804-4E5F-8B67-14F049E32AF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4C1112-666C-42B7-BFF4-38BD9502EC1B}" type="datetimeFigureOut">
              <a:rPr lang="ru-RU"/>
              <a:pPr>
                <a:defRPr/>
              </a:pPr>
              <a:t>14.03.2015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D46564-93D3-4B5A-A082-17968BB4E24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B32559-50E3-490D-BA1C-BBD2E11D98C0}" type="datetimeFigureOut">
              <a:rPr lang="ru-RU"/>
              <a:pPr>
                <a:defRPr/>
              </a:pPr>
              <a:t>14.03.2015</a:t>
            </a:fld>
            <a:endParaRPr lang="ru-RU"/>
          </a:p>
        </p:txBody>
      </p:sp>
      <p:sp>
        <p:nvSpPr>
          <p:cNvPr id="4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832411-FCED-40FF-8E9C-64A835CC07B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8C0068-C05E-4BBA-B1F7-7AEF7FE97CC0}" type="datetimeFigureOut">
              <a:rPr lang="ru-RU"/>
              <a:pPr>
                <a:defRPr/>
              </a:pPr>
              <a:t>14.03.2015</a:t>
            </a:fld>
            <a:endParaRPr lang="ru-RU"/>
          </a:p>
        </p:txBody>
      </p:sp>
      <p:sp>
        <p:nvSpPr>
          <p:cNvPr id="3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2A2116-BE2D-44F4-868A-9146F0F4CD3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E65A80-FA35-4982-805C-B5A001146F55}" type="datetimeFigureOut">
              <a:rPr lang="ru-RU"/>
              <a:pPr>
                <a:defRPr/>
              </a:pPr>
              <a:t>14.03.2015</a:t>
            </a:fld>
            <a:endParaRPr lang="ru-RU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829E85-8FF7-4DFB-8267-59475342799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с одним вырезанным скругленным углом 4"/>
          <p:cNvSpPr/>
          <p:nvPr/>
        </p:nvSpPr>
        <p:spPr>
          <a:xfrm rot="420000" flipV="1">
            <a:off x="3165475" y="1108075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Прямоугольный треугольник 5"/>
          <p:cNvSpPr/>
          <p:nvPr/>
        </p:nvSpPr>
        <p:spPr>
          <a:xfrm rot="420000" flipV="1">
            <a:off x="8004175" y="5359400"/>
            <a:ext cx="1555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Полилиния 6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9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ABACF7-C436-454E-9B95-9143D4389DDE}" type="datetimeFigureOut">
              <a:rPr lang="ru-RU"/>
              <a:pPr>
                <a:defRPr/>
              </a:pPr>
              <a:t>14.03.2015</a:t>
            </a:fld>
            <a:endParaRPr lang="ru-RU"/>
          </a:p>
        </p:txBody>
      </p:sp>
      <p:sp>
        <p:nvSpPr>
          <p:cNvPr id="10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1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1927FFA-98B5-4177-981F-312C3C4FF73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0D3C84-E2E7-4A9E-AC16-90852C8EAF4E}" type="datetimeFigureOut">
              <a:rPr lang="ru-RU"/>
              <a:pPr>
                <a:defRPr/>
              </a:pPr>
              <a:t>14.03.2015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61D649-102B-4566-8548-C8F3D0FF19B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883370-4C7F-4EAD-9E68-19F223324220}" type="datetimeFigureOut">
              <a:rPr lang="ru-RU"/>
              <a:pPr>
                <a:defRPr/>
              </a:pPr>
              <a:t>14.03.2015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9F045B-2364-45D5-AF70-A8339F6F8F1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938"/>
            <a:ext cx="916305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938"/>
            <a:ext cx="47625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028" name="Заголовок 8"/>
          <p:cNvSpPr>
            <a:spLocks noGrp="1"/>
          </p:cNvSpPr>
          <p:nvPr>
            <p:ph type="title"/>
          </p:nvPr>
        </p:nvSpPr>
        <p:spPr bwMode="auto">
          <a:xfrm>
            <a:off x="457200" y="70485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  <p:sp>
        <p:nvSpPr>
          <p:cNvPr id="1029" name="Текст 29"/>
          <p:cNvSpPr>
            <a:spLocks noGrp="1"/>
          </p:cNvSpPr>
          <p:nvPr>
            <p:ph type="body" idx="1"/>
          </p:nvPr>
        </p:nvSpPr>
        <p:spPr bwMode="auto">
          <a:xfrm>
            <a:off x="457200" y="1935163"/>
            <a:ext cx="8229600" cy="438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16B5F706-EE94-436B-9656-EEBFB729F477}" type="datetimeFigureOut">
              <a:rPr lang="ru-RU"/>
              <a:pPr>
                <a:defRPr/>
              </a:pPr>
              <a:t>14.03.2015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BDBD2BCB-4011-49E5-9B11-F07FF290BC0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grpSp>
        <p:nvGrpSpPr>
          <p:cNvPr id="1033" name="Группа 1"/>
          <p:cNvGrpSpPr>
            <a:grpSpLocks/>
          </p:cNvGrpSpPr>
          <p:nvPr/>
        </p:nvGrpSpPr>
        <p:grpSpPr bwMode="auto">
          <a:xfrm>
            <a:off x="-19050" y="203200"/>
            <a:ext cx="9180513" cy="647700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91" r:id="rId1"/>
    <p:sldLayoutId id="2147484183" r:id="rId2"/>
    <p:sldLayoutId id="2147484192" r:id="rId3"/>
    <p:sldLayoutId id="2147484184" r:id="rId4"/>
    <p:sldLayoutId id="2147484185" r:id="rId5"/>
    <p:sldLayoutId id="2147484186" r:id="rId6"/>
    <p:sldLayoutId id="2147484187" r:id="rId7"/>
    <p:sldLayoutId id="2147484188" r:id="rId8"/>
    <p:sldLayoutId id="2147484193" r:id="rId9"/>
    <p:sldLayoutId id="2147484189" r:id="rId10"/>
    <p:sldLayoutId id="2147484190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5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Verdana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Verdana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Verdana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Verdana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Verdana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Verdana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Verdana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Verdana" pitchFamily="34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rgbClr val="FEB80A"/>
        </a:buClr>
        <a:buSzPct val="95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 rtl="0" eaLnBrk="0" fontAlgn="base" hangingPunct="0">
        <a:spcBef>
          <a:spcPct val="20000"/>
        </a:spcBef>
        <a:spcAft>
          <a:spcPct val="0"/>
        </a:spcAft>
        <a:buClr>
          <a:srgbClr val="FEB80A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 rtl="0" eaLnBrk="0" fontAlgn="base" hangingPunct="0">
        <a:spcBef>
          <a:spcPct val="20000"/>
        </a:spcBef>
        <a:spcAft>
          <a:spcPct val="0"/>
        </a:spcAft>
        <a:buClr>
          <a:srgbClr val="00ADDC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2.png"/><Relationship Id="rId7" Type="http://schemas.openxmlformats.org/officeDocument/2006/relationships/image" Target="../media/image9.png"/><Relationship Id="rId2" Type="http://schemas.openxmlformats.org/officeDocument/2006/relationships/hyperlink" Target="http://www.gsom.spbu.ru/files/upload/eship/fond.pdf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3.emf"/><Relationship Id="rId9" Type="http://schemas.openxmlformats.org/officeDocument/2006/relationships/image" Target="../media/image11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veb.ru/common/upload/files/veb/kso/ksobook2011.pdf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3568" y="2564904"/>
            <a:ext cx="7772400" cy="2952327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36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Тема: </a:t>
            </a:r>
            <a:br>
              <a:rPr lang="ru-RU" sz="36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800" dirty="0" smtClean="0">
                <a:solidFill>
                  <a:srgbClr val="C00000"/>
                </a:solidFill>
              </a:rPr>
              <a:t>Внешняя корпоративная социальная ответственность: </a:t>
            </a:r>
            <a:br>
              <a:rPr lang="ru-RU" sz="2800" dirty="0" smtClean="0">
                <a:solidFill>
                  <a:srgbClr val="C00000"/>
                </a:solidFill>
              </a:rPr>
            </a:br>
            <a:r>
              <a:rPr lang="ru-RU" sz="2800" dirty="0" smtClean="0">
                <a:solidFill>
                  <a:srgbClr val="C00000"/>
                </a:solidFill>
              </a:rPr>
              <a:t>поддержка образования, науки, здравоохранения и культуры</a:t>
            </a:r>
            <a:endParaRPr lang="ru-RU" sz="2800" dirty="0" smtClean="0">
              <a:solidFill>
                <a:srgbClr val="C00000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95288" y="981075"/>
            <a:ext cx="8208962" cy="1455738"/>
          </a:xfrm>
        </p:spPr>
        <p:txBody>
          <a:bodyPr>
            <a:normAutofit fontScale="92500"/>
          </a:bodyPr>
          <a:lstStyle/>
          <a:p>
            <a:pPr marR="0" algn="l" eaLnBrk="1" fontAlgn="auto" hangingPunct="1">
              <a:lnSpc>
                <a:spcPct val="80000"/>
              </a:lnSpc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ru-RU" sz="2200" i="1" dirty="0" smtClean="0">
                <a:solidFill>
                  <a:srgbClr val="002060"/>
                </a:solidFill>
              </a:rPr>
              <a:t>ВГУЭС</a:t>
            </a:r>
          </a:p>
          <a:p>
            <a:pPr marR="0" algn="l" eaLnBrk="1" fontAlgn="auto" hangingPunct="1">
              <a:lnSpc>
                <a:spcPct val="80000"/>
              </a:lnSpc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ru-RU" sz="2200" i="1" dirty="0" smtClean="0">
                <a:solidFill>
                  <a:srgbClr val="002060"/>
                </a:solidFill>
              </a:rPr>
              <a:t>Кафедра экономики и менеджмента </a:t>
            </a:r>
          </a:p>
          <a:p>
            <a:pPr marR="0" algn="l" eaLnBrk="1" fontAlgn="auto" hangingPunct="1">
              <a:lnSpc>
                <a:spcPct val="80000"/>
              </a:lnSpc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ru-RU" sz="2200" i="1" dirty="0" smtClean="0">
                <a:solidFill>
                  <a:srgbClr val="002060"/>
                </a:solidFill>
              </a:rPr>
              <a:t>Преподаватель: Бодункова Анна Григорьевна</a:t>
            </a:r>
          </a:p>
          <a:p>
            <a:pPr marR="0" algn="l" eaLnBrk="1" fontAlgn="auto" hangingPunct="1">
              <a:lnSpc>
                <a:spcPct val="80000"/>
              </a:lnSpc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ru-RU" sz="2200" i="1" dirty="0" smtClean="0">
                <a:solidFill>
                  <a:srgbClr val="002060"/>
                </a:solidFill>
              </a:rPr>
              <a:t>Дисциплина: Корпоративная социальная ответственность</a:t>
            </a:r>
            <a:endParaRPr lang="ru-RU" i="1" dirty="0" smtClean="0">
              <a:solidFill>
                <a:srgbClr val="002060"/>
              </a:solidFill>
            </a:endParaRPr>
          </a:p>
        </p:txBody>
      </p:sp>
      <p:grpSp>
        <p:nvGrpSpPr>
          <p:cNvPr id="5124" name="Group 6"/>
          <p:cNvGrpSpPr>
            <a:grpSpLocks/>
          </p:cNvGrpSpPr>
          <p:nvPr/>
        </p:nvGrpSpPr>
        <p:grpSpPr bwMode="auto">
          <a:xfrm>
            <a:off x="7885113" y="6237288"/>
            <a:ext cx="1033462" cy="409575"/>
            <a:chOff x="4876" y="4062"/>
            <a:chExt cx="651" cy="258"/>
          </a:xfrm>
        </p:grpSpPr>
        <p:pic>
          <p:nvPicPr>
            <p:cNvPr id="5125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126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Заголовок 3"/>
          <p:cNvSpPr>
            <a:spLocks noGrp="1"/>
          </p:cNvSpPr>
          <p:nvPr>
            <p:ph type="title"/>
          </p:nvPr>
        </p:nvSpPr>
        <p:spPr>
          <a:xfrm>
            <a:off x="323850" y="765175"/>
            <a:ext cx="8496300" cy="1223963"/>
          </a:xfrm>
        </p:spPr>
        <p:txBody>
          <a:bodyPr/>
          <a:lstStyle/>
          <a:p>
            <a:pPr eaLnBrk="1" hangingPunct="1">
              <a:defRPr/>
            </a:pPr>
            <a:r>
              <a:rPr lang="ru-RU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Тема: </a:t>
            </a:r>
            <a:r>
              <a:rPr lang="ru-RU" sz="2400" b="1" dirty="0" smtClean="0">
                <a:solidFill>
                  <a:srgbClr val="C00000"/>
                </a:solidFill>
              </a:rPr>
              <a:t>Внешняя КСО: </a:t>
            </a:r>
            <a:br>
              <a:rPr lang="ru-RU" sz="2400" b="1" dirty="0" smtClean="0">
                <a:solidFill>
                  <a:srgbClr val="C00000"/>
                </a:solidFill>
              </a:rPr>
            </a:br>
            <a:r>
              <a:rPr lang="ru-RU" sz="2400" b="1" dirty="0" smtClean="0">
                <a:solidFill>
                  <a:srgbClr val="C00000"/>
                </a:solidFill>
              </a:rPr>
              <a:t>	поддержка образования, науки, 	здравоохранения и культуры</a:t>
            </a:r>
            <a:endParaRPr lang="en-US" sz="2400" b="1" dirty="0" smtClean="0">
              <a:solidFill>
                <a:srgbClr val="C00000"/>
              </a:solidFill>
            </a:endParaRPr>
          </a:p>
        </p:txBody>
      </p:sp>
      <p:sp>
        <p:nvSpPr>
          <p:cNvPr id="6147" name="Содержимое 4"/>
          <p:cNvSpPr>
            <a:spLocks noGrp="1"/>
          </p:cNvSpPr>
          <p:nvPr>
            <p:ph idx="1"/>
          </p:nvPr>
        </p:nvSpPr>
        <p:spPr>
          <a:xfrm>
            <a:off x="395288" y="2492375"/>
            <a:ext cx="8229600" cy="3024188"/>
          </a:xfrm>
        </p:spPr>
        <p:txBody>
          <a:bodyPr/>
          <a:lstStyle/>
          <a:p>
            <a:pPr marL="342900" indent="-342900">
              <a:buClr>
                <a:srgbClr val="C00000"/>
              </a:buClr>
              <a:buSzPct val="100000"/>
              <a:buFont typeface="Verdana" pitchFamily="34" charset="0"/>
              <a:buAutoNum type="arabicPeriod"/>
            </a:pPr>
            <a:r>
              <a:rPr lang="ru-RU" sz="2000" smtClean="0">
                <a:solidFill>
                  <a:srgbClr val="002060"/>
                </a:solidFill>
              </a:rPr>
              <a:t>Внешняя среда ответственности менеджмента и бизнеса. </a:t>
            </a:r>
          </a:p>
          <a:p>
            <a:pPr marL="342900" indent="-342900">
              <a:buClr>
                <a:srgbClr val="C00000"/>
              </a:buClr>
              <a:buSzPct val="100000"/>
              <a:buFont typeface="Verdana" pitchFamily="34" charset="0"/>
              <a:buAutoNum type="arabicPeriod"/>
            </a:pPr>
            <a:r>
              <a:rPr lang="ru-RU" sz="2000" smtClean="0">
                <a:solidFill>
                  <a:srgbClr val="002060"/>
                </a:solidFill>
              </a:rPr>
              <a:t>Гранты и льготные займы как формы поддержки внешней среды бизнеса. </a:t>
            </a:r>
          </a:p>
          <a:p>
            <a:pPr marL="342900" indent="-342900">
              <a:buClr>
                <a:srgbClr val="C00000"/>
              </a:buClr>
              <a:buSzPct val="100000"/>
              <a:buFont typeface="Verdana" pitchFamily="34" charset="0"/>
              <a:buAutoNum type="arabicPeriod"/>
            </a:pPr>
            <a:r>
              <a:rPr lang="ru-RU" sz="2000" smtClean="0">
                <a:solidFill>
                  <a:srgbClr val="002060"/>
                </a:solidFill>
              </a:rPr>
              <a:t>Поддержка развития науки и образования. </a:t>
            </a:r>
          </a:p>
          <a:p>
            <a:pPr marL="342900" indent="-342900">
              <a:buClr>
                <a:srgbClr val="C00000"/>
              </a:buClr>
              <a:buSzPct val="100000"/>
              <a:buFont typeface="Verdana" pitchFamily="34" charset="0"/>
              <a:buAutoNum type="arabicPeriod"/>
            </a:pPr>
            <a:r>
              <a:rPr lang="ru-RU" sz="2000" smtClean="0">
                <a:solidFill>
                  <a:srgbClr val="002060"/>
                </a:solidFill>
              </a:rPr>
              <a:t>Особенности здравоохранения как объекта КСО.</a:t>
            </a:r>
          </a:p>
          <a:p>
            <a:pPr marL="342900" indent="-342900">
              <a:buClr>
                <a:srgbClr val="C00000"/>
              </a:buClr>
              <a:buSzPct val="100000"/>
              <a:buFont typeface="Verdana" pitchFamily="34" charset="0"/>
              <a:buAutoNum type="arabicPeriod"/>
            </a:pPr>
            <a:r>
              <a:rPr lang="ru-RU" sz="2000" smtClean="0">
                <a:solidFill>
                  <a:srgbClr val="002060"/>
                </a:solidFill>
              </a:rPr>
              <a:t>Необходимость формирования здорового образа жизни. </a:t>
            </a:r>
          </a:p>
          <a:p>
            <a:pPr marL="342900" indent="-342900">
              <a:buClr>
                <a:srgbClr val="C00000"/>
              </a:buClr>
              <a:buSzPct val="100000"/>
              <a:buFont typeface="Verdana" pitchFamily="34" charset="0"/>
              <a:buAutoNum type="arabicPeriod"/>
            </a:pPr>
            <a:r>
              <a:rPr lang="ru-RU" sz="2000" smtClean="0">
                <a:solidFill>
                  <a:srgbClr val="002060"/>
                </a:solidFill>
              </a:rPr>
              <a:t>Регулирование стрессовых ситуаций в организации. </a:t>
            </a:r>
          </a:p>
          <a:p>
            <a:pPr marL="342900" indent="-342900">
              <a:buClr>
                <a:srgbClr val="C00000"/>
              </a:buClr>
              <a:buSzPct val="100000"/>
              <a:buFont typeface="Verdana" pitchFamily="34" charset="0"/>
              <a:buAutoNum type="arabicPeriod"/>
            </a:pPr>
            <a:r>
              <a:rPr lang="ru-RU" sz="2000" smtClean="0">
                <a:solidFill>
                  <a:srgbClr val="002060"/>
                </a:solidFill>
              </a:rPr>
              <a:t>Частные и корпоративные формы поддержки культуры.</a:t>
            </a:r>
          </a:p>
        </p:txBody>
      </p:sp>
      <p:grpSp>
        <p:nvGrpSpPr>
          <p:cNvPr id="6148" name="Group 6"/>
          <p:cNvGrpSpPr>
            <a:grpSpLocks/>
          </p:cNvGrpSpPr>
          <p:nvPr/>
        </p:nvGrpSpPr>
        <p:grpSpPr bwMode="auto">
          <a:xfrm>
            <a:off x="7885113" y="6237288"/>
            <a:ext cx="1033462" cy="409575"/>
            <a:chOff x="4876" y="4062"/>
            <a:chExt cx="651" cy="258"/>
          </a:xfrm>
        </p:grpSpPr>
        <p:pic>
          <p:nvPicPr>
            <p:cNvPr id="6149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150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84213" y="1341438"/>
            <a:ext cx="7704137" cy="4103687"/>
          </a:xfrm>
        </p:spPr>
        <p:txBody>
          <a:bodyPr>
            <a:normAutofit/>
          </a:bodyPr>
          <a:lstStyle/>
          <a:p>
            <a:pPr marL="0" indent="0">
              <a:buFont typeface="Wingdings 2" pitchFamily="18" charset="2"/>
              <a:buNone/>
              <a:defRPr/>
            </a:pPr>
            <a:r>
              <a:rPr lang="ru-RU" b="1" dirty="0" smtClean="0">
                <a:solidFill>
                  <a:srgbClr val="002060"/>
                </a:solidFill>
              </a:rPr>
              <a:t>Социальная деятельность компаний </a:t>
            </a:r>
            <a:r>
              <a:rPr lang="ru-RU" dirty="0" smtClean="0">
                <a:solidFill>
                  <a:srgbClr val="002060"/>
                </a:solidFill>
              </a:rPr>
              <a:t>- это ответ бизнеса на ожидания внешней среды. </a:t>
            </a:r>
          </a:p>
          <a:p>
            <a:pPr marL="0" indent="0">
              <a:buFont typeface="Wingdings 2" pitchFamily="18" charset="2"/>
              <a:buNone/>
              <a:defRPr/>
            </a:pPr>
            <a:r>
              <a:rPr lang="ru-RU" dirty="0" smtClean="0">
                <a:solidFill>
                  <a:srgbClr val="002060"/>
                </a:solidFill>
              </a:rPr>
              <a:t>Социальные инициативы компаний становятся: </a:t>
            </a:r>
          </a:p>
          <a:p>
            <a:pPr marL="365125" indent="-365125">
              <a:buClr>
                <a:srgbClr val="C00000"/>
              </a:buClr>
              <a:buSzPct val="100000"/>
              <a:defRPr/>
            </a:pPr>
            <a:r>
              <a:rPr lang="ru-RU" dirty="0" smtClean="0">
                <a:solidFill>
                  <a:srgbClr val="002060"/>
                </a:solidFill>
              </a:rPr>
              <a:t>основой формирования деловой репутации и положительного имиджа, </a:t>
            </a:r>
          </a:p>
          <a:p>
            <a:pPr marL="365125" indent="-365125">
              <a:buClr>
                <a:srgbClr val="C00000"/>
              </a:buClr>
              <a:buSzPct val="100000"/>
              <a:defRPr/>
            </a:pPr>
            <a:r>
              <a:rPr lang="ru-RU" dirty="0" smtClean="0">
                <a:solidFill>
                  <a:srgbClr val="002060"/>
                </a:solidFill>
              </a:rPr>
              <a:t>нормой поведения в бизнесе.</a:t>
            </a:r>
          </a:p>
        </p:txBody>
      </p:sp>
      <p:grpSp>
        <p:nvGrpSpPr>
          <p:cNvPr id="7171" name="Group 6"/>
          <p:cNvGrpSpPr>
            <a:grpSpLocks/>
          </p:cNvGrpSpPr>
          <p:nvPr/>
        </p:nvGrpSpPr>
        <p:grpSpPr bwMode="auto">
          <a:xfrm>
            <a:off x="7885113" y="6237288"/>
            <a:ext cx="1033462" cy="409575"/>
            <a:chOff x="4876" y="4062"/>
            <a:chExt cx="651" cy="258"/>
          </a:xfrm>
        </p:grpSpPr>
        <p:pic>
          <p:nvPicPr>
            <p:cNvPr id="7172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173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457200" y="908050"/>
            <a:ext cx="8229600" cy="939800"/>
          </a:xfrm>
        </p:spPr>
        <p:txBody>
          <a:bodyPr/>
          <a:lstStyle/>
          <a:p>
            <a:pPr algn="ctr">
              <a:defRPr/>
            </a:pPr>
            <a:r>
              <a:rPr lang="ru-RU" sz="2800" b="1" dirty="0" smtClean="0">
                <a:solidFill>
                  <a:srgbClr val="C00000"/>
                </a:solidFill>
              </a:rPr>
              <a:t>Основные принципы реализации КСО </a:t>
            </a:r>
            <a:br>
              <a:rPr lang="ru-RU" sz="2800" b="1" dirty="0" smtClean="0">
                <a:solidFill>
                  <a:srgbClr val="C00000"/>
                </a:solidFill>
              </a:rPr>
            </a:br>
            <a:r>
              <a:rPr lang="ru-RU" sz="2800" b="1" dirty="0" smtClean="0">
                <a:solidFill>
                  <a:srgbClr val="C00000"/>
                </a:solidFill>
              </a:rPr>
              <a:t>(на примере ОАО РАО «ЕЭС России»):</a:t>
            </a:r>
            <a:endParaRPr lang="en-US" sz="28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11188" y="2133600"/>
            <a:ext cx="7848600" cy="2735263"/>
          </a:xfrm>
        </p:spPr>
        <p:txBody>
          <a:bodyPr>
            <a:noAutofit/>
          </a:bodyPr>
          <a:lstStyle/>
          <a:p>
            <a:pPr marL="457200" lvl="1" indent="-457200">
              <a:buClr>
                <a:srgbClr val="C00000"/>
              </a:buClr>
              <a:buSzPct val="100000"/>
              <a:buFont typeface="+mj-lt"/>
              <a:buAutoNum type="arabicPeriod"/>
              <a:defRPr/>
            </a:pPr>
            <a:r>
              <a:rPr lang="ru-RU" sz="2800" dirty="0" smtClean="0">
                <a:solidFill>
                  <a:srgbClr val="002060"/>
                </a:solidFill>
              </a:rPr>
              <a:t>социальная ответственность </a:t>
            </a:r>
            <a:r>
              <a:rPr lang="ru-RU" sz="2800" dirty="0" smtClean="0">
                <a:solidFill>
                  <a:srgbClr val="C00000"/>
                </a:solidFill>
              </a:rPr>
              <a:t>за воздействие на экономику;</a:t>
            </a:r>
          </a:p>
          <a:p>
            <a:pPr marL="457200" lvl="1" indent="-457200">
              <a:buClr>
                <a:srgbClr val="C00000"/>
              </a:buClr>
              <a:buSzPct val="100000"/>
              <a:buFont typeface="+mj-lt"/>
              <a:buAutoNum type="arabicPeriod"/>
              <a:defRPr/>
            </a:pPr>
            <a:r>
              <a:rPr lang="ru-RU" sz="2800" dirty="0" smtClean="0">
                <a:solidFill>
                  <a:srgbClr val="002060"/>
                </a:solidFill>
              </a:rPr>
              <a:t>социальная ответственность </a:t>
            </a:r>
            <a:r>
              <a:rPr lang="ru-RU" sz="2800" dirty="0" smtClean="0">
                <a:solidFill>
                  <a:srgbClr val="0070C0"/>
                </a:solidFill>
              </a:rPr>
              <a:t>за воздействие на общество;</a:t>
            </a:r>
          </a:p>
          <a:p>
            <a:pPr marL="457200" lvl="1" indent="-457200">
              <a:buClr>
                <a:srgbClr val="C00000"/>
              </a:buClr>
              <a:buSzPct val="100000"/>
              <a:buFont typeface="+mj-lt"/>
              <a:buAutoNum type="arabicPeriod"/>
              <a:defRPr/>
            </a:pPr>
            <a:r>
              <a:rPr lang="ru-RU" sz="2800" dirty="0" smtClean="0">
                <a:solidFill>
                  <a:srgbClr val="002060"/>
                </a:solidFill>
              </a:rPr>
              <a:t>социальная ответственность </a:t>
            </a:r>
            <a:r>
              <a:rPr lang="ru-RU" sz="2800" dirty="0" smtClean="0">
                <a:solidFill>
                  <a:srgbClr val="00B050"/>
                </a:solidFill>
              </a:rPr>
              <a:t>за воздействие на экологию.</a:t>
            </a:r>
          </a:p>
          <a:p>
            <a:pPr marL="0" indent="0" eaLnBrk="1" fontAlgn="auto" hangingPunct="1">
              <a:spcBef>
                <a:spcPts val="600"/>
              </a:spcBef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endParaRPr lang="en-US" sz="2800" dirty="0" smtClean="0">
              <a:solidFill>
                <a:srgbClr val="002060"/>
              </a:solidFill>
            </a:endParaRPr>
          </a:p>
        </p:txBody>
      </p:sp>
      <p:grpSp>
        <p:nvGrpSpPr>
          <p:cNvPr id="8196" name="Group 6"/>
          <p:cNvGrpSpPr>
            <a:grpSpLocks/>
          </p:cNvGrpSpPr>
          <p:nvPr/>
        </p:nvGrpSpPr>
        <p:grpSpPr bwMode="auto">
          <a:xfrm>
            <a:off x="7885113" y="6237288"/>
            <a:ext cx="1033462" cy="409575"/>
            <a:chOff x="4876" y="4062"/>
            <a:chExt cx="651" cy="258"/>
          </a:xfrm>
        </p:grpSpPr>
        <p:pic>
          <p:nvPicPr>
            <p:cNvPr id="8197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8198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611188" y="620713"/>
            <a:ext cx="8229600" cy="1227137"/>
          </a:xfrm>
        </p:spPr>
        <p:txBody>
          <a:bodyPr/>
          <a:lstStyle/>
          <a:p>
            <a:pPr algn="ctr">
              <a:defRPr/>
            </a:pPr>
            <a:r>
              <a:rPr lang="ru-RU" sz="2400" b="1" dirty="0" smtClean="0">
                <a:solidFill>
                  <a:srgbClr val="C00000"/>
                </a:solidFill>
              </a:rPr>
              <a:t>Основные направления социальной деятельности для реализации КСО </a:t>
            </a:r>
            <a:br>
              <a:rPr lang="ru-RU" sz="2400" b="1" dirty="0" smtClean="0">
                <a:solidFill>
                  <a:srgbClr val="C00000"/>
                </a:solidFill>
              </a:rPr>
            </a:br>
            <a:r>
              <a:rPr lang="ru-RU" sz="2400" b="1" dirty="0" smtClean="0">
                <a:solidFill>
                  <a:srgbClr val="C00000"/>
                </a:solidFill>
              </a:rPr>
              <a:t> (на примере ОАО РАО «ЕЭС России»):</a:t>
            </a:r>
            <a:endParaRPr lang="en-US" sz="24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219" name="Содержимое 2"/>
          <p:cNvSpPr>
            <a:spLocks noGrp="1"/>
          </p:cNvSpPr>
          <p:nvPr>
            <p:ph idx="1"/>
          </p:nvPr>
        </p:nvSpPr>
        <p:spPr>
          <a:xfrm>
            <a:off x="323850" y="1916113"/>
            <a:ext cx="8496300" cy="4465637"/>
          </a:xfrm>
        </p:spPr>
        <p:txBody>
          <a:bodyPr/>
          <a:lstStyle/>
          <a:p>
            <a:pPr marL="514350" indent="-514350">
              <a:spcBef>
                <a:spcPct val="0"/>
              </a:spcBef>
              <a:buClr>
                <a:srgbClr val="002060"/>
              </a:buClr>
              <a:buSzPct val="100000"/>
              <a:buFont typeface="Verdana" pitchFamily="34" charset="0"/>
              <a:buAutoNum type="arabicPeriod"/>
            </a:pPr>
            <a:r>
              <a:rPr lang="ru-RU" sz="2200" smtClean="0">
                <a:solidFill>
                  <a:srgbClr val="002060"/>
                </a:solidFill>
              </a:rPr>
              <a:t>содействие развитию науки, образования, охраны окружающей среды: поддержка молодых ученых, фундаментальных исследований в естественных и гуманитарных науках;</a:t>
            </a:r>
          </a:p>
          <a:p>
            <a:pPr marL="514350" indent="-514350">
              <a:spcBef>
                <a:spcPct val="0"/>
              </a:spcBef>
              <a:buClr>
                <a:srgbClr val="002060"/>
              </a:buClr>
              <a:buSzPct val="100000"/>
              <a:buFont typeface="Verdana" pitchFamily="34" charset="0"/>
              <a:buAutoNum type="arabicPeriod"/>
            </a:pPr>
            <a:r>
              <a:rPr lang="ru-RU" sz="2200" smtClean="0">
                <a:solidFill>
                  <a:srgbClr val="002060"/>
                </a:solidFill>
              </a:rPr>
              <a:t>сохранение и приумножение культурного наследия: поддержка проектов, способствующих развитию национальной культуры; </a:t>
            </a:r>
          </a:p>
          <a:p>
            <a:pPr marL="514350" indent="-514350">
              <a:spcBef>
                <a:spcPct val="0"/>
              </a:spcBef>
              <a:buClr>
                <a:srgbClr val="002060"/>
              </a:buClr>
              <a:buSzPct val="100000"/>
              <a:buFont typeface="Verdana" pitchFamily="34" charset="0"/>
              <a:buAutoNum type="arabicPeriod"/>
            </a:pPr>
            <a:r>
              <a:rPr lang="ru-RU" sz="2200" smtClean="0">
                <a:solidFill>
                  <a:srgbClr val="002060"/>
                </a:solidFill>
              </a:rPr>
              <a:t>поддержка социального развития и общественных инициатив;</a:t>
            </a:r>
          </a:p>
          <a:p>
            <a:pPr marL="514350" indent="-514350">
              <a:spcBef>
                <a:spcPct val="0"/>
              </a:spcBef>
              <a:buClr>
                <a:srgbClr val="002060"/>
              </a:buClr>
              <a:buSzPct val="100000"/>
              <a:buFont typeface="Verdana" pitchFamily="34" charset="0"/>
              <a:buAutoNum type="arabicPeriod"/>
            </a:pPr>
            <a:r>
              <a:rPr lang="ru-RU" sz="2200" smtClean="0">
                <a:solidFill>
                  <a:srgbClr val="002060"/>
                </a:solidFill>
              </a:rPr>
              <a:t>охрана здоровья и благополучия людей, в т.ч. социально незащищенных групп;</a:t>
            </a:r>
          </a:p>
          <a:p>
            <a:pPr marL="514350" indent="-514350">
              <a:spcBef>
                <a:spcPct val="0"/>
              </a:spcBef>
              <a:buClr>
                <a:srgbClr val="002060"/>
              </a:buClr>
              <a:buSzPct val="100000"/>
              <a:buFont typeface="Verdana" pitchFamily="34" charset="0"/>
              <a:buAutoNum type="arabicPeriod"/>
            </a:pPr>
            <a:r>
              <a:rPr lang="ru-RU" sz="2200" smtClean="0">
                <a:solidFill>
                  <a:srgbClr val="002060"/>
                </a:solidFill>
              </a:rPr>
              <a:t>социальная ответственность за воздействие на экологию.</a:t>
            </a:r>
          </a:p>
          <a:p>
            <a:pPr marL="514350" indent="-514350">
              <a:spcBef>
                <a:spcPct val="0"/>
              </a:spcBef>
              <a:buClr>
                <a:srgbClr val="002060"/>
              </a:buClr>
              <a:buSzPct val="100000"/>
              <a:buFont typeface="Verdana" pitchFamily="34" charset="0"/>
              <a:buAutoNum type="arabicPeriod"/>
            </a:pPr>
            <a:endParaRPr lang="ru-RU" sz="2200" smtClean="0">
              <a:solidFill>
                <a:srgbClr val="002060"/>
              </a:solidFill>
            </a:endParaRPr>
          </a:p>
          <a:p>
            <a:pPr marL="514350" indent="-514350" eaLnBrk="1" hangingPunct="1">
              <a:spcBef>
                <a:spcPct val="0"/>
              </a:spcBef>
              <a:buClr>
                <a:srgbClr val="002060"/>
              </a:buClr>
              <a:buSzPct val="100000"/>
              <a:buFont typeface="Verdana" pitchFamily="34" charset="0"/>
              <a:buAutoNum type="arabicPeriod"/>
            </a:pPr>
            <a:endParaRPr lang="en-US" sz="2200" smtClean="0">
              <a:solidFill>
                <a:srgbClr val="002060"/>
              </a:solidFill>
            </a:endParaRPr>
          </a:p>
        </p:txBody>
      </p:sp>
      <p:grpSp>
        <p:nvGrpSpPr>
          <p:cNvPr id="9220" name="Group 6"/>
          <p:cNvGrpSpPr>
            <a:grpSpLocks/>
          </p:cNvGrpSpPr>
          <p:nvPr/>
        </p:nvGrpSpPr>
        <p:grpSpPr bwMode="auto">
          <a:xfrm>
            <a:off x="7885113" y="6237288"/>
            <a:ext cx="1033462" cy="409575"/>
            <a:chOff x="4876" y="4062"/>
            <a:chExt cx="651" cy="258"/>
          </a:xfrm>
        </p:grpSpPr>
        <p:pic>
          <p:nvPicPr>
            <p:cNvPr id="9221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9222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250825" y="836613"/>
            <a:ext cx="8497888" cy="1871662"/>
          </a:xfrm>
        </p:spPr>
        <p:txBody>
          <a:bodyPr/>
          <a:lstStyle/>
          <a:p>
            <a:pPr algn="ctr">
              <a:defRPr/>
            </a:pPr>
            <a:r>
              <a:rPr lang="ru-RU" sz="2800" b="1" dirty="0" smtClean="0">
                <a:solidFill>
                  <a:srgbClr val="C00000"/>
                </a:solidFill>
              </a:rPr>
              <a:t>Стратегические направления деятельности в сфере социальной ответственности </a:t>
            </a:r>
            <a:br>
              <a:rPr lang="ru-RU" sz="2800" b="1" dirty="0" smtClean="0">
                <a:solidFill>
                  <a:srgbClr val="C00000"/>
                </a:solidFill>
              </a:rPr>
            </a:br>
            <a:r>
              <a:rPr lang="ru-RU" sz="2800" b="1" dirty="0" smtClean="0">
                <a:solidFill>
                  <a:srgbClr val="C00000"/>
                </a:solidFill>
              </a:rPr>
              <a:t>(на примере ОАО «ЛУКОЙЛ»)</a:t>
            </a:r>
            <a:endParaRPr lang="en-US" sz="28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243" name="Содержимое 2"/>
          <p:cNvSpPr>
            <a:spLocks noGrp="1"/>
          </p:cNvSpPr>
          <p:nvPr>
            <p:ph idx="1"/>
          </p:nvPr>
        </p:nvSpPr>
        <p:spPr>
          <a:xfrm>
            <a:off x="250825" y="2924175"/>
            <a:ext cx="8642350" cy="3384550"/>
          </a:xfrm>
        </p:spPr>
        <p:txBody>
          <a:bodyPr/>
          <a:lstStyle/>
          <a:p>
            <a:pPr marL="850900" lvl="1" indent="-457200">
              <a:buClr>
                <a:srgbClr val="C00000"/>
              </a:buClr>
              <a:buSzPct val="100000"/>
              <a:buFont typeface="Verdana" pitchFamily="34" charset="0"/>
              <a:buAutoNum type="arabicPeriod"/>
            </a:pPr>
            <a:r>
              <a:rPr lang="ru-RU" sz="2800" smtClean="0">
                <a:solidFill>
                  <a:srgbClr val="002060"/>
                </a:solidFill>
              </a:rPr>
              <a:t>социальные инвестиции </a:t>
            </a:r>
            <a:r>
              <a:rPr lang="ru-RU" sz="2800" i="1" smtClean="0">
                <a:solidFill>
                  <a:srgbClr val="002060"/>
                </a:solidFill>
              </a:rPr>
              <a:t>(помогают сотрудничать с государством);</a:t>
            </a:r>
          </a:p>
          <a:p>
            <a:pPr marL="850900" lvl="1" indent="-457200">
              <a:buClr>
                <a:srgbClr val="C00000"/>
              </a:buClr>
              <a:buSzPct val="100000"/>
              <a:buFont typeface="Verdana" pitchFamily="34" charset="0"/>
              <a:buAutoNum type="arabicPeriod"/>
            </a:pPr>
            <a:r>
              <a:rPr lang="ru-RU" sz="2800" smtClean="0">
                <a:solidFill>
                  <a:srgbClr val="002060"/>
                </a:solidFill>
              </a:rPr>
              <a:t>программы спонсорства и традиционной благотворительности </a:t>
            </a:r>
            <a:r>
              <a:rPr lang="ru-RU" sz="2800" i="1" smtClean="0">
                <a:solidFill>
                  <a:srgbClr val="002060"/>
                </a:solidFill>
              </a:rPr>
              <a:t>(обеспечивают все блага, которые дает социальная ориентированность компании).</a:t>
            </a:r>
          </a:p>
        </p:txBody>
      </p:sp>
      <p:grpSp>
        <p:nvGrpSpPr>
          <p:cNvPr id="10244" name="Group 6"/>
          <p:cNvGrpSpPr>
            <a:grpSpLocks/>
          </p:cNvGrpSpPr>
          <p:nvPr/>
        </p:nvGrpSpPr>
        <p:grpSpPr bwMode="auto">
          <a:xfrm>
            <a:off x="7885113" y="6237288"/>
            <a:ext cx="1033462" cy="409575"/>
            <a:chOff x="4876" y="4062"/>
            <a:chExt cx="651" cy="258"/>
          </a:xfrm>
        </p:grpSpPr>
        <p:pic>
          <p:nvPicPr>
            <p:cNvPr id="10245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0246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395288" y="620713"/>
            <a:ext cx="8497887" cy="936625"/>
          </a:xfrm>
        </p:spPr>
        <p:txBody>
          <a:bodyPr/>
          <a:lstStyle/>
          <a:p>
            <a:pPr algn="ctr">
              <a:defRPr/>
            </a:pPr>
            <a:r>
              <a:rPr lang="ru-RU" sz="2200" b="1" dirty="0" smtClean="0">
                <a:solidFill>
                  <a:srgbClr val="C00000"/>
                </a:solidFill>
              </a:rPr>
              <a:t>Стратегические направления деятельности</a:t>
            </a:r>
            <a:br>
              <a:rPr lang="ru-RU" sz="2200" b="1" dirty="0" smtClean="0">
                <a:solidFill>
                  <a:srgbClr val="C00000"/>
                </a:solidFill>
              </a:rPr>
            </a:br>
            <a:r>
              <a:rPr lang="ru-RU" sz="2200" b="1" dirty="0" smtClean="0">
                <a:solidFill>
                  <a:srgbClr val="C00000"/>
                </a:solidFill>
              </a:rPr>
              <a:t>в сфере социальной ответственности </a:t>
            </a:r>
            <a:br>
              <a:rPr lang="ru-RU" sz="2200" b="1" dirty="0" smtClean="0">
                <a:solidFill>
                  <a:srgbClr val="C00000"/>
                </a:solidFill>
              </a:rPr>
            </a:br>
            <a:r>
              <a:rPr lang="ru-RU" sz="2200" b="1" dirty="0" smtClean="0">
                <a:solidFill>
                  <a:srgbClr val="C00000"/>
                </a:solidFill>
              </a:rPr>
              <a:t>(на примере ОАО «ЛУКОЙЛ»)</a:t>
            </a:r>
            <a:endParaRPr lang="en-US" sz="2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267" name="Содержимое 2"/>
          <p:cNvSpPr>
            <a:spLocks noGrp="1"/>
          </p:cNvSpPr>
          <p:nvPr>
            <p:ph idx="1"/>
          </p:nvPr>
        </p:nvSpPr>
        <p:spPr>
          <a:xfrm>
            <a:off x="250825" y="1628775"/>
            <a:ext cx="8642350" cy="5040313"/>
          </a:xfrm>
        </p:spPr>
        <p:txBody>
          <a:bodyPr/>
          <a:lstStyle/>
          <a:p>
            <a:pPr>
              <a:buClr>
                <a:srgbClr val="C00000"/>
              </a:buClr>
            </a:pPr>
            <a:r>
              <a:rPr lang="ru-RU" sz="2000" b="1" smtClean="0">
                <a:solidFill>
                  <a:srgbClr val="002060"/>
                </a:solidFill>
              </a:rPr>
              <a:t>Корпоративные программы </a:t>
            </a:r>
            <a:r>
              <a:rPr lang="ru-RU" sz="2000" smtClean="0">
                <a:solidFill>
                  <a:srgbClr val="002060"/>
                </a:solidFill>
              </a:rPr>
              <a:t>компании носят адресный характер и опираются на имеющийся в регионах профессиональный опыт и человеческий потенциал.</a:t>
            </a:r>
          </a:p>
          <a:p>
            <a:pPr>
              <a:buClr>
                <a:srgbClr val="C00000"/>
              </a:buClr>
            </a:pPr>
            <a:r>
              <a:rPr lang="ru-RU" sz="2000" b="1" smtClean="0">
                <a:solidFill>
                  <a:srgbClr val="002060"/>
                </a:solidFill>
              </a:rPr>
              <a:t>Программа социальных инвестиций </a:t>
            </a:r>
            <a:r>
              <a:rPr lang="ru-RU" sz="2000" smtClean="0">
                <a:solidFill>
                  <a:srgbClr val="002060"/>
                </a:solidFill>
              </a:rPr>
              <a:t>компании включает:</a:t>
            </a:r>
          </a:p>
          <a:p>
            <a:pPr lvl="1">
              <a:buClr>
                <a:srgbClr val="C00000"/>
              </a:buClr>
            </a:pPr>
            <a:r>
              <a:rPr lang="ru-RU" sz="2000" smtClean="0">
                <a:solidFill>
                  <a:srgbClr val="002060"/>
                </a:solidFill>
              </a:rPr>
              <a:t>поддержку детских домов и детских образовательных учреждений;</a:t>
            </a:r>
          </a:p>
          <a:p>
            <a:pPr lvl="1">
              <a:buClr>
                <a:srgbClr val="C00000"/>
              </a:buClr>
            </a:pPr>
            <a:r>
              <a:rPr lang="ru-RU" sz="2000" smtClean="0">
                <a:solidFill>
                  <a:srgbClr val="002060"/>
                </a:solidFill>
              </a:rPr>
              <a:t>программы в области образования, позволяющие на начальной стадии влиять на процесс подготовки квалифицированных кадров для работы в компании и ее филиалах;</a:t>
            </a:r>
          </a:p>
          <a:p>
            <a:pPr lvl="1">
              <a:buClr>
                <a:srgbClr val="C00000"/>
              </a:buClr>
            </a:pPr>
            <a:r>
              <a:rPr lang="ru-RU" sz="2000" smtClean="0">
                <a:solidFill>
                  <a:srgbClr val="002060"/>
                </a:solidFill>
              </a:rPr>
              <a:t>поддержка медицинских учреждений;</a:t>
            </a:r>
          </a:p>
          <a:p>
            <a:pPr lvl="1">
              <a:buClr>
                <a:srgbClr val="C00000"/>
              </a:buClr>
            </a:pPr>
            <a:r>
              <a:rPr lang="ru-RU" sz="2000" smtClean="0">
                <a:solidFill>
                  <a:srgbClr val="002060"/>
                </a:solidFill>
              </a:rPr>
              <a:t>сохранение культурного и исторического наследия;</a:t>
            </a:r>
          </a:p>
          <a:p>
            <a:pPr lvl="1">
              <a:buClr>
                <a:srgbClr val="C00000"/>
              </a:buClr>
            </a:pPr>
            <a:r>
              <a:rPr lang="ru-RU" sz="2000" smtClean="0">
                <a:solidFill>
                  <a:srgbClr val="002060"/>
                </a:solidFill>
              </a:rPr>
              <a:t>программы поддержки ветеранов войны и труда, инвалидов, социально незащищенных групп населения;</a:t>
            </a:r>
          </a:p>
          <a:p>
            <a:pPr lvl="1">
              <a:buClr>
                <a:srgbClr val="C00000"/>
              </a:buClr>
            </a:pPr>
            <a:r>
              <a:rPr lang="ru-RU" sz="2000" smtClean="0">
                <a:solidFill>
                  <a:srgbClr val="002060"/>
                </a:solidFill>
              </a:rPr>
              <a:t>программы помощи народам Крайнего Севера.</a:t>
            </a:r>
          </a:p>
        </p:txBody>
      </p:sp>
      <p:grpSp>
        <p:nvGrpSpPr>
          <p:cNvPr id="11268" name="Group 6"/>
          <p:cNvGrpSpPr>
            <a:grpSpLocks/>
          </p:cNvGrpSpPr>
          <p:nvPr/>
        </p:nvGrpSpPr>
        <p:grpSpPr bwMode="auto">
          <a:xfrm>
            <a:off x="7885113" y="6237288"/>
            <a:ext cx="1033462" cy="409575"/>
            <a:chOff x="4876" y="4062"/>
            <a:chExt cx="651" cy="258"/>
          </a:xfrm>
        </p:grpSpPr>
        <p:pic>
          <p:nvPicPr>
            <p:cNvPr id="11269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1270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Заголовок 5"/>
          <p:cNvSpPr>
            <a:spLocks noGrp="1"/>
          </p:cNvSpPr>
          <p:nvPr>
            <p:ph type="title"/>
          </p:nvPr>
        </p:nvSpPr>
        <p:spPr>
          <a:xfrm>
            <a:off x="468313" y="765175"/>
            <a:ext cx="8229600" cy="863600"/>
          </a:xfrm>
        </p:spPr>
        <p:txBody>
          <a:bodyPr/>
          <a:lstStyle/>
          <a:p>
            <a:pPr algn="ctr"/>
            <a:r>
              <a:rPr lang="ru-RU" sz="2800" b="1" smtClean="0">
                <a:solidFill>
                  <a:srgbClr val="C00000"/>
                </a:solidFill>
              </a:rPr>
              <a:t>Принципы реализации внешних социальных программ:</a:t>
            </a:r>
            <a:endParaRPr lang="en-US" sz="2800" b="1" smtClean="0">
              <a:solidFill>
                <a:srgbClr val="C00000"/>
              </a:solidFill>
            </a:endParaRPr>
          </a:p>
        </p:txBody>
      </p:sp>
      <p:sp>
        <p:nvSpPr>
          <p:cNvPr id="12291" name="Содержимое 2"/>
          <p:cNvSpPr>
            <a:spLocks noGrp="1"/>
          </p:cNvSpPr>
          <p:nvPr>
            <p:ph idx="1"/>
          </p:nvPr>
        </p:nvSpPr>
        <p:spPr>
          <a:xfrm>
            <a:off x="395288" y="1773238"/>
            <a:ext cx="8229600" cy="4679950"/>
          </a:xfrm>
        </p:spPr>
        <p:txBody>
          <a:bodyPr/>
          <a:lstStyle/>
          <a:p>
            <a:pPr marL="342900" indent="-342900">
              <a:buClr>
                <a:srgbClr val="C00000"/>
              </a:buClr>
              <a:buSzPct val="100000"/>
              <a:buFont typeface="Verdana" pitchFamily="34" charset="0"/>
              <a:buAutoNum type="arabicPeriod"/>
            </a:pPr>
            <a:r>
              <a:rPr lang="ru-RU" sz="1800" smtClean="0">
                <a:solidFill>
                  <a:srgbClr val="002060"/>
                </a:solidFill>
              </a:rPr>
              <a:t>добровольность участия в осуществлении партнерских программ и проектов развития местных сообществ;</a:t>
            </a:r>
          </a:p>
          <a:p>
            <a:pPr marL="342900" indent="-342900">
              <a:buClr>
                <a:srgbClr val="C00000"/>
              </a:buClr>
              <a:buSzPct val="100000"/>
              <a:buFont typeface="Verdana" pitchFamily="34" charset="0"/>
              <a:buAutoNum type="arabicPeriod"/>
            </a:pPr>
            <a:r>
              <a:rPr lang="ru-RU" sz="1800" smtClean="0">
                <a:solidFill>
                  <a:srgbClr val="002060"/>
                </a:solidFill>
              </a:rPr>
              <a:t>строгое соответствие внешних социальных программ в области благотворительности, спонсорства и социального партнерства требованиям российского законодательства и внутренним нормативным актам;  </a:t>
            </a:r>
          </a:p>
          <a:p>
            <a:pPr marL="342900" indent="-342900">
              <a:buClr>
                <a:srgbClr val="C00000"/>
              </a:buClr>
              <a:buSzPct val="100000"/>
              <a:buFont typeface="Verdana" pitchFamily="34" charset="0"/>
              <a:buAutoNum type="arabicPeriod"/>
            </a:pPr>
            <a:r>
              <a:rPr lang="ru-RU" sz="1800" smtClean="0">
                <a:solidFill>
                  <a:srgbClr val="002060"/>
                </a:solidFill>
              </a:rPr>
              <a:t>управление затратами на внешние социальные программы на основе бюджетного контроля и в соответствии с социальными приоритетами в конкретном регионе;</a:t>
            </a:r>
          </a:p>
          <a:p>
            <a:pPr marL="342900" indent="-342900">
              <a:buClr>
                <a:srgbClr val="C00000"/>
              </a:buClr>
              <a:buSzPct val="100000"/>
              <a:buFont typeface="Verdana" pitchFamily="34" charset="0"/>
              <a:buAutoNum type="arabicPeriod"/>
            </a:pPr>
            <a:r>
              <a:rPr lang="ru-RU" sz="1800" smtClean="0">
                <a:solidFill>
                  <a:srgbClr val="002060"/>
                </a:solidFill>
              </a:rPr>
              <a:t>оценка эффективности реализованных внешних социальных программ на основе анализа 3 основных составляющих: затраты - результаты - наличие долгосрочного</a:t>
            </a:r>
            <a:br>
              <a:rPr lang="ru-RU" sz="1800" smtClean="0">
                <a:solidFill>
                  <a:srgbClr val="002060"/>
                </a:solidFill>
              </a:rPr>
            </a:br>
            <a:r>
              <a:rPr lang="ru-RU" sz="1800" smtClean="0">
                <a:solidFill>
                  <a:srgbClr val="002060"/>
                </a:solidFill>
              </a:rPr>
              <a:t>позитивного воздействия;</a:t>
            </a:r>
          </a:p>
          <a:p>
            <a:pPr marL="342900" indent="-342900">
              <a:buClr>
                <a:srgbClr val="C00000"/>
              </a:buClr>
              <a:buSzPct val="100000"/>
              <a:buFont typeface="Verdana" pitchFamily="34" charset="0"/>
              <a:buAutoNum type="arabicPeriod"/>
            </a:pPr>
            <a:r>
              <a:rPr lang="ru-RU" sz="1800" smtClean="0">
                <a:solidFill>
                  <a:srgbClr val="002060"/>
                </a:solidFill>
              </a:rPr>
              <a:t>ежегодный анализ и в случае необходимости пересмотр руководством компании приоритетов социальной</a:t>
            </a:r>
            <a:br>
              <a:rPr lang="ru-RU" sz="1800" smtClean="0">
                <a:solidFill>
                  <a:srgbClr val="002060"/>
                </a:solidFill>
              </a:rPr>
            </a:br>
            <a:r>
              <a:rPr lang="ru-RU" sz="1800" smtClean="0">
                <a:solidFill>
                  <a:srgbClr val="002060"/>
                </a:solidFill>
              </a:rPr>
              <a:t>политики в конкретном регионе.</a:t>
            </a:r>
          </a:p>
        </p:txBody>
      </p:sp>
      <p:grpSp>
        <p:nvGrpSpPr>
          <p:cNvPr id="12292" name="Group 6"/>
          <p:cNvGrpSpPr>
            <a:grpSpLocks/>
          </p:cNvGrpSpPr>
          <p:nvPr/>
        </p:nvGrpSpPr>
        <p:grpSpPr bwMode="auto">
          <a:xfrm>
            <a:off x="7885113" y="6237288"/>
            <a:ext cx="1033462" cy="409575"/>
            <a:chOff x="4876" y="4062"/>
            <a:chExt cx="651" cy="258"/>
          </a:xfrm>
        </p:grpSpPr>
        <p:pic>
          <p:nvPicPr>
            <p:cNvPr id="12293" name="Picture 7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294" name="Picture 8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Содержимое 2"/>
          <p:cNvSpPr>
            <a:spLocks noGrp="1"/>
          </p:cNvSpPr>
          <p:nvPr>
            <p:ph idx="1"/>
          </p:nvPr>
        </p:nvSpPr>
        <p:spPr>
          <a:xfrm>
            <a:off x="457200" y="981075"/>
            <a:ext cx="8229600" cy="5256213"/>
          </a:xfrm>
        </p:spPr>
        <p:txBody>
          <a:bodyPr/>
          <a:lstStyle/>
          <a:p>
            <a:pPr>
              <a:buClr>
                <a:srgbClr val="C00000"/>
              </a:buClr>
              <a:buSzPct val="100000"/>
            </a:pPr>
            <a:r>
              <a:rPr lang="ru-RU" sz="2400" b="1" smtClean="0">
                <a:solidFill>
                  <a:srgbClr val="002060"/>
                </a:solidFill>
              </a:rPr>
              <a:t>Благотворительные инициативы </a:t>
            </a:r>
            <a:r>
              <a:rPr lang="ru-RU" sz="2400" smtClean="0">
                <a:solidFill>
                  <a:srgbClr val="002060"/>
                </a:solidFill>
              </a:rPr>
              <a:t>получают развитие в </a:t>
            </a:r>
            <a:r>
              <a:rPr lang="ru-RU" sz="2400" b="1" smtClean="0">
                <a:solidFill>
                  <a:srgbClr val="002060"/>
                </a:solidFill>
              </a:rPr>
              <a:t>целевых долгосрочных программах </a:t>
            </a:r>
            <a:r>
              <a:rPr lang="ru-RU" sz="2400" smtClean="0">
                <a:solidFill>
                  <a:srgbClr val="002060"/>
                </a:solidFill>
              </a:rPr>
              <a:t>(помощи детским домам, поддержки образования и талантов, «попавших в беду» и т.д.).</a:t>
            </a:r>
          </a:p>
          <a:p>
            <a:pPr>
              <a:buClr>
                <a:srgbClr val="C00000"/>
              </a:buClr>
              <a:buSzPct val="100000"/>
            </a:pPr>
            <a:r>
              <a:rPr lang="ru-RU" sz="2400" b="1" smtClean="0">
                <a:solidFill>
                  <a:srgbClr val="002060"/>
                </a:solidFill>
              </a:rPr>
              <a:t>Спонсорские программы </a:t>
            </a:r>
            <a:r>
              <a:rPr lang="ru-RU" sz="2400" smtClean="0">
                <a:solidFill>
                  <a:srgbClr val="002060"/>
                </a:solidFill>
              </a:rPr>
              <a:t>в области развития физкультуры и спорта направлены на их популяризацию, развитие ДЮСШ, профессиональных спортивных коллективов.</a:t>
            </a:r>
          </a:p>
          <a:p>
            <a:pPr>
              <a:buClr>
                <a:srgbClr val="C00000"/>
              </a:buClr>
              <a:buSzPct val="100000"/>
            </a:pPr>
            <a:r>
              <a:rPr lang="ru-RU" sz="2400" b="1" smtClean="0">
                <a:solidFill>
                  <a:srgbClr val="002060"/>
                </a:solidFill>
              </a:rPr>
              <a:t>Социальные проекты </a:t>
            </a:r>
            <a:r>
              <a:rPr lang="ru-RU" sz="2400" smtClean="0">
                <a:solidFill>
                  <a:srgbClr val="002060"/>
                </a:solidFill>
              </a:rPr>
              <a:t>компаний реализуются на основе договоров о сотрудничестве и социальном партнерстве с представителями региональных органов исполнительной власти.</a:t>
            </a:r>
          </a:p>
        </p:txBody>
      </p:sp>
      <p:grpSp>
        <p:nvGrpSpPr>
          <p:cNvPr id="13315" name="Group 6"/>
          <p:cNvGrpSpPr>
            <a:grpSpLocks/>
          </p:cNvGrpSpPr>
          <p:nvPr/>
        </p:nvGrpSpPr>
        <p:grpSpPr bwMode="auto">
          <a:xfrm>
            <a:off x="7885113" y="6237288"/>
            <a:ext cx="1033462" cy="409575"/>
            <a:chOff x="4876" y="4062"/>
            <a:chExt cx="651" cy="258"/>
          </a:xfrm>
        </p:grpSpPr>
        <p:pic>
          <p:nvPicPr>
            <p:cNvPr id="13316" name="Picture 7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3317" name="Picture 8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Содержимое 2"/>
          <p:cNvSpPr>
            <a:spLocks noGrp="1"/>
          </p:cNvSpPr>
          <p:nvPr>
            <p:ph idx="1"/>
          </p:nvPr>
        </p:nvSpPr>
        <p:spPr>
          <a:xfrm>
            <a:off x="323850" y="981075"/>
            <a:ext cx="8496300" cy="5256213"/>
          </a:xfrm>
        </p:spPr>
        <p:txBody>
          <a:bodyPr/>
          <a:lstStyle/>
          <a:p>
            <a:pPr>
              <a:spcBef>
                <a:spcPct val="0"/>
              </a:spcBef>
              <a:buClr>
                <a:srgbClr val="C00000"/>
              </a:buClr>
            </a:pPr>
            <a:r>
              <a:rPr lang="ru-RU" sz="2400" smtClean="0">
                <a:solidFill>
                  <a:srgbClr val="002060"/>
                </a:solidFill>
              </a:rPr>
              <a:t>Полноценное социально-экономическое развитие организаций </a:t>
            </a:r>
            <a:r>
              <a:rPr lang="ru-RU" sz="2400" b="1" smtClean="0">
                <a:solidFill>
                  <a:srgbClr val="002060"/>
                </a:solidFill>
              </a:rPr>
              <a:t>с учётом КСО </a:t>
            </a:r>
            <a:r>
              <a:rPr lang="ru-RU" sz="2400" smtClean="0">
                <a:solidFill>
                  <a:srgbClr val="002060"/>
                </a:solidFill>
              </a:rPr>
              <a:t>включает: </a:t>
            </a:r>
          </a:p>
          <a:p>
            <a:pPr marL="850900" lvl="1" indent="-457200">
              <a:spcBef>
                <a:spcPct val="0"/>
              </a:spcBef>
              <a:buClr>
                <a:srgbClr val="C00000"/>
              </a:buClr>
              <a:buSzPct val="100000"/>
              <a:buFont typeface="Verdana" pitchFamily="34" charset="0"/>
              <a:buAutoNum type="arabicPeriod"/>
            </a:pPr>
            <a:r>
              <a:rPr lang="ru-RU" smtClean="0">
                <a:solidFill>
                  <a:srgbClr val="002060"/>
                </a:solidFill>
              </a:rPr>
              <a:t>уплату налогов в полном объёме; </a:t>
            </a:r>
          </a:p>
          <a:p>
            <a:pPr marL="850900" lvl="1" indent="-457200">
              <a:spcBef>
                <a:spcPct val="0"/>
              </a:spcBef>
              <a:buClr>
                <a:srgbClr val="C00000"/>
              </a:buClr>
              <a:buSzPct val="100000"/>
              <a:buFont typeface="Verdana" pitchFamily="34" charset="0"/>
              <a:buAutoNum type="arabicPeriod"/>
            </a:pPr>
            <a:r>
              <a:rPr lang="ru-RU" smtClean="0">
                <a:solidFill>
                  <a:srgbClr val="002060"/>
                </a:solidFill>
              </a:rPr>
              <a:t>установление экономически обоснованного уровня заработной платы; </a:t>
            </a:r>
          </a:p>
          <a:p>
            <a:pPr marL="850900" lvl="1" indent="-457200">
              <a:spcBef>
                <a:spcPct val="0"/>
              </a:spcBef>
              <a:buClr>
                <a:srgbClr val="C00000"/>
              </a:buClr>
              <a:buSzPct val="100000"/>
              <a:buFont typeface="Verdana" pitchFamily="34" charset="0"/>
              <a:buAutoNum type="arabicPeriod"/>
            </a:pPr>
            <a:r>
              <a:rPr lang="ru-RU" smtClean="0">
                <a:solidFill>
                  <a:srgbClr val="002060"/>
                </a:solidFill>
              </a:rPr>
              <a:t>дополнительное пенсионное обеспечение работников; </a:t>
            </a:r>
          </a:p>
          <a:p>
            <a:pPr marL="850900" lvl="1" indent="-457200">
              <a:spcBef>
                <a:spcPct val="0"/>
              </a:spcBef>
              <a:buClr>
                <a:srgbClr val="C00000"/>
              </a:buClr>
              <a:buSzPct val="100000"/>
              <a:buFont typeface="Verdana" pitchFamily="34" charset="0"/>
              <a:buAutoNum type="arabicPeriod"/>
            </a:pPr>
            <a:r>
              <a:rPr lang="ru-RU" smtClean="0">
                <a:solidFill>
                  <a:srgbClr val="002060"/>
                </a:solidFill>
              </a:rPr>
              <a:t>вложение средств в профессиональное развитие персонала и охрану труда;</a:t>
            </a:r>
          </a:p>
          <a:p>
            <a:pPr marL="850900" lvl="1" indent="-457200">
              <a:spcBef>
                <a:spcPct val="0"/>
              </a:spcBef>
              <a:buClr>
                <a:srgbClr val="C00000"/>
              </a:buClr>
              <a:buSzPct val="100000"/>
              <a:buFont typeface="Verdana" pitchFamily="34" charset="0"/>
              <a:buAutoNum type="arabicPeriod"/>
            </a:pPr>
            <a:r>
              <a:rPr lang="ru-RU" smtClean="0">
                <a:solidFill>
                  <a:srgbClr val="002060"/>
                </a:solidFill>
              </a:rPr>
              <a:t>формирование собственной социальной инфраструктуры; </a:t>
            </a:r>
          </a:p>
          <a:p>
            <a:pPr marL="850900" lvl="1" indent="-457200">
              <a:spcBef>
                <a:spcPct val="0"/>
              </a:spcBef>
              <a:buClr>
                <a:srgbClr val="C00000"/>
              </a:buClr>
              <a:buSzPct val="100000"/>
              <a:buFont typeface="Verdana" pitchFamily="34" charset="0"/>
              <a:buAutoNum type="arabicPeriod"/>
            </a:pPr>
            <a:r>
              <a:rPr lang="ru-RU" smtClean="0">
                <a:solidFill>
                  <a:srgbClr val="002060"/>
                </a:solidFill>
              </a:rPr>
              <a:t>социальное инвестирование; </a:t>
            </a:r>
          </a:p>
          <a:p>
            <a:pPr marL="850900" lvl="1" indent="-457200">
              <a:spcBef>
                <a:spcPct val="0"/>
              </a:spcBef>
              <a:buClr>
                <a:srgbClr val="C00000"/>
              </a:buClr>
              <a:buSzPct val="100000"/>
              <a:buFont typeface="Verdana" pitchFamily="34" charset="0"/>
              <a:buAutoNum type="arabicPeriod"/>
            </a:pPr>
            <a:r>
              <a:rPr lang="ru-RU" smtClean="0">
                <a:solidFill>
                  <a:srgbClr val="002060"/>
                </a:solidFill>
              </a:rPr>
              <a:t>добровольное занятие благотворительностью.</a:t>
            </a:r>
          </a:p>
        </p:txBody>
      </p:sp>
      <p:grpSp>
        <p:nvGrpSpPr>
          <p:cNvPr id="14339" name="Group 6"/>
          <p:cNvGrpSpPr>
            <a:grpSpLocks/>
          </p:cNvGrpSpPr>
          <p:nvPr/>
        </p:nvGrpSpPr>
        <p:grpSpPr bwMode="auto">
          <a:xfrm>
            <a:off x="7885113" y="6237288"/>
            <a:ext cx="1033462" cy="409575"/>
            <a:chOff x="4876" y="4062"/>
            <a:chExt cx="651" cy="258"/>
          </a:xfrm>
        </p:grpSpPr>
        <p:pic>
          <p:nvPicPr>
            <p:cNvPr id="14340" name="Picture 7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4341" name="Picture 8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468313" y="1125538"/>
            <a:ext cx="8229600" cy="719137"/>
          </a:xfrm>
        </p:spPr>
        <p:txBody>
          <a:bodyPr/>
          <a:lstStyle/>
          <a:p>
            <a:pPr algn="ctr">
              <a:defRPr/>
            </a:pPr>
            <a:r>
              <a:rPr lang="ru-RU" sz="2400" b="1" dirty="0" smtClean="0">
                <a:solidFill>
                  <a:srgbClr val="C00000"/>
                </a:solidFill>
              </a:rPr>
              <a:t>Критерии отбора социальных проектов </a:t>
            </a:r>
            <a:br>
              <a:rPr lang="ru-RU" sz="2400" b="1" dirty="0" smtClean="0">
                <a:solidFill>
                  <a:srgbClr val="C00000"/>
                </a:solidFill>
              </a:rPr>
            </a:br>
            <a:r>
              <a:rPr lang="ru-RU" sz="2400" b="1" dirty="0" smtClean="0">
                <a:solidFill>
                  <a:srgbClr val="C00000"/>
                </a:solidFill>
              </a:rPr>
              <a:t>(на примере ОАО «ЛУКОЙЛ»)</a:t>
            </a:r>
            <a:r>
              <a:rPr lang="ru-RU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  <a:endParaRPr lang="en-US" sz="24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5363" name="Содержимое 2"/>
          <p:cNvSpPr>
            <a:spLocks noGrp="1"/>
          </p:cNvSpPr>
          <p:nvPr>
            <p:ph idx="1"/>
          </p:nvPr>
        </p:nvSpPr>
        <p:spPr>
          <a:xfrm>
            <a:off x="457200" y="1989138"/>
            <a:ext cx="8229600" cy="4176712"/>
          </a:xfrm>
        </p:spPr>
        <p:txBody>
          <a:bodyPr/>
          <a:lstStyle/>
          <a:p>
            <a:pPr marL="457200" indent="-457200">
              <a:buClr>
                <a:srgbClr val="002060"/>
              </a:buClr>
              <a:buSzPct val="100000"/>
              <a:buFont typeface="Verdana" pitchFamily="34" charset="0"/>
              <a:buAutoNum type="arabicPeriod"/>
            </a:pPr>
            <a:r>
              <a:rPr lang="ru-RU" sz="2000" smtClean="0">
                <a:solidFill>
                  <a:srgbClr val="002060"/>
                </a:solidFill>
              </a:rPr>
              <a:t>оригинальность и новизна способов решений социальных проблем;</a:t>
            </a:r>
          </a:p>
          <a:p>
            <a:pPr marL="457200" indent="-457200">
              <a:buClr>
                <a:srgbClr val="002060"/>
              </a:buClr>
              <a:buSzPct val="100000"/>
              <a:buFont typeface="Verdana" pitchFamily="34" charset="0"/>
              <a:buAutoNum type="arabicPeriod"/>
            </a:pPr>
            <a:r>
              <a:rPr lang="ru-RU" sz="2000" smtClean="0">
                <a:solidFill>
                  <a:srgbClr val="002060"/>
                </a:solidFill>
              </a:rPr>
              <a:t>социальная эффективность реализации проекта (целевая группа, количество людей, получающих поддержку в результате реализации проекта);</a:t>
            </a:r>
          </a:p>
          <a:p>
            <a:pPr marL="457200" indent="-457200">
              <a:buClr>
                <a:srgbClr val="002060"/>
              </a:buClr>
              <a:buSzPct val="100000"/>
              <a:buFont typeface="Verdana" pitchFamily="34" charset="0"/>
              <a:buAutoNum type="arabicPeriod"/>
            </a:pPr>
            <a:r>
              <a:rPr lang="ru-RU" sz="2000" smtClean="0">
                <a:solidFill>
                  <a:srgbClr val="002060"/>
                </a:solidFill>
              </a:rPr>
              <a:t>качество проработки проекта;</a:t>
            </a:r>
          </a:p>
          <a:p>
            <a:pPr marL="457200" indent="-457200">
              <a:buClr>
                <a:srgbClr val="002060"/>
              </a:buClr>
              <a:buSzPct val="100000"/>
              <a:buFont typeface="Verdana" pitchFamily="34" charset="0"/>
              <a:buAutoNum type="arabicPeriod"/>
            </a:pPr>
            <a:r>
              <a:rPr lang="ru-RU" sz="2000" smtClean="0">
                <a:solidFill>
                  <a:srgbClr val="002060"/>
                </a:solidFill>
              </a:rPr>
              <a:t>экономическая эффективность реализации проекта;</a:t>
            </a:r>
          </a:p>
          <a:p>
            <a:pPr marL="457200" indent="-457200">
              <a:buClr>
                <a:srgbClr val="002060"/>
              </a:buClr>
              <a:buSzPct val="100000"/>
              <a:buFont typeface="Verdana" pitchFamily="34" charset="0"/>
              <a:buAutoNum type="arabicPeriod"/>
            </a:pPr>
            <a:r>
              <a:rPr lang="ru-RU" sz="2000" smtClean="0">
                <a:solidFill>
                  <a:srgbClr val="002060"/>
                </a:solidFill>
              </a:rPr>
              <a:t>организационная и экономическая состоятельность участника конкурса, наличие у него опыта работы в данной сфере деятельности;</a:t>
            </a:r>
          </a:p>
          <a:p>
            <a:pPr marL="457200" indent="-457200">
              <a:buClr>
                <a:srgbClr val="002060"/>
              </a:buClr>
              <a:buSzPct val="100000"/>
              <a:buFont typeface="Verdana" pitchFamily="34" charset="0"/>
              <a:buAutoNum type="arabicPeriod"/>
            </a:pPr>
            <a:r>
              <a:rPr lang="ru-RU" sz="2000" smtClean="0">
                <a:solidFill>
                  <a:srgbClr val="002060"/>
                </a:solidFill>
              </a:rPr>
              <a:t>привлечение участником конкурса дополнительных средств (в том числе собственных).</a:t>
            </a:r>
          </a:p>
        </p:txBody>
      </p:sp>
      <p:grpSp>
        <p:nvGrpSpPr>
          <p:cNvPr id="15364" name="Group 6"/>
          <p:cNvGrpSpPr>
            <a:grpSpLocks/>
          </p:cNvGrpSpPr>
          <p:nvPr/>
        </p:nvGrpSpPr>
        <p:grpSpPr bwMode="auto">
          <a:xfrm>
            <a:off x="7885113" y="6237288"/>
            <a:ext cx="1033462" cy="409575"/>
            <a:chOff x="4876" y="4062"/>
            <a:chExt cx="651" cy="258"/>
          </a:xfrm>
        </p:grpSpPr>
        <p:pic>
          <p:nvPicPr>
            <p:cNvPr id="15365" name="Picture 7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5366" name="Picture 8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395288" y="549275"/>
            <a:ext cx="8229600" cy="793750"/>
          </a:xfrm>
        </p:spPr>
        <p:txBody>
          <a:bodyPr/>
          <a:lstStyle/>
          <a:p>
            <a:pPr algn="ctr">
              <a:defRPr/>
            </a:pPr>
            <a:r>
              <a:rPr lang="ru-RU" sz="2400" b="1" dirty="0" smtClean="0">
                <a:solidFill>
                  <a:srgbClr val="C00000"/>
                </a:solidFill>
              </a:rPr>
              <a:t>Гранты и льготные займы как формы поддержки внешней среды бизнеса</a:t>
            </a:r>
            <a:endParaRPr lang="en-US" sz="24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557338"/>
            <a:ext cx="8229600" cy="5040312"/>
          </a:xfrm>
        </p:spPr>
        <p:txBody>
          <a:bodyPr>
            <a:noAutofit/>
          </a:bodyPr>
          <a:lstStyle/>
          <a:p>
            <a:pPr>
              <a:buClr>
                <a:srgbClr val="C00000"/>
              </a:buClr>
              <a:buFont typeface="Wingdings 2" pitchFamily="18" charset="2"/>
              <a:buNone/>
              <a:defRPr/>
            </a:pPr>
            <a:r>
              <a:rPr lang="ru-RU" sz="2200" b="1" i="1" dirty="0" smtClean="0">
                <a:solidFill>
                  <a:srgbClr val="C00000"/>
                </a:solidFill>
              </a:rPr>
              <a:t>Гранты</a:t>
            </a:r>
            <a:r>
              <a:rPr lang="ru-RU" sz="2200" b="1" dirty="0" smtClean="0">
                <a:solidFill>
                  <a:srgbClr val="C00000"/>
                </a:solidFill>
              </a:rPr>
              <a:t> </a:t>
            </a:r>
            <a:r>
              <a:rPr lang="ru-RU" sz="2200" dirty="0" smtClean="0"/>
              <a:t>- </a:t>
            </a:r>
            <a:r>
              <a:rPr lang="ru-RU" sz="2200" dirty="0" smtClean="0">
                <a:solidFill>
                  <a:srgbClr val="002060"/>
                </a:solidFill>
              </a:rPr>
              <a:t>денежные выплаты (или иные материальные средства), выделяемые на реализацию конкретных проектов с обязательной последующей отчетностью в установленные сроки;</a:t>
            </a:r>
          </a:p>
          <a:p>
            <a:pPr>
              <a:buClr>
                <a:srgbClr val="C00000"/>
              </a:buClr>
              <a:defRPr/>
            </a:pPr>
            <a:r>
              <a:rPr lang="ru-RU" sz="2200" dirty="0" smtClean="0">
                <a:solidFill>
                  <a:srgbClr val="002060"/>
                </a:solidFill>
              </a:rPr>
              <a:t>выделяются на конкурсной основе;</a:t>
            </a:r>
          </a:p>
          <a:p>
            <a:pPr>
              <a:buClr>
                <a:srgbClr val="C00000"/>
              </a:buClr>
              <a:defRPr/>
            </a:pPr>
            <a:r>
              <a:rPr lang="ru-RU" sz="2200" dirty="0" smtClean="0">
                <a:solidFill>
                  <a:srgbClr val="002060"/>
                </a:solidFill>
              </a:rPr>
              <a:t>являются инструментом поддержки научно-образовательной и социально-культурной сферы;</a:t>
            </a:r>
          </a:p>
          <a:p>
            <a:pPr>
              <a:buClr>
                <a:srgbClr val="C00000"/>
              </a:buClr>
              <a:defRPr/>
            </a:pPr>
            <a:r>
              <a:rPr lang="ru-RU" sz="2200" dirty="0" smtClean="0">
                <a:solidFill>
                  <a:srgbClr val="002060"/>
                </a:solidFill>
              </a:rPr>
              <a:t>характеризуются:</a:t>
            </a:r>
          </a:p>
          <a:p>
            <a:pPr lvl="1">
              <a:buClr>
                <a:srgbClr val="C00000"/>
              </a:buClr>
              <a:defRPr/>
            </a:pPr>
            <a:r>
              <a:rPr lang="ru-RU" sz="2200" dirty="0" err="1" smtClean="0">
                <a:solidFill>
                  <a:srgbClr val="002060"/>
                </a:solidFill>
              </a:rPr>
              <a:t>адресностью</a:t>
            </a:r>
            <a:r>
              <a:rPr lang="ru-RU" sz="2200" dirty="0" smtClean="0">
                <a:solidFill>
                  <a:srgbClr val="002060"/>
                </a:solidFill>
              </a:rPr>
              <a:t>, </a:t>
            </a:r>
          </a:p>
          <a:p>
            <a:pPr lvl="1">
              <a:buClr>
                <a:srgbClr val="C00000"/>
              </a:buClr>
              <a:defRPr/>
            </a:pPr>
            <a:r>
              <a:rPr lang="ru-RU" sz="2200" dirty="0" smtClean="0">
                <a:solidFill>
                  <a:srgbClr val="002060"/>
                </a:solidFill>
              </a:rPr>
              <a:t>целевым характером, </a:t>
            </a:r>
          </a:p>
          <a:p>
            <a:pPr lvl="1">
              <a:buClr>
                <a:srgbClr val="C00000"/>
              </a:buClr>
              <a:defRPr/>
            </a:pPr>
            <a:r>
              <a:rPr lang="ru-RU" sz="2200" dirty="0" smtClean="0">
                <a:solidFill>
                  <a:srgbClr val="002060"/>
                </a:solidFill>
              </a:rPr>
              <a:t>прозрачностью расходования средств,</a:t>
            </a:r>
          </a:p>
          <a:p>
            <a:pPr lvl="1">
              <a:buClr>
                <a:srgbClr val="C00000"/>
              </a:buClr>
              <a:defRPr/>
            </a:pPr>
            <a:r>
              <a:rPr lang="ru-RU" sz="2200" dirty="0" smtClean="0">
                <a:solidFill>
                  <a:srgbClr val="002060"/>
                </a:solidFill>
              </a:rPr>
              <a:t>проверкой эффективности использования средств. </a:t>
            </a:r>
          </a:p>
          <a:p>
            <a:pPr marL="365125" indent="-365125" eaLnBrk="1" fontAlgn="auto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ct val="100000"/>
              <a:defRPr/>
            </a:pPr>
            <a:endParaRPr lang="ru-RU" sz="2200" dirty="0" smtClean="0">
              <a:solidFill>
                <a:srgbClr val="002060"/>
              </a:solidFill>
            </a:endParaRPr>
          </a:p>
          <a:p>
            <a:pPr marL="274320" indent="-274320" eaLnBrk="1" fontAlgn="auto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ct val="100000"/>
              <a:buFont typeface="Wingdings 2"/>
              <a:buChar char=""/>
              <a:defRPr/>
            </a:pPr>
            <a:endParaRPr lang="ru-RU" sz="2200" dirty="0" smtClean="0">
              <a:solidFill>
                <a:srgbClr val="002060"/>
              </a:solidFill>
            </a:endParaRPr>
          </a:p>
        </p:txBody>
      </p:sp>
      <p:grpSp>
        <p:nvGrpSpPr>
          <p:cNvPr id="16388" name="Group 6"/>
          <p:cNvGrpSpPr>
            <a:grpSpLocks/>
          </p:cNvGrpSpPr>
          <p:nvPr/>
        </p:nvGrpSpPr>
        <p:grpSpPr bwMode="auto">
          <a:xfrm>
            <a:off x="7885113" y="6237288"/>
            <a:ext cx="1033462" cy="409575"/>
            <a:chOff x="4876" y="4062"/>
            <a:chExt cx="651" cy="258"/>
          </a:xfrm>
        </p:grpSpPr>
        <p:pic>
          <p:nvPicPr>
            <p:cNvPr id="16389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6390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468313" y="549275"/>
            <a:ext cx="8229600" cy="6048375"/>
          </a:xfrm>
        </p:spPr>
        <p:txBody>
          <a:bodyPr>
            <a:normAutofit/>
          </a:bodyPr>
          <a:lstStyle/>
          <a:p>
            <a:pPr marL="266700" indent="-266700">
              <a:buClr>
                <a:srgbClr val="C00000"/>
              </a:buClr>
              <a:buSzPct val="100000"/>
              <a:defRPr/>
            </a:pPr>
            <a:r>
              <a:rPr lang="ru-RU" sz="2000" b="1" dirty="0" smtClean="0">
                <a:solidFill>
                  <a:srgbClr val="C00000"/>
                </a:solidFill>
              </a:rPr>
              <a:t>Гранты </a:t>
            </a:r>
            <a:r>
              <a:rPr lang="ru-RU" sz="2000" b="1" dirty="0" smtClean="0">
                <a:solidFill>
                  <a:srgbClr val="002060"/>
                </a:solidFill>
              </a:rPr>
              <a:t> </a:t>
            </a:r>
            <a:r>
              <a:rPr lang="ru-RU" sz="2000" dirty="0" smtClean="0">
                <a:solidFill>
                  <a:srgbClr val="002060"/>
                </a:solidFill>
              </a:rPr>
              <a:t>- это способ налаживания межсекторного социального партнерства в сфере поддержки научно-образовательной и социально-культурной сферы.</a:t>
            </a:r>
          </a:p>
          <a:p>
            <a:pPr>
              <a:buClr>
                <a:srgbClr val="C00000"/>
              </a:buClr>
              <a:buSzPct val="100000"/>
              <a:defRPr/>
            </a:pPr>
            <a:r>
              <a:rPr lang="ru-RU" sz="2000" dirty="0" err="1" smtClean="0">
                <a:solidFill>
                  <a:srgbClr val="002060"/>
                </a:solidFill>
              </a:rPr>
              <a:t>Грантовые</a:t>
            </a:r>
            <a:r>
              <a:rPr lang="ru-RU" sz="2000" dirty="0" smtClean="0">
                <a:solidFill>
                  <a:srgbClr val="002060"/>
                </a:solidFill>
              </a:rPr>
              <a:t> схемы финансирования исторически начали использоваться как инструмент деятельности </a:t>
            </a:r>
            <a:r>
              <a:rPr lang="ru-RU" sz="2000" b="1" dirty="0" smtClean="0">
                <a:solidFill>
                  <a:srgbClr val="002060"/>
                </a:solidFill>
              </a:rPr>
              <a:t>частных и корпоративных благотворительных фондов. </a:t>
            </a:r>
          </a:p>
          <a:p>
            <a:pPr>
              <a:buClr>
                <a:srgbClr val="C00000"/>
              </a:buClr>
              <a:defRPr/>
            </a:pPr>
            <a:r>
              <a:rPr lang="ru-RU" sz="2000" dirty="0" smtClean="0">
                <a:solidFill>
                  <a:srgbClr val="002060"/>
                </a:solidFill>
              </a:rPr>
              <a:t>Наибольшее развитие </a:t>
            </a:r>
            <a:r>
              <a:rPr lang="ru-RU" sz="2000" b="1" dirty="0" smtClean="0">
                <a:solidFill>
                  <a:srgbClr val="002060"/>
                </a:solidFill>
              </a:rPr>
              <a:t>система фондов </a:t>
            </a:r>
            <a:r>
              <a:rPr lang="ru-RU" sz="2000" dirty="0" smtClean="0">
                <a:solidFill>
                  <a:srgbClr val="002060"/>
                </a:solidFill>
              </a:rPr>
              <a:t>получила в США (лидер в сфере негосударственной поддержки образования, науки, культуры и социальной сферы - более 50 тыс. благотворительных фондов):</a:t>
            </a:r>
          </a:p>
          <a:p>
            <a:pPr lvl="1">
              <a:buClr>
                <a:srgbClr val="C00000"/>
              </a:buClr>
              <a:defRPr/>
            </a:pPr>
            <a:r>
              <a:rPr lang="ru-RU" sz="2000" dirty="0" smtClean="0">
                <a:solidFill>
                  <a:srgbClr val="002060"/>
                </a:solidFill>
              </a:rPr>
              <a:t>фонды Форда, Карнеги, </a:t>
            </a:r>
            <a:r>
              <a:rPr lang="ru-RU" sz="2000" dirty="0" err="1" smtClean="0">
                <a:solidFill>
                  <a:srgbClr val="002060"/>
                </a:solidFill>
              </a:rPr>
              <a:t>Мак-Артуров</a:t>
            </a:r>
            <a:r>
              <a:rPr lang="ru-RU" sz="2000" dirty="0" smtClean="0">
                <a:solidFill>
                  <a:srgbClr val="002060"/>
                </a:solidFill>
              </a:rPr>
              <a:t>, Ч.С. </a:t>
            </a:r>
            <a:r>
              <a:rPr lang="ru-RU" sz="2000" dirty="0" err="1" smtClean="0">
                <a:solidFill>
                  <a:srgbClr val="002060"/>
                </a:solidFill>
              </a:rPr>
              <a:t>Мотта</a:t>
            </a:r>
            <a:r>
              <a:rPr lang="ru-RU" sz="2000" dirty="0" smtClean="0">
                <a:solidFill>
                  <a:srgbClr val="002060"/>
                </a:solidFill>
              </a:rPr>
              <a:t>, </a:t>
            </a:r>
          </a:p>
          <a:p>
            <a:pPr lvl="1">
              <a:buClr>
                <a:srgbClr val="C00000"/>
              </a:buClr>
              <a:defRPr/>
            </a:pPr>
            <a:r>
              <a:rPr lang="ru-RU" sz="2000" dirty="0" smtClean="0">
                <a:solidFill>
                  <a:srgbClr val="002060"/>
                </a:solidFill>
              </a:rPr>
              <a:t>Международный совет по научным обменам </a:t>
            </a:r>
            <a:r>
              <a:rPr lang="en-US" sz="2000" dirty="0" smtClean="0">
                <a:solidFill>
                  <a:srgbClr val="002060"/>
                </a:solidFill>
              </a:rPr>
              <a:t>(IREX) </a:t>
            </a:r>
            <a:r>
              <a:rPr lang="ru-RU" sz="2000" dirty="0" smtClean="0">
                <a:solidFill>
                  <a:srgbClr val="002060"/>
                </a:solidFill>
              </a:rPr>
              <a:t>и др. </a:t>
            </a:r>
            <a:endParaRPr lang="ru-RU" sz="2000" dirty="0">
              <a:solidFill>
                <a:srgbClr val="002060"/>
              </a:solidFill>
            </a:endParaRPr>
          </a:p>
        </p:txBody>
      </p:sp>
      <p:grpSp>
        <p:nvGrpSpPr>
          <p:cNvPr id="17411" name="Group 6"/>
          <p:cNvGrpSpPr>
            <a:grpSpLocks/>
          </p:cNvGrpSpPr>
          <p:nvPr/>
        </p:nvGrpSpPr>
        <p:grpSpPr bwMode="auto">
          <a:xfrm>
            <a:off x="7885113" y="6237288"/>
            <a:ext cx="1033462" cy="409575"/>
            <a:chOff x="4876" y="4062"/>
            <a:chExt cx="651" cy="258"/>
          </a:xfrm>
        </p:grpSpPr>
        <p:pic>
          <p:nvPicPr>
            <p:cNvPr id="17415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7416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17412" name="Picture 29" descr="http://childpsy.ru/upload/iblock/cda/home_logo.g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87450" y="5300663"/>
            <a:ext cx="2305050" cy="576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3" name="Picture 31" descr="http://childpsy.ru/upload/iblock/eb0/ford1.bmp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356100" y="4868863"/>
            <a:ext cx="1714500" cy="1171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4" name="Picture 37" descr="http://childpsy.ru/upload/iblock/e42/irex1.gif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732588" y="4868863"/>
            <a:ext cx="863600" cy="1181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Заголовок 1"/>
          <p:cNvSpPr>
            <a:spLocks noGrp="1"/>
          </p:cNvSpPr>
          <p:nvPr>
            <p:ph type="title"/>
          </p:nvPr>
        </p:nvSpPr>
        <p:spPr>
          <a:xfrm>
            <a:off x="468313" y="620713"/>
            <a:ext cx="8229600" cy="419100"/>
          </a:xfrm>
        </p:spPr>
        <p:txBody>
          <a:bodyPr/>
          <a:lstStyle/>
          <a:p>
            <a:pPr algn="ctr" eaLnBrk="1" hangingPunct="1"/>
            <a:r>
              <a:rPr lang="ru-RU" sz="2400" b="1" smtClean="0">
                <a:solidFill>
                  <a:srgbClr val="C00000"/>
                </a:solidFill>
              </a:rPr>
              <a:t/>
            </a:r>
            <a:br>
              <a:rPr lang="ru-RU" sz="2400" b="1" smtClean="0">
                <a:solidFill>
                  <a:srgbClr val="C00000"/>
                </a:solidFill>
              </a:rPr>
            </a:br>
            <a:r>
              <a:rPr lang="ru-RU" sz="2400" b="1" smtClean="0">
                <a:solidFill>
                  <a:srgbClr val="C00000"/>
                </a:solidFill>
              </a:rPr>
              <a:t>Гранты в России</a:t>
            </a:r>
            <a:endParaRPr lang="en-US" sz="2400" b="1" smtClean="0">
              <a:solidFill>
                <a:srgbClr val="C00000"/>
              </a:solidFill>
            </a:endParaRPr>
          </a:p>
        </p:txBody>
      </p:sp>
      <p:sp>
        <p:nvSpPr>
          <p:cNvPr id="18435" name="Содержимое 2"/>
          <p:cNvSpPr>
            <a:spLocks noGrp="1"/>
          </p:cNvSpPr>
          <p:nvPr>
            <p:ph idx="1"/>
          </p:nvPr>
        </p:nvSpPr>
        <p:spPr>
          <a:xfrm>
            <a:off x="395288" y="1196975"/>
            <a:ext cx="8291512" cy="5472113"/>
          </a:xfrm>
        </p:spPr>
        <p:txBody>
          <a:bodyPr/>
          <a:lstStyle/>
          <a:p>
            <a:pPr>
              <a:buClr>
                <a:srgbClr val="C00000"/>
              </a:buClr>
            </a:pPr>
            <a:r>
              <a:rPr lang="ru-RU" sz="2000" b="1" smtClean="0">
                <a:solidFill>
                  <a:srgbClr val="002060"/>
                </a:solidFill>
              </a:rPr>
              <a:t>Федеральный закон от 23 августа 1996 г. №127-ФЗ «О науке и государственной научно-технической политике»:</a:t>
            </a:r>
          </a:p>
          <a:p>
            <a:pPr>
              <a:buClr>
                <a:srgbClr val="C00000"/>
              </a:buClr>
            </a:pPr>
            <a:r>
              <a:rPr lang="ru-RU" sz="2000" b="1" smtClean="0">
                <a:solidFill>
                  <a:srgbClr val="C00000"/>
                </a:solidFill>
              </a:rPr>
              <a:t>Грант </a:t>
            </a:r>
            <a:r>
              <a:rPr lang="ru-RU" sz="2000" smtClean="0">
                <a:solidFill>
                  <a:srgbClr val="002060"/>
                </a:solidFill>
              </a:rPr>
              <a:t> - денежные и иные средства, передаваемые безвозмездно и безвозвратно гражданами и юридическими лицами (в том числе иностранными) для проведения конкретных научных исследований на условиях, предусмотренных грантодателями. </a:t>
            </a:r>
          </a:p>
          <a:p>
            <a:pPr>
              <a:buClr>
                <a:srgbClr val="C00000"/>
              </a:buClr>
            </a:pPr>
            <a:r>
              <a:rPr lang="ru-RU" sz="2000" smtClean="0">
                <a:solidFill>
                  <a:srgbClr val="002060"/>
                </a:solidFill>
              </a:rPr>
              <a:t>Гранты выделяются на конкурсной основе специализированными внебюджетными фондами. </a:t>
            </a:r>
          </a:p>
          <a:p>
            <a:pPr>
              <a:buClr>
                <a:srgbClr val="C00000"/>
              </a:buClr>
            </a:pPr>
            <a:r>
              <a:rPr lang="ru-RU" sz="2000" b="1" smtClean="0">
                <a:solidFill>
                  <a:srgbClr val="C00000"/>
                </a:solidFill>
              </a:rPr>
              <a:t>Российские и зарубежные фонды-грантодатели:</a:t>
            </a:r>
            <a:endParaRPr lang="ru-RU" sz="2000" b="1" smtClean="0">
              <a:solidFill>
                <a:srgbClr val="C00000"/>
              </a:solidFill>
              <a:hlinkClick r:id="rId2"/>
            </a:endParaRPr>
          </a:p>
          <a:p>
            <a:pPr>
              <a:buClr>
                <a:srgbClr val="C00000"/>
              </a:buClr>
              <a:buFont typeface="Wingdings 2" pitchFamily="18" charset="2"/>
              <a:buNone/>
            </a:pPr>
            <a:r>
              <a:rPr lang="en-GB" sz="2000" smtClean="0">
                <a:solidFill>
                  <a:srgbClr val="C00000"/>
                </a:solidFill>
                <a:hlinkClick r:id="rId2"/>
              </a:rPr>
              <a:t>http://www.gsom.spbu.ru/files/upload/eship/fond.pdf</a:t>
            </a:r>
            <a:endParaRPr lang="ru-RU" sz="2000" smtClean="0">
              <a:solidFill>
                <a:srgbClr val="C00000"/>
              </a:solidFill>
            </a:endParaRPr>
          </a:p>
        </p:txBody>
      </p:sp>
      <p:grpSp>
        <p:nvGrpSpPr>
          <p:cNvPr id="18436" name="Group 6"/>
          <p:cNvGrpSpPr>
            <a:grpSpLocks/>
          </p:cNvGrpSpPr>
          <p:nvPr/>
        </p:nvGrpSpPr>
        <p:grpSpPr bwMode="auto">
          <a:xfrm>
            <a:off x="7885113" y="6237288"/>
            <a:ext cx="1033462" cy="409575"/>
            <a:chOff x="4876" y="4062"/>
            <a:chExt cx="651" cy="258"/>
          </a:xfrm>
        </p:grpSpPr>
        <p:pic>
          <p:nvPicPr>
            <p:cNvPr id="18442" name="Picture 7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8443" name="Picture 8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18437" name="Picture 23" descr="http://childpsy.ru/upload/iblock/9ec/title1.gif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50825" y="5589588"/>
            <a:ext cx="962025" cy="962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8" name="Picture 33" descr="http://childpsy.ru/upload/iblock/e19/logo_fne_01.gif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331913" y="5661025"/>
            <a:ext cx="1800225" cy="1009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9" name="Picture 35" descr="Российский фонд фундаментальных исследований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203575" y="5445125"/>
            <a:ext cx="1809750" cy="666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40" name="Picture 2" descr="http://childpsy.ru/upload/iblock/5fb/mainbg01.gif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076825" y="5661025"/>
            <a:ext cx="1514475" cy="933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41" name="Picture 6" descr="http://childpsy.ru/upload/iblock/429/znanie1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6804025" y="5373688"/>
            <a:ext cx="1428750" cy="847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Заголовок 1"/>
          <p:cNvSpPr>
            <a:spLocks noGrp="1"/>
          </p:cNvSpPr>
          <p:nvPr>
            <p:ph type="title"/>
          </p:nvPr>
        </p:nvSpPr>
        <p:spPr>
          <a:xfrm>
            <a:off x="468313" y="476250"/>
            <a:ext cx="8229600" cy="420688"/>
          </a:xfrm>
        </p:spPr>
        <p:txBody>
          <a:bodyPr/>
          <a:lstStyle/>
          <a:p>
            <a:pPr algn="ctr" eaLnBrk="1" hangingPunct="1"/>
            <a:r>
              <a:rPr lang="ru-RU" sz="2400" b="1" smtClean="0">
                <a:solidFill>
                  <a:srgbClr val="C00000"/>
                </a:solidFill>
              </a:rPr>
              <a:t>Гранты в России</a:t>
            </a:r>
            <a:endParaRPr lang="en-US" sz="2400" b="1" smtClean="0">
              <a:solidFill>
                <a:srgbClr val="C00000"/>
              </a:solidFill>
            </a:endParaRPr>
          </a:p>
        </p:txBody>
      </p:sp>
      <p:sp>
        <p:nvSpPr>
          <p:cNvPr id="19459" name="Содержимое 2"/>
          <p:cNvSpPr>
            <a:spLocks noGrp="1"/>
          </p:cNvSpPr>
          <p:nvPr>
            <p:ph idx="1"/>
          </p:nvPr>
        </p:nvSpPr>
        <p:spPr>
          <a:xfrm>
            <a:off x="250825" y="981075"/>
            <a:ext cx="8569325" cy="5688013"/>
          </a:xfrm>
        </p:spPr>
        <p:txBody>
          <a:bodyPr/>
          <a:lstStyle/>
          <a:p>
            <a:pPr>
              <a:buClr>
                <a:srgbClr val="C00000"/>
              </a:buClr>
            </a:pPr>
            <a:r>
              <a:rPr lang="ru-RU" sz="2000" smtClean="0">
                <a:solidFill>
                  <a:srgbClr val="002060"/>
                </a:solidFill>
              </a:rPr>
              <a:t>Понятие</a:t>
            </a:r>
            <a:r>
              <a:rPr lang="ru-RU" sz="2000" smtClean="0">
                <a:solidFill>
                  <a:srgbClr val="C00000"/>
                </a:solidFill>
              </a:rPr>
              <a:t> «грант» </a:t>
            </a:r>
            <a:r>
              <a:rPr lang="ru-RU" sz="2000" smtClean="0">
                <a:solidFill>
                  <a:srgbClr val="002060"/>
                </a:solidFill>
              </a:rPr>
              <a:t>конкретизировано в Налоговом кодексе Российской Федерации (ст. 251):</a:t>
            </a:r>
          </a:p>
          <a:p>
            <a:pPr>
              <a:buClr>
                <a:srgbClr val="C00000"/>
              </a:buClr>
            </a:pPr>
            <a:r>
              <a:rPr lang="ru-RU" sz="2000" b="1" smtClean="0">
                <a:solidFill>
                  <a:srgbClr val="002060"/>
                </a:solidFill>
              </a:rPr>
              <a:t>грантами</a:t>
            </a:r>
            <a:r>
              <a:rPr lang="ru-RU" sz="2000" smtClean="0">
                <a:solidFill>
                  <a:srgbClr val="002060"/>
                </a:solidFill>
              </a:rPr>
              <a:t> признаются денежные средства или иное имущество в случае, если их передача (получение) удовлетворяет следующим условиям: </a:t>
            </a:r>
          </a:p>
          <a:p>
            <a:pPr>
              <a:buClr>
                <a:srgbClr val="C00000"/>
              </a:buClr>
            </a:pPr>
            <a:r>
              <a:rPr lang="ru-RU" sz="2000" smtClean="0">
                <a:solidFill>
                  <a:srgbClr val="002060"/>
                </a:solidFill>
              </a:rPr>
              <a:t>гранты предоставляются на безвозмездной и безвозвратной основах российскими физическими лицами, некоммерческими организациями, а также иностранными и международными организациями и объединениями по перечню таких организаций, утверждаемому Правительством РФ, на осуществление конкретных программ в области</a:t>
            </a:r>
            <a:r>
              <a:rPr lang="ru-RU" sz="2000" smtClean="0"/>
              <a:t> </a:t>
            </a:r>
            <a:r>
              <a:rPr lang="ru-RU" sz="2000" smtClean="0">
                <a:solidFill>
                  <a:srgbClr val="C00000"/>
                </a:solidFill>
              </a:rPr>
              <a:t>образования, искусства, культуры, науки, физической культуры и спорта (за исключением профессионального спорта), охраны здоровья, охраны окружающей среды, защиты прав и свобод человека и гражданина, предусмотренных законодательством РФ, социального обслуживания малоимущих и социально незащищенных категорий граждан.</a:t>
            </a:r>
            <a:r>
              <a:rPr lang="ru-RU" sz="2000" smtClean="0"/>
              <a:t/>
            </a:r>
            <a:br>
              <a:rPr lang="ru-RU" sz="2000" smtClean="0"/>
            </a:br>
            <a:endParaRPr lang="ru-RU" sz="2000" smtClean="0">
              <a:solidFill>
                <a:srgbClr val="002060"/>
              </a:solidFill>
            </a:endParaRPr>
          </a:p>
        </p:txBody>
      </p:sp>
      <p:grpSp>
        <p:nvGrpSpPr>
          <p:cNvPr id="19460" name="Group 6"/>
          <p:cNvGrpSpPr>
            <a:grpSpLocks/>
          </p:cNvGrpSpPr>
          <p:nvPr/>
        </p:nvGrpSpPr>
        <p:grpSpPr bwMode="auto">
          <a:xfrm>
            <a:off x="7885113" y="6237288"/>
            <a:ext cx="1033462" cy="409575"/>
            <a:chOff x="4876" y="4062"/>
            <a:chExt cx="651" cy="258"/>
          </a:xfrm>
        </p:grpSpPr>
        <p:pic>
          <p:nvPicPr>
            <p:cNvPr id="19461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462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Заголовок 1"/>
          <p:cNvSpPr>
            <a:spLocks noGrp="1"/>
          </p:cNvSpPr>
          <p:nvPr>
            <p:ph type="title"/>
          </p:nvPr>
        </p:nvSpPr>
        <p:spPr>
          <a:xfrm>
            <a:off x="457200" y="404813"/>
            <a:ext cx="8229600" cy="792162"/>
          </a:xfrm>
        </p:spPr>
        <p:txBody>
          <a:bodyPr/>
          <a:lstStyle/>
          <a:p>
            <a:pPr algn="ctr"/>
            <a:r>
              <a:rPr lang="ru-RU" sz="2400" b="1" smtClean="0">
                <a:solidFill>
                  <a:srgbClr val="C00000"/>
                </a:solidFill>
              </a:rPr>
              <a:t>Фонды и организации, предоставляющие гранты в России:</a:t>
            </a:r>
            <a:endParaRPr lang="en-US" sz="2400" smtClean="0">
              <a:solidFill>
                <a:srgbClr val="C00000"/>
              </a:solidFill>
            </a:endParaRPr>
          </a:p>
        </p:txBody>
      </p:sp>
      <p:sp>
        <p:nvSpPr>
          <p:cNvPr id="20483" name="Содержимое 2"/>
          <p:cNvSpPr>
            <a:spLocks noGrp="1"/>
          </p:cNvSpPr>
          <p:nvPr>
            <p:ph idx="1"/>
          </p:nvPr>
        </p:nvSpPr>
        <p:spPr>
          <a:xfrm>
            <a:off x="250825" y="1268413"/>
            <a:ext cx="8642350" cy="5400675"/>
          </a:xfrm>
        </p:spPr>
        <p:txBody>
          <a:bodyPr/>
          <a:lstStyle/>
          <a:p>
            <a:pPr>
              <a:buClr>
                <a:srgbClr val="C00000"/>
              </a:buClr>
              <a:buSzPct val="100000"/>
            </a:pPr>
            <a:r>
              <a:rPr lang="ru-RU" sz="1600" b="1" u="sng" smtClean="0">
                <a:solidFill>
                  <a:srgbClr val="002060"/>
                </a:solidFill>
              </a:rPr>
              <a:t>Российский фонд фундаментальных исследований (РФФИ)</a:t>
            </a:r>
            <a:r>
              <a:rPr lang="ru-RU" sz="1600" smtClean="0">
                <a:solidFill>
                  <a:srgbClr val="002060"/>
                </a:solidFill>
              </a:rPr>
              <a:t> - государственная организация, поддерживающая фундаментальные исследования в области новых научных знаний о природе, человеке и обществе. </a:t>
            </a:r>
          </a:p>
          <a:p>
            <a:pPr>
              <a:buClr>
                <a:srgbClr val="C00000"/>
              </a:buClr>
              <a:buSzPct val="100000"/>
            </a:pPr>
            <a:r>
              <a:rPr lang="ru-RU" sz="1600" b="1" u="sng" smtClean="0">
                <a:solidFill>
                  <a:srgbClr val="002060"/>
                </a:solidFill>
              </a:rPr>
              <a:t>Российский гуманитарный научный фонд (РГНФ)</a:t>
            </a:r>
            <a:r>
              <a:rPr lang="ru-RU" sz="1600" smtClean="0">
                <a:solidFill>
                  <a:srgbClr val="002060"/>
                </a:solidFill>
              </a:rPr>
              <a:t> - основной целью Фонда является поддержка гуманитарных научных исследований и распространение гуманитарных научных знаний в обществе.</a:t>
            </a:r>
          </a:p>
          <a:p>
            <a:pPr>
              <a:buClr>
                <a:srgbClr val="C00000"/>
              </a:buClr>
              <a:buSzPct val="100000"/>
            </a:pPr>
            <a:r>
              <a:rPr lang="ru-RU" sz="1600" b="1" u="sng" smtClean="0">
                <a:solidFill>
                  <a:srgbClr val="002060"/>
                </a:solidFill>
              </a:rPr>
              <a:t>Фонд "Русский мир"</a:t>
            </a:r>
            <a:r>
              <a:rPr lang="ru-RU" sz="1600" smtClean="0">
                <a:solidFill>
                  <a:srgbClr val="002060"/>
                </a:solidFill>
              </a:rPr>
              <a:t> </a:t>
            </a:r>
            <a:r>
              <a:rPr lang="ru-RU" sz="1600" i="1" smtClean="0">
                <a:solidFill>
                  <a:srgbClr val="002060"/>
                </a:solidFill>
              </a:rPr>
              <a:t>-</a:t>
            </a:r>
            <a:r>
              <a:rPr lang="ru-RU" sz="1600" smtClean="0">
                <a:solidFill>
                  <a:srgbClr val="002060"/>
                </a:solidFill>
              </a:rPr>
              <a:t> основными целями Фонда являются популяризация русского языка, являющегося национальным достоянием России и важным элементом российской и мировой культуры, и поддержка программ изучения русского языка в Российской Федерации и за рубежом.</a:t>
            </a:r>
          </a:p>
          <a:p>
            <a:pPr>
              <a:buClr>
                <a:srgbClr val="C00000"/>
              </a:buClr>
              <a:buSzPct val="100000"/>
            </a:pPr>
            <a:r>
              <a:rPr lang="ru-RU" sz="1600" b="1" u="sng" smtClean="0">
                <a:solidFill>
                  <a:srgbClr val="002060"/>
                </a:solidFill>
              </a:rPr>
              <a:t>Гранты Президента Российской Федерации</a:t>
            </a:r>
            <a:endParaRPr lang="ru-RU" sz="1600" smtClean="0">
              <a:solidFill>
                <a:srgbClr val="002060"/>
              </a:solidFill>
            </a:endParaRPr>
          </a:p>
          <a:p>
            <a:pPr>
              <a:buClr>
                <a:srgbClr val="C00000"/>
              </a:buClr>
              <a:buSzPct val="100000"/>
            </a:pPr>
            <a:r>
              <a:rPr lang="ru-RU" sz="1600" b="1" u="sng" smtClean="0">
                <a:solidFill>
                  <a:srgbClr val="002060"/>
                </a:solidFill>
              </a:rPr>
              <a:t>Фонд некоммерческих программ «Династия»</a:t>
            </a:r>
            <a:endParaRPr lang="ru-RU" sz="1600" smtClean="0">
              <a:solidFill>
                <a:srgbClr val="002060"/>
              </a:solidFill>
            </a:endParaRPr>
          </a:p>
          <a:p>
            <a:pPr>
              <a:buClr>
                <a:srgbClr val="C00000"/>
              </a:buClr>
              <a:buSzPct val="100000"/>
            </a:pPr>
            <a:r>
              <a:rPr lang="ru-RU" sz="1600" b="1" u="sng" smtClean="0">
                <a:solidFill>
                  <a:srgbClr val="002060"/>
                </a:solidFill>
              </a:rPr>
              <a:t>Благотворительный фонд В. Потанина</a:t>
            </a:r>
            <a:endParaRPr lang="ru-RU" sz="1600" smtClean="0">
              <a:solidFill>
                <a:srgbClr val="002060"/>
              </a:solidFill>
            </a:endParaRPr>
          </a:p>
          <a:p>
            <a:pPr>
              <a:buClr>
                <a:srgbClr val="C00000"/>
              </a:buClr>
              <a:buSzPct val="100000"/>
            </a:pPr>
            <a:r>
              <a:rPr lang="ru-RU" sz="1600" b="1" u="sng" smtClean="0">
                <a:solidFill>
                  <a:srgbClr val="002060"/>
                </a:solidFill>
              </a:rPr>
              <a:t>Международный благотворительный фонд имени Д.С. Лихачева</a:t>
            </a:r>
            <a:endParaRPr lang="ru-RU" sz="1600" smtClean="0">
              <a:solidFill>
                <a:srgbClr val="002060"/>
              </a:solidFill>
            </a:endParaRPr>
          </a:p>
          <a:p>
            <a:pPr>
              <a:buClr>
                <a:srgbClr val="C00000"/>
              </a:buClr>
              <a:buSzPct val="100000"/>
            </a:pPr>
            <a:r>
              <a:rPr lang="ru-RU" sz="1600" b="1" u="sng" smtClean="0">
                <a:solidFill>
                  <a:srgbClr val="002060"/>
                </a:solidFill>
              </a:rPr>
              <a:t>Министерство образования и науки Российской федерации.</a:t>
            </a:r>
            <a:endParaRPr lang="ru-RU" sz="1600" smtClean="0">
              <a:solidFill>
                <a:srgbClr val="002060"/>
              </a:solidFill>
            </a:endParaRPr>
          </a:p>
          <a:p>
            <a:pPr>
              <a:buClr>
                <a:srgbClr val="C00000"/>
              </a:buClr>
              <a:buSzPct val="100000"/>
            </a:pPr>
            <a:r>
              <a:rPr lang="ru-RU" sz="1600" b="1" u="sng" smtClean="0">
                <a:solidFill>
                  <a:srgbClr val="002060"/>
                </a:solidFill>
              </a:rPr>
              <a:t>Федеральная целевая программа «Научные и научно-педагогические кадры инновационной России»</a:t>
            </a:r>
            <a:endParaRPr lang="ru-RU" sz="1600" smtClean="0">
              <a:solidFill>
                <a:srgbClr val="002060"/>
              </a:solidFill>
            </a:endParaRPr>
          </a:p>
          <a:p>
            <a:pPr>
              <a:buClr>
                <a:srgbClr val="C00000"/>
              </a:buClr>
              <a:buSzPct val="100000"/>
            </a:pPr>
            <a:r>
              <a:rPr lang="ru-RU" sz="1600" b="1" u="sng" smtClean="0">
                <a:solidFill>
                  <a:srgbClr val="002060"/>
                </a:solidFill>
              </a:rPr>
              <a:t>Российская Академия Наук</a:t>
            </a:r>
            <a:endParaRPr lang="ru-RU" sz="1600" smtClean="0">
              <a:solidFill>
                <a:srgbClr val="002060"/>
              </a:solidFill>
            </a:endParaRPr>
          </a:p>
          <a:p>
            <a:pPr>
              <a:buClr>
                <a:srgbClr val="C00000"/>
              </a:buClr>
              <a:buSzPct val="100000"/>
            </a:pPr>
            <a:r>
              <a:rPr lang="ru-RU" sz="1600" b="1" u="sng" smtClean="0">
                <a:solidFill>
                  <a:srgbClr val="002060"/>
                </a:solidFill>
              </a:rPr>
              <a:t>Федеральное агентство по науке и инновациям</a:t>
            </a:r>
            <a:r>
              <a:rPr lang="ru-RU" sz="1600" smtClean="0">
                <a:solidFill>
                  <a:srgbClr val="002060"/>
                </a:solidFill>
              </a:rPr>
              <a:t/>
            </a:r>
            <a:br>
              <a:rPr lang="ru-RU" sz="1600" smtClean="0">
                <a:solidFill>
                  <a:srgbClr val="002060"/>
                </a:solidFill>
              </a:rPr>
            </a:br>
            <a:endParaRPr lang="en-US" sz="1600" smtClean="0">
              <a:solidFill>
                <a:srgbClr val="002060"/>
              </a:solidFill>
            </a:endParaRPr>
          </a:p>
        </p:txBody>
      </p:sp>
      <p:grpSp>
        <p:nvGrpSpPr>
          <p:cNvPr id="20484" name="Group 6"/>
          <p:cNvGrpSpPr>
            <a:grpSpLocks/>
          </p:cNvGrpSpPr>
          <p:nvPr/>
        </p:nvGrpSpPr>
        <p:grpSpPr bwMode="auto">
          <a:xfrm>
            <a:off x="7885113" y="6237288"/>
            <a:ext cx="1033462" cy="409575"/>
            <a:chOff x="4876" y="4062"/>
            <a:chExt cx="651" cy="258"/>
          </a:xfrm>
        </p:grpSpPr>
        <p:pic>
          <p:nvPicPr>
            <p:cNvPr id="20485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0486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Содержимое 2"/>
          <p:cNvSpPr>
            <a:spLocks noGrp="1"/>
          </p:cNvSpPr>
          <p:nvPr>
            <p:ph idx="1"/>
          </p:nvPr>
        </p:nvSpPr>
        <p:spPr>
          <a:xfrm>
            <a:off x="468313" y="836613"/>
            <a:ext cx="8229600" cy="5559425"/>
          </a:xfrm>
        </p:spPr>
        <p:txBody>
          <a:bodyPr/>
          <a:lstStyle/>
          <a:p>
            <a:pPr>
              <a:buClr>
                <a:srgbClr val="C00000"/>
              </a:buClr>
              <a:buFont typeface="Wingdings 2" pitchFamily="18" charset="2"/>
              <a:buNone/>
            </a:pPr>
            <a:r>
              <a:rPr lang="ru-RU" sz="2000" b="1" smtClean="0">
                <a:solidFill>
                  <a:srgbClr val="C00000"/>
                </a:solidFill>
              </a:rPr>
              <a:t>Льготный заём </a:t>
            </a:r>
            <a:r>
              <a:rPr lang="ru-RU" sz="2000" smtClean="0">
                <a:solidFill>
                  <a:srgbClr val="002060"/>
                </a:solidFill>
              </a:rPr>
              <a:t>- форма материальной помощи, близкая по характеру к гранту.</a:t>
            </a:r>
          </a:p>
          <a:p>
            <a:pPr>
              <a:buClr>
                <a:srgbClr val="C00000"/>
              </a:buClr>
              <a:buFont typeface="Wingdings 2" pitchFamily="18" charset="2"/>
              <a:buNone/>
            </a:pPr>
            <a:r>
              <a:rPr lang="ru-RU" sz="2000" b="1" smtClean="0">
                <a:solidFill>
                  <a:srgbClr val="002060"/>
                </a:solidFill>
              </a:rPr>
              <a:t>Займы в США: </a:t>
            </a:r>
          </a:p>
          <a:p>
            <a:pPr lvl="1">
              <a:buClr>
                <a:srgbClr val="C00000"/>
              </a:buClr>
            </a:pPr>
            <a:r>
              <a:rPr lang="en-US" sz="2000" smtClean="0">
                <a:solidFill>
                  <a:srgbClr val="002060"/>
                </a:solidFill>
              </a:rPr>
              <a:t>Perkins loans, </a:t>
            </a:r>
            <a:endParaRPr lang="ru-RU" sz="2000" smtClean="0">
              <a:solidFill>
                <a:srgbClr val="002060"/>
              </a:solidFill>
            </a:endParaRPr>
          </a:p>
          <a:p>
            <a:pPr lvl="1">
              <a:buClr>
                <a:srgbClr val="C00000"/>
              </a:buClr>
            </a:pPr>
            <a:r>
              <a:rPr lang="en-US" sz="2000" smtClean="0">
                <a:solidFill>
                  <a:srgbClr val="002060"/>
                </a:solidFill>
              </a:rPr>
              <a:t>Stafford loans, </a:t>
            </a:r>
            <a:endParaRPr lang="ru-RU" sz="2000" smtClean="0">
              <a:solidFill>
                <a:srgbClr val="002060"/>
              </a:solidFill>
            </a:endParaRPr>
          </a:p>
          <a:p>
            <a:pPr lvl="1">
              <a:buClr>
                <a:srgbClr val="C00000"/>
              </a:buClr>
            </a:pPr>
            <a:r>
              <a:rPr lang="en-US" sz="2000" smtClean="0">
                <a:solidFill>
                  <a:srgbClr val="002060"/>
                </a:solidFill>
              </a:rPr>
              <a:t>Plus loans</a:t>
            </a:r>
            <a:r>
              <a:rPr lang="ru-RU" sz="2000" smtClean="0">
                <a:solidFill>
                  <a:srgbClr val="002060"/>
                </a:solidFill>
              </a:rPr>
              <a:t>,</a:t>
            </a:r>
          </a:p>
          <a:p>
            <a:pPr lvl="1">
              <a:buClr>
                <a:srgbClr val="C00000"/>
              </a:buClr>
            </a:pPr>
            <a:r>
              <a:rPr lang="ru-RU" sz="2000" smtClean="0">
                <a:solidFill>
                  <a:srgbClr val="002060"/>
                </a:solidFill>
              </a:rPr>
              <a:t>дополнительные займы для студентов </a:t>
            </a:r>
            <a:r>
              <a:rPr lang="en-US" sz="2000" smtClean="0">
                <a:solidFill>
                  <a:srgbClr val="002060"/>
                </a:solidFill>
              </a:rPr>
              <a:t>(Supplemental loans for students)</a:t>
            </a:r>
            <a:r>
              <a:rPr lang="ru-RU" sz="2000" smtClean="0">
                <a:solidFill>
                  <a:srgbClr val="002060"/>
                </a:solidFill>
              </a:rPr>
              <a:t>;</a:t>
            </a:r>
            <a:r>
              <a:rPr lang="en-US" sz="2000" smtClean="0">
                <a:solidFill>
                  <a:srgbClr val="002060"/>
                </a:solidFill>
              </a:rPr>
              <a:t> </a:t>
            </a:r>
            <a:endParaRPr lang="ru-RU" sz="2000" smtClean="0">
              <a:solidFill>
                <a:srgbClr val="002060"/>
              </a:solidFill>
            </a:endParaRPr>
          </a:p>
          <a:p>
            <a:pPr>
              <a:buClr>
                <a:srgbClr val="C00000"/>
              </a:buClr>
            </a:pPr>
            <a:r>
              <a:rPr lang="ru-RU" sz="2000" smtClean="0">
                <a:solidFill>
                  <a:srgbClr val="002060"/>
                </a:solidFill>
              </a:rPr>
              <a:t>льготный характер обусловлен пониженными процентами, отсрочками по выплатам и др.; </a:t>
            </a:r>
          </a:p>
          <a:p>
            <a:pPr>
              <a:buClr>
                <a:srgbClr val="C00000"/>
              </a:buClr>
            </a:pPr>
            <a:r>
              <a:rPr lang="ru-RU" sz="2000" smtClean="0">
                <a:solidFill>
                  <a:srgbClr val="002060"/>
                </a:solidFill>
              </a:rPr>
              <a:t>могут выделяться как студентам, так и их родителям; </a:t>
            </a:r>
          </a:p>
          <a:p>
            <a:pPr>
              <a:buClr>
                <a:srgbClr val="C00000"/>
              </a:buClr>
            </a:pPr>
            <a:r>
              <a:rPr lang="ru-RU" sz="2000" smtClean="0">
                <a:solidFill>
                  <a:srgbClr val="002060"/>
                </a:solidFill>
              </a:rPr>
              <a:t>гарантом при предоставлении займов, выделяемых банками и университетами, выступает государство; </a:t>
            </a:r>
          </a:p>
          <a:p>
            <a:pPr>
              <a:buClr>
                <a:srgbClr val="C00000"/>
              </a:buClr>
            </a:pPr>
            <a:r>
              <a:rPr lang="ru-RU" sz="2000" smtClean="0">
                <a:solidFill>
                  <a:srgbClr val="002060"/>
                </a:solidFill>
              </a:rPr>
              <a:t>существует обширная сеть негосударственных форм поддержки студенчества (средства, выделяемые частными лицами, фондами, корпорациями и др.).</a:t>
            </a:r>
          </a:p>
        </p:txBody>
      </p:sp>
      <p:grpSp>
        <p:nvGrpSpPr>
          <p:cNvPr id="21507" name="Group 6"/>
          <p:cNvGrpSpPr>
            <a:grpSpLocks/>
          </p:cNvGrpSpPr>
          <p:nvPr/>
        </p:nvGrpSpPr>
        <p:grpSpPr bwMode="auto">
          <a:xfrm>
            <a:off x="7885113" y="6237288"/>
            <a:ext cx="1033462" cy="409575"/>
            <a:chOff x="4876" y="4062"/>
            <a:chExt cx="651" cy="258"/>
          </a:xfrm>
        </p:grpSpPr>
        <p:pic>
          <p:nvPicPr>
            <p:cNvPr id="21508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1509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468313" y="692150"/>
            <a:ext cx="8229600" cy="852488"/>
          </a:xfrm>
        </p:spPr>
        <p:txBody>
          <a:bodyPr/>
          <a:lstStyle/>
          <a:p>
            <a:pPr algn="ctr">
              <a:defRPr/>
            </a:pPr>
            <a:r>
              <a:rPr lang="ru-RU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Льготные социально-образовательные кредиты в России</a:t>
            </a:r>
            <a:endParaRPr lang="en-US" sz="28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2531" name="Содержимое 2"/>
          <p:cNvSpPr>
            <a:spLocks noGrp="1"/>
          </p:cNvSpPr>
          <p:nvPr>
            <p:ph idx="1"/>
          </p:nvPr>
        </p:nvSpPr>
        <p:spPr>
          <a:xfrm>
            <a:off x="323850" y="1628775"/>
            <a:ext cx="8496300" cy="4537075"/>
          </a:xfrm>
        </p:spPr>
        <p:txBody>
          <a:bodyPr/>
          <a:lstStyle/>
          <a:p>
            <a:pPr>
              <a:buClr>
                <a:srgbClr val="C00000"/>
              </a:buClr>
              <a:buSzPct val="100000"/>
            </a:pPr>
            <a:r>
              <a:rPr lang="ru-RU" sz="2400" smtClean="0">
                <a:solidFill>
                  <a:srgbClr val="002060"/>
                </a:solidFill>
              </a:rPr>
              <a:t>предоставляются в рамках проекта «Рабочие нового поколения», подготовленного Российским союзом промышленников и предпринимателей (РСПП), Министерством образования и науки РФ, компанией «Базовый элемент» и Фондом «Вольное дело» (стартовал в 2006 г.); </a:t>
            </a:r>
          </a:p>
          <a:p>
            <a:pPr>
              <a:buClr>
                <a:srgbClr val="C00000"/>
              </a:buClr>
              <a:buSzPct val="100000"/>
            </a:pPr>
            <a:r>
              <a:rPr lang="ru-RU" sz="2400" smtClean="0">
                <a:solidFill>
                  <a:srgbClr val="002060"/>
                </a:solidFill>
              </a:rPr>
              <a:t>студенты имеют право получать средства «на жизнь» (социальный кредит) и возможность оплатить образование (образовательный кредит);</a:t>
            </a:r>
          </a:p>
          <a:p>
            <a:pPr>
              <a:buClr>
                <a:srgbClr val="C00000"/>
              </a:buClr>
              <a:buSzPct val="100000"/>
            </a:pPr>
            <a:r>
              <a:rPr lang="ru-RU" sz="2400" smtClean="0">
                <a:solidFill>
                  <a:srgbClr val="002060"/>
                </a:solidFill>
              </a:rPr>
              <a:t>льготный характер кредита определяется отсутствием залога, низкими процентами и т.п.</a:t>
            </a:r>
          </a:p>
        </p:txBody>
      </p:sp>
      <p:grpSp>
        <p:nvGrpSpPr>
          <p:cNvPr id="22532" name="Group 6"/>
          <p:cNvGrpSpPr>
            <a:grpSpLocks/>
          </p:cNvGrpSpPr>
          <p:nvPr/>
        </p:nvGrpSpPr>
        <p:grpSpPr bwMode="auto">
          <a:xfrm>
            <a:off x="7885113" y="6237288"/>
            <a:ext cx="1033462" cy="409575"/>
            <a:chOff x="4876" y="4062"/>
            <a:chExt cx="651" cy="258"/>
          </a:xfrm>
        </p:grpSpPr>
        <p:pic>
          <p:nvPicPr>
            <p:cNvPr id="22533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2534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457200" y="704850"/>
            <a:ext cx="8229600" cy="779463"/>
          </a:xfrm>
        </p:spPr>
        <p:txBody>
          <a:bodyPr/>
          <a:lstStyle/>
          <a:p>
            <a:pPr algn="ctr">
              <a:defRPr/>
            </a:pPr>
            <a:r>
              <a:rPr lang="ru-RU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Выплаты, </a:t>
            </a:r>
            <a:br>
              <a:rPr lang="ru-RU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носящие благотворительный характер</a:t>
            </a:r>
            <a:endParaRPr lang="en-US" sz="28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557338"/>
            <a:ext cx="8229600" cy="5111750"/>
          </a:xfrm>
        </p:spPr>
        <p:txBody>
          <a:bodyPr>
            <a:noAutofit/>
          </a:bodyPr>
          <a:lstStyle/>
          <a:p>
            <a:pPr>
              <a:buClr>
                <a:srgbClr val="C00000"/>
              </a:buClr>
              <a:buSzPct val="100000"/>
              <a:defRPr/>
            </a:pPr>
            <a:r>
              <a:rPr lang="ru-RU" sz="2000" dirty="0" smtClean="0">
                <a:solidFill>
                  <a:srgbClr val="002060"/>
                </a:solidFill>
              </a:rPr>
              <a:t>реализуются в первую очередь частными и семейными благотворительными фондами.</a:t>
            </a:r>
          </a:p>
          <a:p>
            <a:pPr>
              <a:buClr>
                <a:srgbClr val="C00000"/>
              </a:buClr>
              <a:buSzPct val="100000"/>
              <a:buFont typeface="Wingdings 2" pitchFamily="18" charset="2"/>
              <a:buNone/>
              <a:defRPr/>
            </a:pPr>
            <a:r>
              <a:rPr lang="ru-RU" sz="2000" b="1" dirty="0" smtClean="0">
                <a:solidFill>
                  <a:srgbClr val="C00000"/>
                </a:solidFill>
              </a:rPr>
              <a:t>Благотворительный фонд В. Потанина - Федеральная стипендиальная программа:</a:t>
            </a:r>
          </a:p>
          <a:p>
            <a:pPr>
              <a:buClr>
                <a:srgbClr val="C00000"/>
              </a:buClr>
              <a:buSzPct val="100000"/>
              <a:defRPr/>
            </a:pPr>
            <a:r>
              <a:rPr lang="ru-RU" sz="2000" dirty="0" smtClean="0">
                <a:solidFill>
                  <a:srgbClr val="002060"/>
                </a:solidFill>
              </a:rPr>
              <a:t>стипендии призваны «поддержать будущую деловую и интеллектуальную элиту, расширить возможности для ее самореализации»;</a:t>
            </a:r>
          </a:p>
          <a:p>
            <a:pPr>
              <a:buClr>
                <a:srgbClr val="C00000"/>
              </a:buClr>
              <a:buSzPct val="100000"/>
              <a:defRPr/>
            </a:pPr>
            <a:r>
              <a:rPr lang="ru-RU" sz="2000" dirty="0" smtClean="0">
                <a:solidFill>
                  <a:srgbClr val="002060"/>
                </a:solidFill>
              </a:rPr>
              <a:t>условия получения стипендии:</a:t>
            </a:r>
          </a:p>
          <a:p>
            <a:pPr lvl="1">
              <a:buClr>
                <a:srgbClr val="C00000"/>
              </a:buClr>
              <a:buSzPct val="100000"/>
              <a:defRPr/>
            </a:pPr>
            <a:r>
              <a:rPr lang="ru-RU" sz="2000" dirty="0" smtClean="0">
                <a:solidFill>
                  <a:srgbClr val="002060"/>
                </a:solidFill>
              </a:rPr>
              <a:t>отличные оценки, </a:t>
            </a:r>
          </a:p>
          <a:p>
            <a:pPr lvl="1">
              <a:buClr>
                <a:srgbClr val="C00000"/>
              </a:buClr>
              <a:buSzPct val="100000"/>
              <a:defRPr/>
            </a:pPr>
            <a:r>
              <a:rPr lang="ru-RU" sz="2000" dirty="0" smtClean="0">
                <a:solidFill>
                  <a:srgbClr val="002060"/>
                </a:solidFill>
              </a:rPr>
              <a:t>успешное тестирование и специальный игровой тур (выявление лидерских качества соискателя, способности к нестандартному мышлению, умения работать в команде и др.).</a:t>
            </a:r>
          </a:p>
          <a:p>
            <a:pPr>
              <a:buClr>
                <a:srgbClr val="C00000"/>
              </a:buClr>
              <a:buSzPct val="100000"/>
              <a:defRPr/>
            </a:pPr>
            <a:r>
              <a:rPr lang="ru-RU" sz="2000" dirty="0" smtClean="0">
                <a:solidFill>
                  <a:srgbClr val="002060"/>
                </a:solidFill>
              </a:rPr>
              <a:t>Получатели стипендий могут подать заявки на получение гранта.</a:t>
            </a:r>
          </a:p>
          <a:p>
            <a:pPr marL="274320" indent="-274320" eaLnBrk="1" fontAlgn="auto" hangingPunct="1"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ct val="100000"/>
              <a:buFont typeface="Wingdings 2"/>
              <a:buNone/>
              <a:defRPr/>
            </a:pPr>
            <a:endParaRPr lang="ru-RU" sz="2000" dirty="0" smtClean="0">
              <a:solidFill>
                <a:srgbClr val="002060"/>
              </a:solidFill>
            </a:endParaRPr>
          </a:p>
          <a:p>
            <a:pPr marL="274320" indent="-274320" eaLnBrk="1" fontAlgn="auto" hangingPunct="1"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ct val="100000"/>
              <a:buFont typeface="Wingdings 2"/>
              <a:buChar char=""/>
              <a:defRPr/>
            </a:pPr>
            <a:endParaRPr lang="en-US" sz="2000" dirty="0">
              <a:solidFill>
                <a:srgbClr val="002060"/>
              </a:solidFill>
            </a:endParaRPr>
          </a:p>
        </p:txBody>
      </p:sp>
      <p:grpSp>
        <p:nvGrpSpPr>
          <p:cNvPr id="23556" name="Group 6"/>
          <p:cNvGrpSpPr>
            <a:grpSpLocks/>
          </p:cNvGrpSpPr>
          <p:nvPr/>
        </p:nvGrpSpPr>
        <p:grpSpPr bwMode="auto">
          <a:xfrm>
            <a:off x="7885113" y="6237288"/>
            <a:ext cx="1033462" cy="409575"/>
            <a:chOff x="4876" y="4062"/>
            <a:chExt cx="651" cy="258"/>
          </a:xfrm>
        </p:grpSpPr>
        <p:pic>
          <p:nvPicPr>
            <p:cNvPr id="23557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3558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457200" y="704850"/>
            <a:ext cx="8229600" cy="563563"/>
          </a:xfrm>
        </p:spPr>
        <p:txBody>
          <a:bodyPr/>
          <a:lstStyle/>
          <a:p>
            <a:pPr algn="ctr">
              <a:defRPr/>
            </a:pPr>
            <a:r>
              <a:rPr lang="ru-RU" sz="2800" b="1" dirty="0" smtClean="0">
                <a:solidFill>
                  <a:srgbClr val="009900"/>
                </a:solidFill>
              </a:rPr>
              <a:t>Здравоохранение как объект КСО</a:t>
            </a:r>
            <a:endParaRPr lang="en-US" sz="2800" b="1" dirty="0">
              <a:solidFill>
                <a:srgbClr val="0099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484313"/>
            <a:ext cx="8229600" cy="4840287"/>
          </a:xfrm>
        </p:spPr>
        <p:txBody>
          <a:bodyPr>
            <a:normAutofit fontScale="92500" lnSpcReduction="20000"/>
          </a:bodyPr>
          <a:lstStyle/>
          <a:p>
            <a:pPr>
              <a:buFont typeface="Wingdings 2" pitchFamily="18" charset="2"/>
              <a:buNone/>
              <a:defRPr/>
            </a:pPr>
            <a:r>
              <a:rPr lang="ru-RU" dirty="0" smtClean="0"/>
              <a:t>Социальная политика организации включает:</a:t>
            </a:r>
          </a:p>
          <a:p>
            <a:pPr marL="514350" indent="-514350">
              <a:buClr>
                <a:srgbClr val="009900"/>
              </a:buClr>
              <a:buSzPct val="100000"/>
              <a:buFont typeface="+mj-lt"/>
              <a:buAutoNum type="arabicPeriod"/>
              <a:defRPr/>
            </a:pPr>
            <a:r>
              <a:rPr lang="ru-RU" dirty="0" smtClean="0"/>
              <a:t>предоставление бесплатной медицинской помощи сотрудникам организации и членам их семей;</a:t>
            </a:r>
          </a:p>
          <a:p>
            <a:pPr marL="514350" indent="-514350">
              <a:buClr>
                <a:srgbClr val="009900"/>
              </a:buClr>
              <a:buSzPct val="100000"/>
              <a:buFont typeface="+mj-lt"/>
              <a:buAutoNum type="arabicPeriod"/>
              <a:defRPr/>
            </a:pPr>
            <a:r>
              <a:rPr lang="ru-RU" dirty="0" smtClean="0"/>
              <a:t>медицинские мероприятия, направленные на охрану и восстановление здоровья работников, продление их трудоспособности и профессионального долголетия (ежегодные, комплексные, целевые осмотры, </a:t>
            </a:r>
            <a:r>
              <a:rPr lang="ru-RU" dirty="0" err="1" smtClean="0"/>
              <a:t>вакцинопрофилактика</a:t>
            </a:r>
            <a:r>
              <a:rPr lang="ru-RU" dirty="0" smtClean="0"/>
              <a:t> и др.);</a:t>
            </a:r>
          </a:p>
          <a:p>
            <a:pPr marL="514350" indent="-514350">
              <a:buClr>
                <a:srgbClr val="009900"/>
              </a:buClr>
              <a:buSzPct val="100000"/>
              <a:buFont typeface="+mj-lt"/>
              <a:buAutoNum type="arabicPeriod"/>
              <a:defRPr/>
            </a:pPr>
            <a:r>
              <a:rPr lang="ru-RU" dirty="0" smtClean="0"/>
              <a:t>организацию оздоровления работников и членов их семей путем санаторно-курортного и реабилитационного лечения в санаториях, профилакториях и других санаторно-курортных учреждениях.</a:t>
            </a:r>
          </a:p>
          <a:p>
            <a:pPr>
              <a:defRPr/>
            </a:pPr>
            <a:endParaRPr lang="ru-RU" dirty="0" smtClean="0"/>
          </a:p>
        </p:txBody>
      </p:sp>
      <p:grpSp>
        <p:nvGrpSpPr>
          <p:cNvPr id="24580" name="Group 6"/>
          <p:cNvGrpSpPr>
            <a:grpSpLocks/>
          </p:cNvGrpSpPr>
          <p:nvPr/>
        </p:nvGrpSpPr>
        <p:grpSpPr bwMode="auto">
          <a:xfrm>
            <a:off x="7885113" y="6237288"/>
            <a:ext cx="1033462" cy="409575"/>
            <a:chOff x="4876" y="4062"/>
            <a:chExt cx="651" cy="258"/>
          </a:xfrm>
        </p:grpSpPr>
        <p:pic>
          <p:nvPicPr>
            <p:cNvPr id="24581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4582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395288" y="476250"/>
            <a:ext cx="8229600" cy="996950"/>
          </a:xfrm>
        </p:spPr>
        <p:txBody>
          <a:bodyPr/>
          <a:lstStyle/>
          <a:p>
            <a:pPr algn="ctr">
              <a:defRPr/>
            </a:pPr>
            <a:r>
              <a:rPr lang="ru-RU" sz="2400" b="1" dirty="0" smtClean="0">
                <a:solidFill>
                  <a:srgbClr val="009900"/>
                </a:solidFill>
              </a:rPr>
              <a:t>Необходимость формирования здорового образа жизни</a:t>
            </a:r>
            <a:endParaRPr lang="en-US" sz="2400" b="1" dirty="0">
              <a:solidFill>
                <a:srgbClr val="0099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0825" y="1557338"/>
            <a:ext cx="8435975" cy="5040312"/>
          </a:xfrm>
        </p:spPr>
        <p:txBody>
          <a:bodyPr>
            <a:normAutofit fontScale="85000" lnSpcReduction="20000"/>
          </a:bodyPr>
          <a:lstStyle/>
          <a:p>
            <a:pPr>
              <a:buClr>
                <a:srgbClr val="009900"/>
              </a:buClr>
              <a:buSzPct val="100000"/>
              <a:buFont typeface="Wingdings 2" pitchFamily="18" charset="2"/>
              <a:buNone/>
              <a:defRPr/>
            </a:pPr>
            <a:r>
              <a:rPr lang="ru-RU" b="1" dirty="0" smtClean="0"/>
              <a:t>Актуальность здорового образа жизни </a:t>
            </a:r>
            <a:r>
              <a:rPr lang="ru-RU" dirty="0" smtClean="0"/>
              <a:t>вызвана ростом и изменением характера нагрузок на организм человека в связи с </a:t>
            </a:r>
          </a:p>
          <a:p>
            <a:pPr>
              <a:buClr>
                <a:srgbClr val="009900"/>
              </a:buClr>
              <a:buSzPct val="100000"/>
              <a:defRPr/>
            </a:pPr>
            <a:r>
              <a:rPr lang="ru-RU" dirty="0" smtClean="0"/>
              <a:t>усложнением общественной жизни, </a:t>
            </a:r>
          </a:p>
          <a:p>
            <a:pPr>
              <a:buClr>
                <a:srgbClr val="009900"/>
              </a:buClr>
              <a:buSzPct val="100000"/>
              <a:defRPr/>
            </a:pPr>
            <a:r>
              <a:rPr lang="ru-RU" dirty="0" smtClean="0"/>
              <a:t>увеличением рисков техногенного, экологического, психологического, политического и военного характера, провоцирующих негативные сдвиги в состоянии здоровья.</a:t>
            </a:r>
          </a:p>
          <a:p>
            <a:pPr>
              <a:buClr>
                <a:srgbClr val="009900"/>
              </a:buClr>
              <a:buSzPct val="100000"/>
              <a:buFont typeface="Wingdings 2" pitchFamily="18" charset="2"/>
              <a:buNone/>
              <a:defRPr/>
            </a:pPr>
            <a:r>
              <a:rPr lang="ru-RU" b="1" dirty="0" smtClean="0">
                <a:solidFill>
                  <a:srgbClr val="009900"/>
                </a:solidFill>
              </a:rPr>
              <a:t>Всемирная организация здравоохранения (ВОЗ)</a:t>
            </a:r>
            <a:r>
              <a:rPr lang="ru-RU" dirty="0" smtClean="0"/>
              <a:t> уделяет особое внимание оценке негативного влияния на экономические показатели таких поведенческих факторов риска, как </a:t>
            </a:r>
          </a:p>
          <a:p>
            <a:pPr>
              <a:buClr>
                <a:srgbClr val="009900"/>
              </a:buClr>
              <a:buSzPct val="100000"/>
              <a:defRPr/>
            </a:pPr>
            <a:r>
              <a:rPr lang="ru-RU" dirty="0" smtClean="0"/>
              <a:t>курение, </a:t>
            </a:r>
          </a:p>
          <a:p>
            <a:pPr>
              <a:buClr>
                <a:srgbClr val="009900"/>
              </a:buClr>
              <a:buSzPct val="100000"/>
              <a:defRPr/>
            </a:pPr>
            <a:r>
              <a:rPr lang="ru-RU" dirty="0" smtClean="0"/>
              <a:t>нездоровое питание, </a:t>
            </a:r>
          </a:p>
          <a:p>
            <a:pPr>
              <a:buClr>
                <a:srgbClr val="009900"/>
              </a:buClr>
              <a:buSzPct val="100000"/>
              <a:defRPr/>
            </a:pPr>
            <a:r>
              <a:rPr lang="ru-RU" dirty="0" smtClean="0"/>
              <a:t>низкая физическая активность, </a:t>
            </a:r>
          </a:p>
          <a:p>
            <a:pPr>
              <a:buClr>
                <a:srgbClr val="009900"/>
              </a:buClr>
              <a:buSzPct val="100000"/>
              <a:defRPr/>
            </a:pPr>
            <a:r>
              <a:rPr lang="ru-RU" dirty="0" smtClean="0"/>
              <a:t>излишний вес и др.</a:t>
            </a:r>
          </a:p>
          <a:p>
            <a:pPr>
              <a:buClr>
                <a:srgbClr val="009900"/>
              </a:buClr>
              <a:buSzPct val="100000"/>
              <a:buFont typeface="Wingdings 2" pitchFamily="18" charset="2"/>
              <a:buNone/>
              <a:defRPr/>
            </a:pPr>
            <a:endParaRPr lang="ru-RU" b="1" dirty="0" smtClean="0">
              <a:solidFill>
                <a:srgbClr val="009900"/>
              </a:solidFill>
            </a:endParaRPr>
          </a:p>
        </p:txBody>
      </p:sp>
      <p:grpSp>
        <p:nvGrpSpPr>
          <p:cNvPr id="25604" name="Group 6"/>
          <p:cNvGrpSpPr>
            <a:grpSpLocks/>
          </p:cNvGrpSpPr>
          <p:nvPr/>
        </p:nvGrpSpPr>
        <p:grpSpPr bwMode="auto">
          <a:xfrm>
            <a:off x="7885113" y="6237288"/>
            <a:ext cx="1033462" cy="409575"/>
            <a:chOff x="4876" y="4062"/>
            <a:chExt cx="651" cy="258"/>
          </a:xfrm>
        </p:grpSpPr>
        <p:pic>
          <p:nvPicPr>
            <p:cNvPr id="25605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5606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Содержимое 2"/>
          <p:cNvSpPr>
            <a:spLocks noGrp="1"/>
          </p:cNvSpPr>
          <p:nvPr>
            <p:ph idx="1"/>
          </p:nvPr>
        </p:nvSpPr>
        <p:spPr>
          <a:xfrm>
            <a:off x="250825" y="1125538"/>
            <a:ext cx="8435975" cy="4679950"/>
          </a:xfrm>
        </p:spPr>
        <p:txBody>
          <a:bodyPr/>
          <a:lstStyle/>
          <a:p>
            <a:pPr>
              <a:buClr>
                <a:srgbClr val="009900"/>
              </a:buClr>
              <a:buSzPct val="100000"/>
              <a:buFont typeface="Wingdings 2" pitchFamily="18" charset="2"/>
              <a:buNone/>
            </a:pPr>
            <a:r>
              <a:rPr lang="ru-RU" b="1" smtClean="0">
                <a:solidFill>
                  <a:srgbClr val="009900"/>
                </a:solidFill>
              </a:rPr>
              <a:t>Эффективная политика охраны здоровья персонала </a:t>
            </a:r>
            <a:r>
              <a:rPr lang="ru-RU" smtClean="0"/>
              <a:t>как неотъемлемая часть корпоративной культуры компании</a:t>
            </a:r>
          </a:p>
          <a:p>
            <a:pPr>
              <a:buClr>
                <a:srgbClr val="009900"/>
              </a:buClr>
              <a:buSzPct val="100000"/>
            </a:pPr>
            <a:r>
              <a:rPr lang="ru-RU" smtClean="0"/>
              <a:t>способствует устранению факторов риска, провоцирующих возникновение непредвиденных экономических потерь;</a:t>
            </a:r>
          </a:p>
          <a:p>
            <a:pPr>
              <a:buClr>
                <a:srgbClr val="009900"/>
              </a:buClr>
              <a:buSzPct val="100000"/>
            </a:pPr>
            <a:r>
              <a:rPr lang="ru-RU" smtClean="0"/>
              <a:t>заключается в проведении специфических мероприятий по профилактике различных заболеваний.</a:t>
            </a:r>
          </a:p>
        </p:txBody>
      </p:sp>
      <p:grpSp>
        <p:nvGrpSpPr>
          <p:cNvPr id="26627" name="Group 6"/>
          <p:cNvGrpSpPr>
            <a:grpSpLocks/>
          </p:cNvGrpSpPr>
          <p:nvPr/>
        </p:nvGrpSpPr>
        <p:grpSpPr bwMode="auto">
          <a:xfrm>
            <a:off x="7885113" y="6237288"/>
            <a:ext cx="1033462" cy="409575"/>
            <a:chOff x="4876" y="4062"/>
            <a:chExt cx="651" cy="258"/>
          </a:xfrm>
        </p:grpSpPr>
        <p:pic>
          <p:nvPicPr>
            <p:cNvPr id="26628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6629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Заголовок 5"/>
          <p:cNvSpPr>
            <a:spLocks noGrp="1"/>
          </p:cNvSpPr>
          <p:nvPr>
            <p:ph type="title"/>
          </p:nvPr>
        </p:nvSpPr>
        <p:spPr>
          <a:xfrm>
            <a:off x="395288" y="620713"/>
            <a:ext cx="8229600" cy="855662"/>
          </a:xfrm>
        </p:spPr>
        <p:txBody>
          <a:bodyPr/>
          <a:lstStyle/>
          <a:p>
            <a:pPr algn="ctr"/>
            <a:r>
              <a:rPr lang="ru-RU" sz="2400" b="1" smtClean="0">
                <a:solidFill>
                  <a:srgbClr val="009900"/>
                </a:solidFill>
              </a:rPr>
              <a:t>Эффективная политика борьбы с курением для охраны здоровья персонала включает:</a:t>
            </a:r>
            <a:endParaRPr lang="en-US" sz="2400" b="1" smtClean="0">
              <a:solidFill>
                <a:srgbClr val="009900"/>
              </a:solidFill>
            </a:endParaRPr>
          </a:p>
        </p:txBody>
      </p:sp>
      <p:sp>
        <p:nvSpPr>
          <p:cNvPr id="27651" name="Содержимое 2"/>
          <p:cNvSpPr>
            <a:spLocks noGrp="1"/>
          </p:cNvSpPr>
          <p:nvPr>
            <p:ph idx="1"/>
          </p:nvPr>
        </p:nvSpPr>
        <p:spPr>
          <a:xfrm>
            <a:off x="395288" y="1557338"/>
            <a:ext cx="8291512" cy="5111750"/>
          </a:xfrm>
        </p:spPr>
        <p:txBody>
          <a:bodyPr/>
          <a:lstStyle/>
          <a:p>
            <a:pPr lvl="1"/>
            <a:r>
              <a:rPr lang="ru-RU" smtClean="0"/>
              <a:t>соревнования между командами некурящих и курящих работников;</a:t>
            </a:r>
          </a:p>
          <a:p>
            <a:pPr lvl="1"/>
            <a:r>
              <a:rPr lang="ru-RU" smtClean="0"/>
              <a:t>запрет на курение в офисе и на прилегающей территории в рабочее время; </a:t>
            </a:r>
          </a:p>
          <a:p>
            <a:pPr lvl="1"/>
            <a:r>
              <a:rPr lang="ru-RU" smtClean="0"/>
              <a:t>удержание небольшой части заработной платы или премии;</a:t>
            </a:r>
          </a:p>
          <a:p>
            <a:pPr lvl="1"/>
            <a:r>
              <a:rPr lang="ru-RU" smtClean="0"/>
              <a:t>прибавки к годовому бонусу каждому некурящему сотруднику; </a:t>
            </a:r>
          </a:p>
          <a:p>
            <a:pPr lvl="1"/>
            <a:r>
              <a:rPr lang="ru-RU" smtClean="0"/>
              <a:t>приглашение специалистов, помогающих людям бросить курить (медицинские работники и психологи). </a:t>
            </a:r>
          </a:p>
          <a:p>
            <a:pPr lvl="1"/>
            <a:r>
              <a:rPr lang="ru-RU" smtClean="0"/>
              <a:t>отказ в приеме на работу курящему специалисту.</a:t>
            </a:r>
          </a:p>
        </p:txBody>
      </p:sp>
      <p:grpSp>
        <p:nvGrpSpPr>
          <p:cNvPr id="27652" name="Group 6"/>
          <p:cNvGrpSpPr>
            <a:grpSpLocks/>
          </p:cNvGrpSpPr>
          <p:nvPr/>
        </p:nvGrpSpPr>
        <p:grpSpPr bwMode="auto">
          <a:xfrm>
            <a:off x="7885113" y="6237288"/>
            <a:ext cx="1033462" cy="409575"/>
            <a:chOff x="4876" y="4062"/>
            <a:chExt cx="651" cy="258"/>
          </a:xfrm>
        </p:grpSpPr>
        <p:pic>
          <p:nvPicPr>
            <p:cNvPr id="27653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7654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Содержимое 2"/>
          <p:cNvSpPr>
            <a:spLocks noGrp="1"/>
          </p:cNvSpPr>
          <p:nvPr>
            <p:ph idx="1"/>
          </p:nvPr>
        </p:nvSpPr>
        <p:spPr>
          <a:xfrm>
            <a:off x="250825" y="1628775"/>
            <a:ext cx="8569325" cy="4895850"/>
          </a:xfrm>
        </p:spPr>
        <p:txBody>
          <a:bodyPr/>
          <a:lstStyle/>
          <a:p>
            <a:pPr>
              <a:spcBef>
                <a:spcPct val="0"/>
              </a:spcBef>
              <a:buClr>
                <a:srgbClr val="009900"/>
              </a:buClr>
              <a:buSzPct val="100000"/>
            </a:pPr>
            <a:r>
              <a:rPr lang="ru-RU" sz="2400" smtClean="0"/>
              <a:t>неравномерность нагрузки, устанавливаемой для работников;</a:t>
            </a:r>
          </a:p>
          <a:p>
            <a:pPr>
              <a:spcBef>
                <a:spcPct val="0"/>
              </a:spcBef>
              <a:buClr>
                <a:srgbClr val="009900"/>
              </a:buClr>
              <a:buSzPct val="100000"/>
            </a:pPr>
            <a:r>
              <a:rPr lang="ru-RU" sz="2400" smtClean="0"/>
              <a:t>противоречивость требований («конфликт ролей»);</a:t>
            </a:r>
          </a:p>
          <a:p>
            <a:pPr>
              <a:spcBef>
                <a:spcPct val="0"/>
              </a:spcBef>
              <a:buClr>
                <a:srgbClr val="009900"/>
              </a:buClr>
              <a:buSzPct val="100000"/>
            </a:pPr>
            <a:r>
              <a:rPr lang="ru-RU" sz="2400" smtClean="0"/>
              <a:t>срочность выполнения поручений;</a:t>
            </a:r>
          </a:p>
          <a:p>
            <a:pPr>
              <a:spcBef>
                <a:spcPct val="0"/>
              </a:spcBef>
              <a:buClr>
                <a:srgbClr val="009900"/>
              </a:buClr>
              <a:buSzPct val="100000"/>
            </a:pPr>
            <a:r>
              <a:rPr lang="ru-RU" sz="2400" smtClean="0"/>
              <a:t>множество оперативных вопросов;</a:t>
            </a:r>
          </a:p>
          <a:p>
            <a:pPr>
              <a:spcBef>
                <a:spcPct val="0"/>
              </a:spcBef>
              <a:buClr>
                <a:srgbClr val="009900"/>
              </a:buClr>
              <a:buSzPct val="100000"/>
            </a:pPr>
            <a:r>
              <a:rPr lang="ru-RU" sz="2400" smtClean="0"/>
              <a:t>неумение делегировать полномочия;</a:t>
            </a:r>
          </a:p>
          <a:p>
            <a:pPr>
              <a:spcBef>
                <a:spcPct val="0"/>
              </a:spcBef>
              <a:buClr>
                <a:srgbClr val="009900"/>
              </a:buClr>
              <a:buSzPct val="100000"/>
            </a:pPr>
            <a:r>
              <a:rPr lang="ru-RU" sz="2400" smtClean="0"/>
              <a:t>неблагоприятный социально-психологический климат в коллективе;</a:t>
            </a:r>
          </a:p>
          <a:p>
            <a:pPr>
              <a:spcBef>
                <a:spcPct val="0"/>
              </a:spcBef>
              <a:buClr>
                <a:srgbClr val="009900"/>
              </a:buClr>
              <a:buSzPct val="100000"/>
            </a:pPr>
            <a:r>
              <a:rPr lang="ru-RU" sz="2400" smtClean="0"/>
              <a:t>информационная перегрузка;</a:t>
            </a:r>
          </a:p>
          <a:p>
            <a:pPr>
              <a:spcBef>
                <a:spcPct val="0"/>
              </a:spcBef>
              <a:buClr>
                <a:srgbClr val="009900"/>
              </a:buClr>
              <a:buSzPct val="100000"/>
            </a:pPr>
            <a:r>
              <a:rPr lang="ru-RU" sz="2400" smtClean="0"/>
              <a:t>нарушение деловой этики;</a:t>
            </a:r>
          </a:p>
          <a:p>
            <a:pPr>
              <a:spcBef>
                <a:spcPct val="0"/>
              </a:spcBef>
              <a:buClr>
                <a:srgbClr val="009900"/>
              </a:buClr>
              <a:buSzPct val="100000"/>
            </a:pPr>
            <a:r>
              <a:rPr lang="ru-RU" sz="2400" smtClean="0"/>
              <a:t>крайне жесткий стиль руководства;</a:t>
            </a:r>
          </a:p>
          <a:p>
            <a:pPr>
              <a:spcBef>
                <a:spcPct val="0"/>
              </a:spcBef>
              <a:buClr>
                <a:srgbClr val="009900"/>
              </a:buClr>
              <a:buSzPct val="100000"/>
            </a:pPr>
            <a:r>
              <a:rPr lang="ru-RU" sz="2400" smtClean="0"/>
              <a:t>отсутствие санитарно-гигиенических условий.</a:t>
            </a:r>
          </a:p>
          <a:p>
            <a:pPr>
              <a:spcBef>
                <a:spcPct val="0"/>
              </a:spcBef>
              <a:buClr>
                <a:srgbClr val="009900"/>
              </a:buClr>
              <a:buSzPct val="100000"/>
            </a:pPr>
            <a:endParaRPr lang="ru-RU" sz="2400" smtClean="0">
              <a:solidFill>
                <a:srgbClr val="002060"/>
              </a:solidFill>
            </a:endParaRPr>
          </a:p>
        </p:txBody>
      </p:sp>
      <p:grpSp>
        <p:nvGrpSpPr>
          <p:cNvPr id="28675" name="Group 6"/>
          <p:cNvGrpSpPr>
            <a:grpSpLocks/>
          </p:cNvGrpSpPr>
          <p:nvPr/>
        </p:nvGrpSpPr>
        <p:grpSpPr bwMode="auto">
          <a:xfrm>
            <a:off x="7885113" y="6237288"/>
            <a:ext cx="1033462" cy="409575"/>
            <a:chOff x="4876" y="4062"/>
            <a:chExt cx="651" cy="258"/>
          </a:xfrm>
        </p:grpSpPr>
        <p:pic>
          <p:nvPicPr>
            <p:cNvPr id="28677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8678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323850" y="333375"/>
            <a:ext cx="8229600" cy="1223963"/>
          </a:xfrm>
        </p:spPr>
        <p:txBody>
          <a:bodyPr/>
          <a:lstStyle/>
          <a:p>
            <a:pPr algn="ctr">
              <a:defRPr/>
            </a:pPr>
            <a:r>
              <a:rPr lang="ru-RU" sz="2400" b="1" dirty="0" smtClean="0">
                <a:solidFill>
                  <a:srgbClr val="009900"/>
                </a:solidFill>
              </a:rPr>
              <a:t>Для борьбы со стрессом необходимо устранить его причины, зависящие от менеджера:</a:t>
            </a:r>
            <a:endParaRPr lang="en-US" sz="2400" b="1" dirty="0">
              <a:solidFill>
                <a:srgbClr val="0099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Содержимое 2"/>
          <p:cNvSpPr>
            <a:spLocks noGrp="1"/>
          </p:cNvSpPr>
          <p:nvPr>
            <p:ph idx="1"/>
          </p:nvPr>
        </p:nvSpPr>
        <p:spPr>
          <a:xfrm>
            <a:off x="250825" y="2133600"/>
            <a:ext cx="8569325" cy="4319588"/>
          </a:xfrm>
        </p:spPr>
        <p:txBody>
          <a:bodyPr/>
          <a:lstStyle/>
          <a:p>
            <a:pPr>
              <a:buClr>
                <a:srgbClr val="009900"/>
              </a:buClr>
              <a:buSzPct val="100000"/>
            </a:pPr>
            <a:r>
              <a:rPr lang="ru-RU" sz="2400" smtClean="0"/>
              <a:t>личные качества (высокое честолюбие, конфликтность);</a:t>
            </a:r>
          </a:p>
          <a:p>
            <a:pPr>
              <a:buClr>
                <a:srgbClr val="009900"/>
              </a:buClr>
              <a:buSzPct val="100000"/>
            </a:pPr>
            <a:r>
              <a:rPr lang="ru-RU" sz="2400" smtClean="0"/>
              <a:t>неумение отключаться от служебных проблем;</a:t>
            </a:r>
          </a:p>
          <a:p>
            <a:pPr>
              <a:buClr>
                <a:srgbClr val="009900"/>
              </a:buClr>
              <a:buSzPct val="100000"/>
            </a:pPr>
            <a:r>
              <a:rPr lang="ru-RU" sz="2400" smtClean="0"/>
              <a:t>отсутствие хобби;</a:t>
            </a:r>
          </a:p>
          <a:p>
            <a:pPr>
              <a:buClr>
                <a:srgbClr val="009900"/>
              </a:buClr>
              <a:buSzPct val="100000"/>
            </a:pPr>
            <a:r>
              <a:rPr lang="ru-RU" sz="2400" smtClean="0"/>
              <a:t>незагруженность;</a:t>
            </a:r>
          </a:p>
          <a:p>
            <a:pPr>
              <a:buClr>
                <a:srgbClr val="009900"/>
              </a:buClr>
              <a:buSzPct val="100000"/>
            </a:pPr>
            <a:r>
              <a:rPr lang="ru-RU" sz="2400" smtClean="0"/>
              <a:t>неудовлетворенность работой;</a:t>
            </a:r>
          </a:p>
          <a:p>
            <a:pPr>
              <a:buClr>
                <a:srgbClr val="009900"/>
              </a:buClr>
              <a:buSzPct val="100000"/>
            </a:pPr>
            <a:r>
              <a:rPr lang="ru-RU" sz="2400" smtClean="0"/>
              <a:t>недостаточная компетентность;</a:t>
            </a:r>
          </a:p>
          <a:p>
            <a:pPr>
              <a:buClr>
                <a:srgbClr val="009900"/>
              </a:buClr>
              <a:buSzPct val="100000"/>
            </a:pPr>
            <a:r>
              <a:rPr lang="ru-RU" sz="2400" smtClean="0"/>
              <a:t>угроза потерять работу;</a:t>
            </a:r>
          </a:p>
          <a:p>
            <a:pPr>
              <a:buClr>
                <a:srgbClr val="009900"/>
              </a:buClr>
              <a:buSzPct val="100000"/>
            </a:pPr>
            <a:r>
              <a:rPr lang="ru-RU" sz="2400" smtClean="0"/>
              <a:t>неумение найти баланс между работой и радостью жизни.</a:t>
            </a:r>
            <a:endParaRPr lang="ru-RU" sz="2400" smtClean="0">
              <a:solidFill>
                <a:srgbClr val="002060"/>
              </a:solidFill>
            </a:endParaRPr>
          </a:p>
        </p:txBody>
      </p:sp>
      <p:grpSp>
        <p:nvGrpSpPr>
          <p:cNvPr id="29699" name="Group 6"/>
          <p:cNvGrpSpPr>
            <a:grpSpLocks/>
          </p:cNvGrpSpPr>
          <p:nvPr/>
        </p:nvGrpSpPr>
        <p:grpSpPr bwMode="auto">
          <a:xfrm>
            <a:off x="7885113" y="6237288"/>
            <a:ext cx="1033462" cy="409575"/>
            <a:chOff x="4876" y="4062"/>
            <a:chExt cx="651" cy="258"/>
          </a:xfrm>
        </p:grpSpPr>
        <p:pic>
          <p:nvPicPr>
            <p:cNvPr id="29701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9702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323850" y="549275"/>
            <a:ext cx="8229600" cy="1439863"/>
          </a:xfrm>
        </p:spPr>
        <p:txBody>
          <a:bodyPr/>
          <a:lstStyle/>
          <a:p>
            <a:pPr algn="ctr">
              <a:defRPr/>
            </a:pPr>
            <a:r>
              <a:rPr lang="ru-RU" sz="2800" b="1" dirty="0" smtClean="0">
                <a:solidFill>
                  <a:srgbClr val="009900"/>
                </a:solidFill>
              </a:rPr>
              <a:t>Необходимо помочь работнику справиться с причинами стресса, зависящие от него самого:</a:t>
            </a:r>
            <a:endParaRPr lang="en-US" sz="2800" b="1" dirty="0">
              <a:solidFill>
                <a:srgbClr val="0099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Содержимое 2"/>
          <p:cNvSpPr>
            <a:spLocks noGrp="1"/>
          </p:cNvSpPr>
          <p:nvPr>
            <p:ph idx="1"/>
          </p:nvPr>
        </p:nvSpPr>
        <p:spPr>
          <a:xfrm>
            <a:off x="250825" y="1052513"/>
            <a:ext cx="8569325" cy="5256212"/>
          </a:xfrm>
        </p:spPr>
        <p:txBody>
          <a:bodyPr/>
          <a:lstStyle/>
          <a:p>
            <a:pPr>
              <a:buClr>
                <a:srgbClr val="009900"/>
              </a:buClr>
            </a:pPr>
            <a:r>
              <a:rPr lang="ru-RU" sz="2400" smtClean="0"/>
              <a:t>организационно-экономические:</a:t>
            </a:r>
          </a:p>
          <a:p>
            <a:pPr lvl="1">
              <a:buClr>
                <a:srgbClr val="009900"/>
              </a:buClr>
            </a:pPr>
            <a:r>
              <a:rPr lang="ru-RU" sz="2200" smtClean="0"/>
              <a:t>рациональная система управления;</a:t>
            </a:r>
          </a:p>
          <a:p>
            <a:pPr lvl="1">
              <a:buClr>
                <a:srgbClr val="009900"/>
              </a:buClr>
            </a:pPr>
            <a:r>
              <a:rPr lang="ru-RU" sz="2200" smtClean="0"/>
              <a:t>научная организация труда;</a:t>
            </a:r>
          </a:p>
          <a:p>
            <a:pPr lvl="1">
              <a:buClr>
                <a:srgbClr val="009900"/>
              </a:buClr>
            </a:pPr>
            <a:r>
              <a:rPr lang="ru-RU" sz="2200" smtClean="0"/>
              <a:t>повышение уровня культуры управления с учетом</a:t>
            </a:r>
          </a:p>
          <a:p>
            <a:pPr lvl="1">
              <a:buClr>
                <a:srgbClr val="009900"/>
              </a:buClr>
            </a:pPr>
            <a:r>
              <a:rPr lang="ru-RU" sz="2200" smtClean="0"/>
              <a:t>соблюдения этических, правовых, эстетических норм;</a:t>
            </a:r>
          </a:p>
          <a:p>
            <a:pPr lvl="1">
              <a:buClr>
                <a:srgbClr val="009900"/>
              </a:buClr>
            </a:pPr>
            <a:r>
              <a:rPr lang="ru-RU" sz="2200" smtClean="0"/>
              <a:t>решение экологических проблем (внедрение </a:t>
            </a:r>
            <a:r>
              <a:rPr lang="ru-RU" smtClean="0"/>
              <a:t>безвредных технологий);</a:t>
            </a:r>
          </a:p>
          <a:p>
            <a:pPr lvl="1">
              <a:buClr>
                <a:srgbClr val="009900"/>
              </a:buClr>
            </a:pPr>
            <a:r>
              <a:rPr lang="ru-RU" sz="2200" smtClean="0"/>
              <a:t>развитие физической культуры населения</a:t>
            </a:r>
            <a:r>
              <a:rPr lang="ru-RU" smtClean="0"/>
              <a:t>;</a:t>
            </a:r>
          </a:p>
          <a:p>
            <a:pPr>
              <a:buClr>
                <a:srgbClr val="009900"/>
              </a:buClr>
            </a:pPr>
            <a:r>
              <a:rPr lang="ru-RU" sz="2400" smtClean="0"/>
              <a:t>психологические (использование приемов внушения: «провал», «триумф», «стреляный воробей», «полезность ошибок» и др.);</a:t>
            </a:r>
          </a:p>
          <a:p>
            <a:pPr>
              <a:buClr>
                <a:srgbClr val="009900"/>
              </a:buClr>
            </a:pPr>
            <a:r>
              <a:rPr lang="ru-RU" sz="2400" smtClean="0"/>
              <a:t>формы самоконтроля.</a:t>
            </a:r>
          </a:p>
        </p:txBody>
      </p:sp>
      <p:grpSp>
        <p:nvGrpSpPr>
          <p:cNvPr id="30723" name="Group 6"/>
          <p:cNvGrpSpPr>
            <a:grpSpLocks/>
          </p:cNvGrpSpPr>
          <p:nvPr/>
        </p:nvGrpSpPr>
        <p:grpSpPr bwMode="auto">
          <a:xfrm>
            <a:off x="7885113" y="6237288"/>
            <a:ext cx="1033462" cy="409575"/>
            <a:chOff x="4876" y="4062"/>
            <a:chExt cx="651" cy="258"/>
          </a:xfrm>
        </p:grpSpPr>
        <p:pic>
          <p:nvPicPr>
            <p:cNvPr id="30725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0726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323850" y="404813"/>
            <a:ext cx="8229600" cy="503237"/>
          </a:xfrm>
        </p:spPr>
        <p:txBody>
          <a:bodyPr/>
          <a:lstStyle/>
          <a:p>
            <a:pPr algn="ctr">
              <a:defRPr/>
            </a:pPr>
            <a:r>
              <a:rPr lang="ru-RU" sz="2800" b="1" dirty="0" smtClean="0">
                <a:solidFill>
                  <a:srgbClr val="009900"/>
                </a:solidFill>
              </a:rPr>
              <a:t>Меры борьбы со стрессом:</a:t>
            </a:r>
            <a:endParaRPr lang="en-US" sz="2800" b="1" dirty="0">
              <a:solidFill>
                <a:srgbClr val="0099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3" name="Содержимое 2"/>
          <p:cNvSpPr>
            <a:spLocks noGrp="1"/>
          </p:cNvSpPr>
          <p:nvPr>
            <p:ph idx="1"/>
          </p:nvPr>
        </p:nvSpPr>
        <p:spPr>
          <a:xfrm>
            <a:off x="611188" y="836613"/>
            <a:ext cx="7848600" cy="4968875"/>
          </a:xfrm>
        </p:spPr>
        <p:txBody>
          <a:bodyPr/>
          <a:lstStyle/>
          <a:p>
            <a:pPr>
              <a:buClr>
                <a:srgbClr val="009900"/>
              </a:buClr>
              <a:buSzPct val="100000"/>
              <a:buFont typeface="Wingdings 2" pitchFamily="18" charset="2"/>
              <a:buNone/>
              <a:defRPr/>
            </a:pPr>
            <a:r>
              <a:rPr lang="ru-RU" sz="2800" b="1" dirty="0" smtClean="0">
                <a:solidFill>
                  <a:srgbClr val="009900"/>
                </a:solidFill>
              </a:rPr>
              <a:t>Направления </a:t>
            </a:r>
            <a:r>
              <a:rPr lang="ru-RU" sz="2800" b="1" dirty="0" err="1" smtClean="0">
                <a:solidFill>
                  <a:srgbClr val="009900"/>
                </a:solidFill>
              </a:rPr>
              <a:t>стресс-менеджмента</a:t>
            </a:r>
            <a:r>
              <a:rPr lang="ru-RU" sz="2800" b="1" dirty="0" smtClean="0">
                <a:solidFill>
                  <a:srgbClr val="009900"/>
                </a:solidFill>
              </a:rPr>
              <a:t>:</a:t>
            </a:r>
            <a:endParaRPr lang="en-US" sz="2800" b="1" dirty="0" smtClean="0">
              <a:solidFill>
                <a:srgbClr val="0099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Clr>
                <a:srgbClr val="009900"/>
              </a:buClr>
              <a:buSzPct val="100000"/>
              <a:defRPr/>
            </a:pPr>
            <a:r>
              <a:rPr lang="ru-RU" sz="2400" dirty="0" smtClean="0"/>
              <a:t>профилактика </a:t>
            </a:r>
            <a:r>
              <a:rPr lang="ru-RU" sz="2400" dirty="0" err="1" smtClean="0"/>
              <a:t>стрессогенных</a:t>
            </a:r>
            <a:r>
              <a:rPr lang="ru-RU" sz="2400" dirty="0" smtClean="0"/>
              <a:t> факторов (стрессоров);</a:t>
            </a:r>
          </a:p>
          <a:p>
            <a:pPr>
              <a:buClr>
                <a:srgbClr val="009900"/>
              </a:buClr>
              <a:buSzPct val="100000"/>
              <a:defRPr/>
            </a:pPr>
            <a:r>
              <a:rPr lang="ru-RU" sz="2400" dirty="0" smtClean="0"/>
              <a:t>уменьшение напряжения от неизбежных стрессоров;</a:t>
            </a:r>
          </a:p>
          <a:p>
            <a:pPr>
              <a:buClr>
                <a:srgbClr val="009900"/>
              </a:buClr>
              <a:buSzPct val="100000"/>
              <a:defRPr/>
            </a:pPr>
            <a:r>
              <a:rPr lang="ru-RU" sz="2400" dirty="0" smtClean="0"/>
              <a:t>организация системы преодоления их негативных последствий. </a:t>
            </a:r>
          </a:p>
          <a:p>
            <a:pPr>
              <a:buClr>
                <a:srgbClr val="009900"/>
              </a:buClr>
              <a:buSzPct val="100000"/>
              <a:buFont typeface="Wingdings 2" pitchFamily="18" charset="2"/>
              <a:buNone/>
              <a:defRPr/>
            </a:pPr>
            <a:r>
              <a:rPr lang="ru-RU" sz="2800" b="1" dirty="0" smtClean="0">
                <a:solidFill>
                  <a:srgbClr val="009900"/>
                </a:solidFill>
              </a:rPr>
              <a:t>Уровни </a:t>
            </a:r>
            <a:r>
              <a:rPr lang="ru-RU" sz="2800" b="1" dirty="0" err="1" smtClean="0">
                <a:solidFill>
                  <a:srgbClr val="009900"/>
                </a:solidFill>
              </a:rPr>
              <a:t>стресс-менеджмента</a:t>
            </a:r>
            <a:r>
              <a:rPr lang="ru-RU" sz="2800" b="1" dirty="0" smtClean="0">
                <a:solidFill>
                  <a:srgbClr val="009900"/>
                </a:solidFill>
              </a:rPr>
              <a:t>: </a:t>
            </a:r>
          </a:p>
          <a:p>
            <a:pPr>
              <a:buClr>
                <a:srgbClr val="009900"/>
              </a:buClr>
              <a:buSzPct val="100000"/>
              <a:defRPr/>
            </a:pPr>
            <a:r>
              <a:rPr lang="ru-RU" sz="2400" dirty="0" smtClean="0"/>
              <a:t>управление стрессами на уровне организации;</a:t>
            </a:r>
          </a:p>
          <a:p>
            <a:pPr>
              <a:buClr>
                <a:srgbClr val="009900"/>
              </a:buClr>
              <a:buSzPct val="100000"/>
              <a:defRPr/>
            </a:pPr>
            <a:r>
              <a:rPr lang="ru-RU" sz="2400" dirty="0" smtClean="0"/>
              <a:t>управление стрессами на уровне отдельной личности.</a:t>
            </a:r>
          </a:p>
        </p:txBody>
      </p:sp>
      <p:grpSp>
        <p:nvGrpSpPr>
          <p:cNvPr id="31747" name="Group 6"/>
          <p:cNvGrpSpPr>
            <a:grpSpLocks/>
          </p:cNvGrpSpPr>
          <p:nvPr/>
        </p:nvGrpSpPr>
        <p:grpSpPr bwMode="auto">
          <a:xfrm>
            <a:off x="7885113" y="6237288"/>
            <a:ext cx="1033462" cy="409575"/>
            <a:chOff x="4876" y="4062"/>
            <a:chExt cx="651" cy="258"/>
          </a:xfrm>
        </p:grpSpPr>
        <p:pic>
          <p:nvPicPr>
            <p:cNvPr id="31748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1749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2800" b="1" smtClean="0">
                <a:solidFill>
                  <a:srgbClr val="009900"/>
                </a:solidFill>
              </a:rPr>
              <a:t>Управление стрессами на уровне организации:</a:t>
            </a:r>
            <a:endParaRPr lang="en-US" sz="2800" b="1" smtClean="0">
              <a:solidFill>
                <a:srgbClr val="009900"/>
              </a:solidFill>
            </a:endParaRPr>
          </a:p>
        </p:txBody>
      </p:sp>
      <p:sp>
        <p:nvSpPr>
          <p:cNvPr id="32771" name="Содержимое 2"/>
          <p:cNvSpPr>
            <a:spLocks noGrp="1"/>
          </p:cNvSpPr>
          <p:nvPr>
            <p:ph idx="1"/>
          </p:nvPr>
        </p:nvSpPr>
        <p:spPr>
          <a:xfrm>
            <a:off x="457200" y="2060575"/>
            <a:ext cx="8229600" cy="3671888"/>
          </a:xfrm>
        </p:spPr>
        <p:txBody>
          <a:bodyPr/>
          <a:lstStyle/>
          <a:p>
            <a:pPr>
              <a:buClr>
                <a:srgbClr val="009900"/>
              </a:buClr>
              <a:buSzPct val="100000"/>
            </a:pPr>
            <a:r>
              <a:rPr lang="ru-RU" sz="2400" smtClean="0"/>
              <a:t>изменение организационного климата;</a:t>
            </a:r>
          </a:p>
          <a:p>
            <a:pPr>
              <a:buClr>
                <a:srgbClr val="009900"/>
              </a:buClr>
              <a:buSzPct val="100000"/>
            </a:pPr>
            <a:r>
              <a:rPr lang="ru-RU" sz="2400" smtClean="0"/>
              <a:t>предоставление работникам большей ответственности за результаты своего труда;</a:t>
            </a:r>
          </a:p>
          <a:p>
            <a:pPr>
              <a:buClr>
                <a:srgbClr val="009900"/>
              </a:buClr>
              <a:buSzPct val="100000"/>
            </a:pPr>
            <a:r>
              <a:rPr lang="ru-RU" sz="2400" smtClean="0"/>
              <a:t>меры социальной поддержки персонала;</a:t>
            </a:r>
          </a:p>
          <a:p>
            <a:pPr>
              <a:buClr>
                <a:srgbClr val="009900"/>
              </a:buClr>
              <a:buSzPct val="100000"/>
            </a:pPr>
            <a:r>
              <a:rPr lang="ru-RU" sz="2400" smtClean="0"/>
              <a:t>специальные программы управления стрессами в организации;</a:t>
            </a:r>
          </a:p>
          <a:p>
            <a:pPr>
              <a:buClr>
                <a:srgbClr val="009900"/>
              </a:buClr>
              <a:buSzPct val="100000"/>
            </a:pPr>
            <a:r>
              <a:rPr lang="ru-RU" sz="2400" smtClean="0"/>
              <a:t>фитнес-программы.</a:t>
            </a:r>
          </a:p>
        </p:txBody>
      </p:sp>
      <p:grpSp>
        <p:nvGrpSpPr>
          <p:cNvPr id="32772" name="Group 6"/>
          <p:cNvGrpSpPr>
            <a:grpSpLocks/>
          </p:cNvGrpSpPr>
          <p:nvPr/>
        </p:nvGrpSpPr>
        <p:grpSpPr bwMode="auto">
          <a:xfrm>
            <a:off x="7885113" y="6237288"/>
            <a:ext cx="1033462" cy="409575"/>
            <a:chOff x="4876" y="4062"/>
            <a:chExt cx="651" cy="258"/>
          </a:xfrm>
        </p:grpSpPr>
        <p:pic>
          <p:nvPicPr>
            <p:cNvPr id="32773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2774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Заголовок 5"/>
          <p:cNvSpPr>
            <a:spLocks noGrp="1"/>
          </p:cNvSpPr>
          <p:nvPr>
            <p:ph type="title"/>
          </p:nvPr>
        </p:nvSpPr>
        <p:spPr>
          <a:xfrm>
            <a:off x="457200" y="704850"/>
            <a:ext cx="8229600" cy="779463"/>
          </a:xfrm>
        </p:spPr>
        <p:txBody>
          <a:bodyPr/>
          <a:lstStyle/>
          <a:p>
            <a:pPr algn="ctr"/>
            <a:r>
              <a:rPr lang="ru-RU" sz="2400" b="1" smtClean="0">
                <a:solidFill>
                  <a:srgbClr val="FF6600"/>
                </a:solidFill>
              </a:rPr>
              <a:t>Благотворительная деятельность бизнеса в области поддержки культуры</a:t>
            </a:r>
          </a:p>
        </p:txBody>
      </p:sp>
      <p:sp>
        <p:nvSpPr>
          <p:cNvPr id="33795" name="Содержимое 2"/>
          <p:cNvSpPr>
            <a:spLocks noGrp="1"/>
          </p:cNvSpPr>
          <p:nvPr>
            <p:ph idx="1"/>
          </p:nvPr>
        </p:nvSpPr>
        <p:spPr>
          <a:xfrm>
            <a:off x="457200" y="1700213"/>
            <a:ext cx="8229600" cy="4968875"/>
          </a:xfrm>
        </p:spPr>
        <p:txBody>
          <a:bodyPr/>
          <a:lstStyle/>
          <a:p>
            <a:pPr>
              <a:buFont typeface="Wingdings 2" pitchFamily="18" charset="2"/>
              <a:buNone/>
            </a:pPr>
            <a:r>
              <a:rPr lang="ru-RU" sz="2000" b="1" smtClean="0">
                <a:solidFill>
                  <a:srgbClr val="FF6600"/>
                </a:solidFill>
              </a:rPr>
              <a:t>Частные фонды:</a:t>
            </a:r>
          </a:p>
          <a:p>
            <a:pPr>
              <a:buClr>
                <a:srgbClr val="FF6600"/>
              </a:buClr>
              <a:buSzPct val="100000"/>
            </a:pPr>
            <a:r>
              <a:rPr lang="ru-RU" sz="2000" smtClean="0"/>
              <a:t>создаются человеком на собственные средства;</a:t>
            </a:r>
          </a:p>
          <a:p>
            <a:pPr>
              <a:buClr>
                <a:srgbClr val="FF6600"/>
              </a:buClr>
              <a:buSzPct val="100000"/>
            </a:pPr>
            <a:r>
              <a:rPr lang="ru-RU" sz="2000" smtClean="0"/>
              <a:t>могут носить имя человека (фонды Станиславского, Горбачева, Потанина, Форда, Ч.С. Мотта (один из создателей «Дженерал Моторс»), Джорджа Сороса, Билла Гейтса);</a:t>
            </a:r>
          </a:p>
          <a:p>
            <a:pPr>
              <a:buClr>
                <a:srgbClr val="FF6600"/>
              </a:buClr>
              <a:buSzPct val="100000"/>
            </a:pPr>
            <a:r>
              <a:rPr lang="ru-RU" sz="2000" smtClean="0"/>
              <a:t>управляются Попечительскими советами;</a:t>
            </a:r>
          </a:p>
          <a:p>
            <a:pPr>
              <a:buClr>
                <a:srgbClr val="FF6600"/>
              </a:buClr>
              <a:buSzPct val="100000"/>
            </a:pPr>
            <a:r>
              <a:rPr lang="ru-RU" sz="2000" smtClean="0"/>
              <a:t>имеют в основе недвижимый капитал, процент от которого ежегодно расходуется на благотворительные программы;</a:t>
            </a:r>
          </a:p>
          <a:p>
            <a:pPr>
              <a:buClr>
                <a:srgbClr val="FF6600"/>
              </a:buClr>
              <a:buSzPct val="100000"/>
            </a:pPr>
            <a:r>
              <a:rPr lang="ru-RU" sz="2000" smtClean="0"/>
              <a:t>выделяют средства на благотворительные общественно важные проекты, осуществляемые другими организациями;</a:t>
            </a:r>
          </a:p>
          <a:p>
            <a:pPr>
              <a:buClr>
                <a:srgbClr val="FF6600"/>
              </a:buClr>
              <a:buSzPct val="100000"/>
            </a:pPr>
            <a:r>
              <a:rPr lang="ru-RU" sz="2000" smtClean="0"/>
              <a:t>иногда сами осуществляют и самостоятельно финансируют проекты.</a:t>
            </a:r>
          </a:p>
          <a:p>
            <a:pPr>
              <a:buClr>
                <a:srgbClr val="009900"/>
              </a:buClr>
              <a:buSzPct val="100000"/>
            </a:pPr>
            <a:endParaRPr lang="ru-RU" sz="2000" smtClean="0"/>
          </a:p>
        </p:txBody>
      </p:sp>
      <p:grpSp>
        <p:nvGrpSpPr>
          <p:cNvPr id="33796" name="Group 6"/>
          <p:cNvGrpSpPr>
            <a:grpSpLocks/>
          </p:cNvGrpSpPr>
          <p:nvPr/>
        </p:nvGrpSpPr>
        <p:grpSpPr bwMode="auto">
          <a:xfrm>
            <a:off x="7885113" y="6237288"/>
            <a:ext cx="1033462" cy="409575"/>
            <a:chOff x="4876" y="4062"/>
            <a:chExt cx="651" cy="258"/>
          </a:xfrm>
        </p:grpSpPr>
        <p:pic>
          <p:nvPicPr>
            <p:cNvPr id="33797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3798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Заголовок 5"/>
          <p:cNvSpPr>
            <a:spLocks noGrp="1"/>
          </p:cNvSpPr>
          <p:nvPr>
            <p:ph type="title"/>
          </p:nvPr>
        </p:nvSpPr>
        <p:spPr>
          <a:xfrm>
            <a:off x="457200" y="704850"/>
            <a:ext cx="8229600" cy="779463"/>
          </a:xfrm>
        </p:spPr>
        <p:txBody>
          <a:bodyPr/>
          <a:lstStyle/>
          <a:p>
            <a:pPr algn="ctr"/>
            <a:r>
              <a:rPr lang="ru-RU" sz="2400" b="1" smtClean="0">
                <a:solidFill>
                  <a:srgbClr val="FF6600"/>
                </a:solidFill>
              </a:rPr>
              <a:t>Благотворительная деятельность бизнеса в области поддержки культуры</a:t>
            </a:r>
          </a:p>
        </p:txBody>
      </p:sp>
      <p:sp>
        <p:nvSpPr>
          <p:cNvPr id="34819" name="Содержимое 2"/>
          <p:cNvSpPr>
            <a:spLocks noGrp="1"/>
          </p:cNvSpPr>
          <p:nvPr>
            <p:ph idx="1"/>
          </p:nvPr>
        </p:nvSpPr>
        <p:spPr>
          <a:xfrm>
            <a:off x="457200" y="1628775"/>
            <a:ext cx="8229600" cy="5040313"/>
          </a:xfrm>
        </p:spPr>
        <p:txBody>
          <a:bodyPr/>
          <a:lstStyle/>
          <a:p>
            <a:pPr>
              <a:buFont typeface="Wingdings 2" pitchFamily="18" charset="2"/>
              <a:buNone/>
            </a:pPr>
            <a:r>
              <a:rPr lang="ru-RU" sz="2000" b="1" smtClean="0">
                <a:solidFill>
                  <a:srgbClr val="FF6600"/>
                </a:solidFill>
              </a:rPr>
              <a:t>Семейные фонды </a:t>
            </a:r>
            <a:r>
              <a:rPr lang="ru-RU" sz="2000" i="1" smtClean="0"/>
              <a:t>—</a:t>
            </a:r>
            <a:r>
              <a:rPr lang="ru-RU" sz="2000" smtClean="0"/>
              <a:t> созданы на средства состоятельного человека и членов его семьи:</a:t>
            </a:r>
          </a:p>
          <a:p>
            <a:pPr>
              <a:buClr>
                <a:srgbClr val="FF6600"/>
              </a:buClr>
              <a:buSzPct val="100000"/>
            </a:pPr>
            <a:r>
              <a:rPr lang="ru-RU" sz="2000" smtClean="0"/>
              <a:t>в состав управления фонда входят все основатели или же их представители;</a:t>
            </a:r>
          </a:p>
          <a:p>
            <a:pPr>
              <a:buClr>
                <a:srgbClr val="FF6600"/>
              </a:buClr>
              <a:buSzPct val="100000"/>
            </a:pPr>
            <a:r>
              <a:rPr lang="ru-RU" sz="2000" smtClean="0"/>
              <a:t>в США работает несколько тысяч семейных фондов,</a:t>
            </a:r>
          </a:p>
          <a:p>
            <a:pPr>
              <a:buClr>
                <a:srgbClr val="FF6600"/>
              </a:buClr>
              <a:buSzPct val="100000"/>
            </a:pPr>
            <a:r>
              <a:rPr lang="ru-RU" sz="2000" smtClean="0"/>
              <a:t>в России — фонд «Династия», созданный на средства семьи Дмитрия Зимина, одного из создателей компании «Вымпелком» (мобильная сеть «Билайн»). </a:t>
            </a:r>
          </a:p>
          <a:p>
            <a:pPr>
              <a:buFont typeface="Wingdings 2" pitchFamily="18" charset="2"/>
              <a:buNone/>
            </a:pPr>
            <a:r>
              <a:rPr lang="ru-RU" sz="2000" b="1" smtClean="0">
                <a:solidFill>
                  <a:srgbClr val="FF6600"/>
                </a:solidFill>
              </a:rPr>
              <a:t>Корпоративные фонды </a:t>
            </a:r>
            <a:r>
              <a:rPr lang="ru-RU" sz="2000" i="1" smtClean="0"/>
              <a:t>—</a:t>
            </a:r>
            <a:r>
              <a:rPr lang="ru-RU" sz="2000" smtClean="0"/>
              <a:t> созданы на средства одной или нескольких компаний, работающих в одном регионе или одной стране:</a:t>
            </a:r>
          </a:p>
          <a:p>
            <a:pPr>
              <a:buClr>
                <a:srgbClr val="FF6600"/>
              </a:buClr>
              <a:buSzPct val="100000"/>
            </a:pPr>
            <a:r>
              <a:rPr lang="ru-RU" sz="2000" smtClean="0"/>
              <a:t>фонд ОАО «ЛУКОЙЛ»,</a:t>
            </a:r>
          </a:p>
          <a:p>
            <a:pPr>
              <a:buClr>
                <a:srgbClr val="FF6600"/>
              </a:buClr>
              <a:buSzPct val="100000"/>
            </a:pPr>
            <a:r>
              <a:rPr lang="ru-RU" sz="2000" smtClean="0"/>
              <a:t>Национальный резервный фонд - создан совместно несколькими компаниями и банками, занимается поддержкой проектов в сфере культуры.</a:t>
            </a:r>
          </a:p>
        </p:txBody>
      </p:sp>
      <p:grpSp>
        <p:nvGrpSpPr>
          <p:cNvPr id="34820" name="Group 6"/>
          <p:cNvGrpSpPr>
            <a:grpSpLocks/>
          </p:cNvGrpSpPr>
          <p:nvPr/>
        </p:nvGrpSpPr>
        <p:grpSpPr bwMode="auto">
          <a:xfrm>
            <a:off x="7885113" y="6237288"/>
            <a:ext cx="1033462" cy="409575"/>
            <a:chOff x="4876" y="4062"/>
            <a:chExt cx="651" cy="258"/>
          </a:xfrm>
        </p:grpSpPr>
        <p:pic>
          <p:nvPicPr>
            <p:cNvPr id="34821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4822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Содержимое 2"/>
          <p:cNvSpPr>
            <a:spLocks noGrp="1"/>
          </p:cNvSpPr>
          <p:nvPr>
            <p:ph idx="1"/>
          </p:nvPr>
        </p:nvSpPr>
        <p:spPr>
          <a:xfrm>
            <a:off x="250825" y="765175"/>
            <a:ext cx="8642350" cy="647700"/>
          </a:xfrm>
        </p:spPr>
        <p:txBody>
          <a:bodyPr/>
          <a:lstStyle/>
          <a:p>
            <a:pPr algn="ctr" eaLnBrk="1" hangingPunct="1">
              <a:buFont typeface="Wingdings 2" pitchFamily="18" charset="2"/>
              <a:buNone/>
            </a:pPr>
            <a:r>
              <a:rPr lang="ru-RU" sz="2800" b="1" smtClean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Verdana" pitchFamily="34" charset="0"/>
                <a:cs typeface="Verdana" pitchFamily="34" charset="0"/>
              </a:rPr>
              <a:t>Список рекомендуемой литературы</a:t>
            </a:r>
          </a:p>
        </p:txBody>
      </p:sp>
      <p:grpSp>
        <p:nvGrpSpPr>
          <p:cNvPr id="35843" name="Group 6"/>
          <p:cNvGrpSpPr>
            <a:grpSpLocks/>
          </p:cNvGrpSpPr>
          <p:nvPr/>
        </p:nvGrpSpPr>
        <p:grpSpPr bwMode="auto">
          <a:xfrm>
            <a:off x="7885113" y="6237288"/>
            <a:ext cx="1033462" cy="409575"/>
            <a:chOff x="4876" y="4062"/>
            <a:chExt cx="651" cy="258"/>
          </a:xfrm>
        </p:grpSpPr>
        <p:pic>
          <p:nvPicPr>
            <p:cNvPr id="35845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5846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6" name="Rectangle 3"/>
          <p:cNvSpPr txBox="1">
            <a:spLocks noChangeArrowheads="1"/>
          </p:cNvSpPr>
          <p:nvPr/>
        </p:nvSpPr>
        <p:spPr>
          <a:xfrm>
            <a:off x="323850" y="1557338"/>
            <a:ext cx="8569325" cy="4535487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200" indent="-457200" fontAlgn="auto">
              <a:spcBef>
                <a:spcPct val="20000"/>
              </a:spcBef>
              <a:spcAft>
                <a:spcPts val="0"/>
              </a:spcAft>
              <a:buClr>
                <a:schemeClr val="accent2">
                  <a:lumMod val="75000"/>
                </a:schemeClr>
              </a:buClr>
              <a:buSzPct val="100000"/>
              <a:buFont typeface="+mj-lt"/>
              <a:buAutoNum type="arabicPeriod"/>
              <a:defRPr/>
            </a:pPr>
            <a:r>
              <a:rPr lang="ru-RU" sz="2400" dirty="0">
                <a:solidFill>
                  <a:srgbClr val="002060"/>
                </a:solidFill>
                <a:latin typeface="+mn-lt"/>
                <a:cs typeface="+mn-cs"/>
              </a:rPr>
              <a:t>Коротков, Э.М. Корпоративная социальная ответственность: учебник для бакалавров / Э.М. Коротков, О.Н. Александрова, С.А. Антонов [и др.]; под ред. Э.М. Короткова. – М.: Издательство </a:t>
            </a:r>
            <a:r>
              <a:rPr lang="ru-RU" sz="2400" dirty="0" err="1">
                <a:solidFill>
                  <a:srgbClr val="002060"/>
                </a:solidFill>
                <a:latin typeface="+mn-lt"/>
                <a:cs typeface="+mn-cs"/>
              </a:rPr>
              <a:t>Юрайт</a:t>
            </a:r>
            <a:r>
              <a:rPr lang="ru-RU" sz="2400" dirty="0">
                <a:solidFill>
                  <a:srgbClr val="002060"/>
                </a:solidFill>
                <a:latin typeface="+mn-lt"/>
                <a:cs typeface="+mn-cs"/>
              </a:rPr>
              <a:t>, 2012 (и др.). – 445 с. – Серия: Бакалавр. Базовый курс.</a:t>
            </a:r>
          </a:p>
          <a:p>
            <a:pPr marL="457200" indent="-457200" fontAlgn="auto">
              <a:spcBef>
                <a:spcPct val="20000"/>
              </a:spcBef>
              <a:spcAft>
                <a:spcPts val="0"/>
              </a:spcAft>
              <a:buClr>
                <a:schemeClr val="accent2">
                  <a:lumMod val="75000"/>
                </a:schemeClr>
              </a:buClr>
              <a:buSzPct val="100000"/>
              <a:buFont typeface="+mj-lt"/>
              <a:buAutoNum type="arabicPeriod"/>
              <a:defRPr/>
            </a:pPr>
            <a:r>
              <a:rPr lang="ru-RU" sz="2400" dirty="0">
                <a:solidFill>
                  <a:srgbClr val="002060"/>
                </a:solidFill>
                <a:latin typeface="+mn-lt"/>
                <a:cs typeface="+mn-cs"/>
              </a:rPr>
              <a:t>Корпоративная социальная ответственность. Новая философия бизнеса: учеб. пособие. – М.: Внешэкономбанк, 2011.– 56 с. – Доступно на: </a:t>
            </a:r>
            <a:r>
              <a:rPr lang="ru-RU" sz="2400" dirty="0">
                <a:solidFill>
                  <a:schemeClr val="bg2">
                    <a:lumMod val="50000"/>
                  </a:schemeClr>
                </a:solidFill>
                <a:latin typeface="+mn-lt"/>
                <a:cs typeface="+mn-cs"/>
                <a:hlinkClick r:id="rId4"/>
              </a:rPr>
              <a:t>http://www.veb.ru/common/upload/files/veb/kso/ksobook2011.pdf</a:t>
            </a:r>
            <a:endParaRPr lang="ru-RU" sz="2400" dirty="0">
              <a:solidFill>
                <a:schemeClr val="bg2">
                  <a:lumMod val="50000"/>
                </a:schemeClr>
              </a:solidFill>
              <a:latin typeface="+mn-lt"/>
              <a:cs typeface="+mn-cs"/>
            </a:endParaRPr>
          </a:p>
          <a:p>
            <a:pPr marL="457200" indent="-457200" fontAlgn="auto">
              <a:spcBef>
                <a:spcPct val="20000"/>
              </a:spcBef>
              <a:spcAft>
                <a:spcPts val="0"/>
              </a:spcAft>
              <a:buClr>
                <a:schemeClr val="accent2">
                  <a:lumMod val="75000"/>
                </a:schemeClr>
              </a:buClr>
              <a:buSzPct val="100000"/>
              <a:buFont typeface="Wingdings 2"/>
              <a:buNone/>
              <a:defRPr/>
            </a:pPr>
            <a:endParaRPr lang="ru-RU" sz="2400" dirty="0">
              <a:solidFill>
                <a:srgbClr val="002060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Другая 10">
      <a:dk1>
        <a:sysClr val="windowText" lastClr="000000"/>
      </a:dk1>
      <a:lt1>
        <a:sysClr val="window" lastClr="FFFFFF"/>
      </a:lt1>
      <a:dk2>
        <a:srgbClr val="2F3B48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Аспект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Другая 10">
    <a:dk1>
      <a:sysClr val="windowText" lastClr="000000"/>
    </a:dk1>
    <a:lt1>
      <a:sysClr val="window" lastClr="FFFFFF"/>
    </a:lt1>
    <a:dk2>
      <a:srgbClr val="2F3B48"/>
    </a:dk2>
    <a:lt2>
      <a:srgbClr val="D6ECFF"/>
    </a:lt2>
    <a:accent1>
      <a:srgbClr val="7FD13B"/>
    </a:accent1>
    <a:accent2>
      <a:srgbClr val="EA157A"/>
    </a:accent2>
    <a:accent3>
      <a:srgbClr val="FEB80A"/>
    </a:accent3>
    <a:accent4>
      <a:srgbClr val="00ADDC"/>
    </a:accent4>
    <a:accent5>
      <a:srgbClr val="738AC8"/>
    </a:accent5>
    <a:accent6>
      <a:srgbClr val="1AB39F"/>
    </a:accent6>
    <a:hlink>
      <a:srgbClr val="EB8803"/>
    </a:hlink>
    <a:folHlink>
      <a:srgbClr val="5F7791"/>
    </a:folHlink>
  </a:clrScheme>
</a:themeOverride>
</file>

<file path=ppt/theme/themeOverride2.xml><?xml version="1.0" encoding="utf-8"?>
<a:themeOverride xmlns:a="http://schemas.openxmlformats.org/drawingml/2006/main">
  <a:clrScheme name="Другая 10">
    <a:dk1>
      <a:sysClr val="windowText" lastClr="000000"/>
    </a:dk1>
    <a:lt1>
      <a:sysClr val="window" lastClr="FFFFFF"/>
    </a:lt1>
    <a:dk2>
      <a:srgbClr val="2F3B48"/>
    </a:dk2>
    <a:lt2>
      <a:srgbClr val="D6ECFF"/>
    </a:lt2>
    <a:accent1>
      <a:srgbClr val="7FD13B"/>
    </a:accent1>
    <a:accent2>
      <a:srgbClr val="EA157A"/>
    </a:accent2>
    <a:accent3>
      <a:srgbClr val="FEB80A"/>
    </a:accent3>
    <a:accent4>
      <a:srgbClr val="00ADDC"/>
    </a:accent4>
    <a:accent5>
      <a:srgbClr val="738AC8"/>
    </a:accent5>
    <a:accent6>
      <a:srgbClr val="1AB39F"/>
    </a:accent6>
    <a:hlink>
      <a:srgbClr val="EB8803"/>
    </a:hlink>
    <a:folHlink>
      <a:srgbClr val="5F7791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1583</TotalTime>
  <Words>1825</Words>
  <Application>Microsoft Office PowerPoint</Application>
  <PresentationFormat>Экран (4:3)</PresentationFormat>
  <Paragraphs>211</Paragraphs>
  <Slides>31</Slides>
  <Notes>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31</vt:i4>
      </vt:variant>
    </vt:vector>
  </HeadingPairs>
  <TitlesOfParts>
    <vt:vector size="36" baseType="lpstr">
      <vt:lpstr>Arial</vt:lpstr>
      <vt:lpstr>Verdana</vt:lpstr>
      <vt:lpstr>Wingdings 2</vt:lpstr>
      <vt:lpstr>Calibri</vt:lpstr>
      <vt:lpstr>Поток</vt:lpstr>
      <vt:lpstr>Тема:  Внешняя корпоративная социальная ответственность:  поддержка образования, науки, здравоохранения и культуры</vt:lpstr>
      <vt:lpstr>Тема: Внешняя КСО:   поддержка образования, науки,  здравоохранения и культуры</vt:lpstr>
      <vt:lpstr>Слайд 3</vt:lpstr>
      <vt:lpstr>Основные принципы реализации КСО  (на примере ОАО РАО «ЕЭС России»):</vt:lpstr>
      <vt:lpstr>Основные направления социальной деятельности для реализации КСО   (на примере ОАО РАО «ЕЭС России»):</vt:lpstr>
      <vt:lpstr>Стратегические направления деятельности в сфере социальной ответственности  (на примере ОАО «ЛУКОЙЛ»)</vt:lpstr>
      <vt:lpstr>Стратегические направления деятельности в сфере социальной ответственности  (на примере ОАО «ЛУКОЙЛ»)</vt:lpstr>
      <vt:lpstr>Принципы реализации внешних социальных программ:</vt:lpstr>
      <vt:lpstr>Слайд 9</vt:lpstr>
      <vt:lpstr>Слайд 10</vt:lpstr>
      <vt:lpstr>Критерии отбора социальных проектов  (на примере ОАО «ЛУКОЙЛ»):</vt:lpstr>
      <vt:lpstr>Гранты и льготные займы как формы поддержки внешней среды бизнеса</vt:lpstr>
      <vt:lpstr>Слайд 13</vt:lpstr>
      <vt:lpstr> Гранты в России</vt:lpstr>
      <vt:lpstr>Гранты в России</vt:lpstr>
      <vt:lpstr>Фонды и организации, предоставляющие гранты в России:</vt:lpstr>
      <vt:lpstr>Слайд 17</vt:lpstr>
      <vt:lpstr>Льготные социально-образовательные кредиты в России</vt:lpstr>
      <vt:lpstr>Выплаты,  носящие благотворительный характер</vt:lpstr>
      <vt:lpstr>Здравоохранение как объект КСО</vt:lpstr>
      <vt:lpstr>Необходимость формирования здорового образа жизни</vt:lpstr>
      <vt:lpstr>Слайд 22</vt:lpstr>
      <vt:lpstr>Эффективная политика борьбы с курением для охраны здоровья персонала включает:</vt:lpstr>
      <vt:lpstr>Для борьбы со стрессом необходимо устранить его причины, зависящие от менеджера:</vt:lpstr>
      <vt:lpstr>Необходимо помочь работнику справиться с причинами стресса, зависящие от него самого:</vt:lpstr>
      <vt:lpstr>Меры борьбы со стрессом:</vt:lpstr>
      <vt:lpstr>Слайд 27</vt:lpstr>
      <vt:lpstr>Управление стрессами на уровне организации:</vt:lpstr>
      <vt:lpstr>Благотворительная деятельность бизнеса в области поддержки культуры</vt:lpstr>
      <vt:lpstr>Благотворительная деятельность бизнеса в области поддержки культуры</vt:lpstr>
      <vt:lpstr>Слайд 31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Пользователь</dc:creator>
  <cp:lastModifiedBy>Пользователь</cp:lastModifiedBy>
  <cp:revision>167</cp:revision>
  <dcterms:created xsi:type="dcterms:W3CDTF">2015-02-03T07:28:20Z</dcterms:created>
  <dcterms:modified xsi:type="dcterms:W3CDTF">2015-03-13T17:14:27Z</dcterms:modified>
</cp:coreProperties>
</file>