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34488-F24F-4710-84D1-3E843BDFC923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A3895-2F85-4A3F-BD50-76C609863E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458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A3895-2F85-4A3F-BD50-76C609863E4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325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Отличия коммерческих юридических лиц от некоммерческих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170154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1484784"/>
            <a:ext cx="7543800" cy="3886200"/>
          </a:xfrm>
        </p:spPr>
        <p:txBody>
          <a:bodyPr/>
          <a:lstStyle/>
          <a:p>
            <a:r>
              <a:rPr lang="ru-RU" dirty="0"/>
              <a:t>Гражданский  кодекс  РФ  делит  юридические  лица  на  две  группы:  коммерческие  и  некоммерческие  организации  </a:t>
            </a:r>
            <a:r>
              <a:rPr lang="ru-RU" dirty="0" smtClean="0"/>
              <a:t>[ст</a:t>
            </a:r>
            <a:r>
              <a:rPr lang="ru-RU" dirty="0"/>
              <a:t>.  50].  Доля  коммерческих  организаций  значительно  превалирует:  на  одну  некоммерческую  организацию  приходится  приблизительно  семь  коммерческих  организаций. </a:t>
            </a:r>
          </a:p>
        </p:txBody>
      </p:sp>
    </p:spTree>
    <p:extLst>
      <p:ext uri="{BB962C8B-B14F-4D97-AF65-F5344CB8AC3E}">
        <p14:creationId xmlns="" xmlns:p14="http://schemas.microsoft.com/office/powerpoint/2010/main" val="4809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6781800" cy="1600200"/>
          </a:xfrm>
        </p:spPr>
        <p:txBody>
          <a:bodyPr>
            <a:noAutofit/>
          </a:bodyPr>
          <a:lstStyle/>
          <a:p>
            <a:r>
              <a:rPr lang="ru-RU" sz="3200" dirty="0"/>
              <a:t>Прежде  чем  выявить  отличия,  необходимо  найти  общее  между  этими  видами  организаций: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2276872"/>
            <a:ext cx="7543800" cy="3886200"/>
          </a:xfrm>
        </p:spPr>
        <p:txBody>
          <a:bodyPr>
            <a:noAutofit/>
          </a:bodyPr>
          <a:lstStyle/>
          <a:p>
            <a:r>
              <a:rPr lang="ru-RU" sz="1800" dirty="0"/>
              <a:t>1.  Как  коммерческие,  так  и  некоммерческие  организации  работают  в  рыночной  среде,  то  есть  осуществляют  деятельность  как  продавцы  и  как  покупатели  товаров  и  услуг. </a:t>
            </a:r>
          </a:p>
          <a:p>
            <a:r>
              <a:rPr lang="ru-RU" sz="1800" dirty="0" smtClean="0"/>
              <a:t>2</a:t>
            </a:r>
            <a:r>
              <a:rPr lang="ru-RU" sz="1800" dirty="0"/>
              <a:t>.  Денежные  средства  представляются  в  равной  степени  центральным  ресурсом.</a:t>
            </a:r>
          </a:p>
          <a:p>
            <a:r>
              <a:rPr lang="ru-RU" sz="1800" dirty="0" smtClean="0"/>
              <a:t>3</a:t>
            </a:r>
            <a:r>
              <a:rPr lang="ru-RU" sz="1800" dirty="0"/>
              <a:t>.  Организации  обоих  секторов  экономики  должны  зарабатывать  средства,  управлять  ими,  их  инвестировать  и  тратить.</a:t>
            </a:r>
          </a:p>
          <a:p>
            <a:r>
              <a:rPr lang="ru-RU" sz="1800" dirty="0" smtClean="0"/>
              <a:t>4</a:t>
            </a:r>
            <a:r>
              <a:rPr lang="ru-RU" sz="1800" dirty="0"/>
              <a:t>.  Организации  третьего  сектора  также  как  и  коммерческие  организации  должны  покрывать  текущие  расходы  поступлениями,  планировать  это  на  долгосрочную  перспективу  и  находиться  как  минимум  на  уровне  безубыточности.</a:t>
            </a:r>
          </a:p>
          <a:p>
            <a:r>
              <a:rPr lang="ru-RU" sz="1800" dirty="0" smtClean="0"/>
              <a:t>5</a:t>
            </a:r>
            <a:r>
              <a:rPr lang="ru-RU" sz="1800" dirty="0"/>
              <a:t>.  Ведение  бухгалтерского  учета  является  обязательным  для  всех  юридических  лиц.</a:t>
            </a:r>
          </a:p>
        </p:txBody>
      </p:sp>
    </p:spTree>
    <p:extLst>
      <p:ext uri="{BB962C8B-B14F-4D97-AF65-F5344CB8AC3E}">
        <p14:creationId xmlns="" xmlns:p14="http://schemas.microsoft.com/office/powerpoint/2010/main" val="134472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243408"/>
            <a:ext cx="6781800" cy="160020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Отличия: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1556792"/>
            <a:ext cx="7543800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/>
              <a:t>1.  </a:t>
            </a:r>
            <a:r>
              <a:rPr lang="ru-RU" sz="1600" b="1" dirty="0"/>
              <a:t>Главная  цель  деятельности</a:t>
            </a:r>
          </a:p>
          <a:p>
            <a:r>
              <a:rPr lang="ru-RU" sz="1600" dirty="0" smtClean="0"/>
              <a:t>Коммерческие  </a:t>
            </a:r>
            <a:r>
              <a:rPr lang="ru-RU" sz="1600" dirty="0"/>
              <a:t>организации:  максимизация  стоимости  компании  и  благосостояния  собственников. </a:t>
            </a:r>
          </a:p>
          <a:p>
            <a:r>
              <a:rPr lang="ru-RU" sz="1600" dirty="0" smtClean="0"/>
              <a:t>Некоммерческие  </a:t>
            </a:r>
            <a:r>
              <a:rPr lang="ru-RU" sz="1600" dirty="0"/>
              <a:t>организации  осуществляют  деятельность  для  достижения  целей,  прописанных  в  Уставе  организации,  к  которым  относится  оказание  работ  и  услуг  для  членов  организации  и  третьих  лиц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pPr marL="0" indent="0">
              <a:buNone/>
            </a:pPr>
            <a:r>
              <a:rPr lang="ru-RU" sz="1600" b="1" dirty="0" smtClean="0"/>
              <a:t>2</a:t>
            </a:r>
            <a:r>
              <a:rPr lang="ru-RU" sz="1600" b="1" dirty="0"/>
              <a:t>.  Направленность  деятельности</a:t>
            </a:r>
          </a:p>
          <a:p>
            <a:r>
              <a:rPr lang="ru-RU" sz="1600" dirty="0" smtClean="0"/>
              <a:t>Целью  </a:t>
            </a:r>
            <a:r>
              <a:rPr lang="ru-RU" sz="1600" dirty="0"/>
              <a:t>деятельности  коммерческих  организаций  является  извлечение  прибыли,  в  то  время  как  деятельность  некоммерческих  организаций  направлена  на  достижение  нематериальных  </a:t>
            </a:r>
            <a:r>
              <a:rPr lang="ru-RU" sz="1600" dirty="0" smtClean="0"/>
              <a:t>целей</a:t>
            </a:r>
          </a:p>
          <a:p>
            <a:endParaRPr lang="ru-RU" sz="1600" dirty="0" smtClean="0"/>
          </a:p>
          <a:p>
            <a:pPr marL="0" indent="0">
              <a:buNone/>
            </a:pPr>
            <a:r>
              <a:rPr lang="ru-RU" sz="1600" b="1" dirty="0" smtClean="0"/>
              <a:t>3</a:t>
            </a:r>
            <a:r>
              <a:rPr lang="ru-RU" sz="1600" b="1" dirty="0"/>
              <a:t>.  Распределение  чистой  прибыли</a:t>
            </a:r>
          </a:p>
          <a:p>
            <a:r>
              <a:rPr lang="ru-RU" sz="1600" dirty="0" smtClean="0"/>
              <a:t>В  </a:t>
            </a:r>
            <a:r>
              <a:rPr lang="ru-RU" sz="1600" dirty="0"/>
              <a:t>коммерческих  организациях  вся  полученная  прибыль  делится  между  участниками,  а  также  идет  на  развитие  компании. </a:t>
            </a:r>
          </a:p>
          <a:p>
            <a:r>
              <a:rPr lang="ru-RU" sz="1600" dirty="0" smtClean="0"/>
              <a:t>В  </a:t>
            </a:r>
            <a:r>
              <a:rPr lang="ru-RU" sz="1600" dirty="0"/>
              <a:t>организациях  третьего  сектора  вся  прибыль  направляется  на  достижение  уставных  целей.</a:t>
            </a:r>
          </a:p>
        </p:txBody>
      </p:sp>
    </p:spTree>
    <p:extLst>
      <p:ext uri="{BB962C8B-B14F-4D97-AF65-F5344CB8AC3E}">
        <p14:creationId xmlns="" xmlns:p14="http://schemas.microsoft.com/office/powerpoint/2010/main" val="2243246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1052736"/>
            <a:ext cx="75438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4.  Производимый  товар  и  оказание  услуг</a:t>
            </a:r>
          </a:p>
          <a:p>
            <a:r>
              <a:rPr lang="ru-RU" sz="1600" dirty="0" smtClean="0"/>
              <a:t>Коммерческие  </a:t>
            </a:r>
            <a:r>
              <a:rPr lang="ru-RU" sz="1600" dirty="0"/>
              <a:t>организации  производят  частный,  пользующийся  спросом  индивидуальный  товар. </a:t>
            </a:r>
          </a:p>
          <a:p>
            <a:r>
              <a:rPr lang="ru-RU" sz="1600" dirty="0" smtClean="0"/>
              <a:t>Деятельность  </a:t>
            </a:r>
            <a:r>
              <a:rPr lang="ru-RU" sz="1600" dirty="0"/>
              <a:t>некоммерческих  организаций  направлена  на  предоставление  общественных  благ. </a:t>
            </a:r>
          </a:p>
          <a:p>
            <a:endParaRPr lang="ru-RU" sz="1600" dirty="0"/>
          </a:p>
          <a:p>
            <a:pPr marL="0" indent="0">
              <a:buNone/>
            </a:pPr>
            <a:r>
              <a:rPr lang="ru-RU" sz="1600" dirty="0"/>
              <a:t>5.  Целевая  группа</a:t>
            </a:r>
          </a:p>
          <a:p>
            <a:r>
              <a:rPr lang="ru-RU" sz="1600" dirty="0" smtClean="0"/>
              <a:t>Целевой  </a:t>
            </a:r>
            <a:r>
              <a:rPr lang="ru-RU" sz="1600" dirty="0"/>
              <a:t>группой  в  организациях  второго  сектора  экономики  является  конечный  потребитель  продукции;  в  организациях  третьего  сектора  —  члены  организации  и  клиенты.</a:t>
            </a:r>
          </a:p>
          <a:p>
            <a:endParaRPr lang="ru-RU" sz="1600" dirty="0"/>
          </a:p>
          <a:p>
            <a:pPr marL="0" indent="0">
              <a:buNone/>
            </a:pPr>
            <a:r>
              <a:rPr lang="ru-RU" sz="1600" dirty="0"/>
              <a:t>6.  Сотрудники  организации</a:t>
            </a:r>
          </a:p>
          <a:p>
            <a:r>
              <a:rPr lang="ru-RU" sz="1600" dirty="0" smtClean="0"/>
              <a:t>В  </a:t>
            </a:r>
            <a:r>
              <a:rPr lang="ru-RU" sz="1600" dirty="0"/>
              <a:t>коммерческих  организациях  работу  осуществляют  штатные  нанятые  сотрудники,  исполнители  по  договорам  гражданско-правового  характера,  практиканты. </a:t>
            </a:r>
          </a:p>
          <a:p>
            <a:r>
              <a:rPr lang="ru-RU" sz="1600" dirty="0" smtClean="0"/>
              <a:t>В  </a:t>
            </a:r>
            <a:r>
              <a:rPr lang="ru-RU" sz="1600" dirty="0"/>
              <a:t>некоммерческих  организациях  задействованы  те  же  исполнители,  что  и  в  коммерческом  секторе,  а  также  к  ним  добавляются  добровольцы  (волонтеры),  члены  организации  и  Правления.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104196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836712"/>
            <a:ext cx="75438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7</a:t>
            </a:r>
            <a:r>
              <a:rPr lang="ru-RU" sz="1600" b="1" dirty="0"/>
              <a:t>.  Источники  финансирования</a:t>
            </a:r>
          </a:p>
          <a:p>
            <a:r>
              <a:rPr lang="ru-RU" sz="1600" dirty="0" smtClean="0"/>
              <a:t>В  </a:t>
            </a:r>
            <a:r>
              <a:rPr lang="ru-RU" sz="1600" dirty="0"/>
              <a:t>коммерческих  организациях  —  это  заработанная  прибыль,  а  также  долевое  участие  в  капитале  других  организаций. </a:t>
            </a:r>
          </a:p>
          <a:p>
            <a:r>
              <a:rPr lang="ru-RU" sz="1600" dirty="0" smtClean="0"/>
              <a:t>В  </a:t>
            </a:r>
            <a:r>
              <a:rPr lang="ru-RU" sz="1600" dirty="0"/>
              <a:t>некоммерческих  организациях  источники  поступлений  делятся  на  внешние  (государство,  фонды,  бизнес,  граждане)  и  внутренние  (членские  взносы,  доход  от  сдачи  собственности  в  аренду,  доходы  от  вкладов,  операции  с  ценными  бумагами,  доход  от  предпринимательской  деятельности  для  достижения  уставных  целей).</a:t>
            </a:r>
          </a:p>
          <a:p>
            <a:endParaRPr lang="ru-RU" sz="1600" dirty="0"/>
          </a:p>
          <a:p>
            <a:pPr marL="0" indent="0">
              <a:buNone/>
            </a:pPr>
            <a:r>
              <a:rPr lang="ru-RU" sz="1600" dirty="0"/>
              <a:t>8.  </a:t>
            </a:r>
            <a:r>
              <a:rPr lang="ru-RU" sz="1600" b="1" dirty="0"/>
              <a:t>Управление  организацией</a:t>
            </a:r>
          </a:p>
          <a:p>
            <a:r>
              <a:rPr lang="ru-RU" sz="1600" dirty="0" smtClean="0"/>
              <a:t>Для  </a:t>
            </a:r>
            <a:r>
              <a:rPr lang="ru-RU" sz="1600" dirty="0"/>
              <a:t>принятия  решений  в  коммерческом  секторе  особое  внимание  обращают  на  поведение  клиентов  и  конкурентов,  а  также  поведение  на  рынке.</a:t>
            </a:r>
          </a:p>
          <a:p>
            <a:r>
              <a:rPr lang="ru-RU" sz="1600" dirty="0" smtClean="0"/>
              <a:t>Некоммерческие  </a:t>
            </a:r>
            <a:r>
              <a:rPr lang="ru-RU" sz="1600" dirty="0"/>
              <a:t>организации  ориентированы  на  общественные  потребности  и  государственное  нормирование.  Рыночное  управление  часто  не  существует  или  вторично.  Члены  управляют  организацией  демократично.</a:t>
            </a:r>
          </a:p>
        </p:txBody>
      </p:sp>
      <p:pic>
        <p:nvPicPr>
          <p:cNvPr id="1026" name="Picture 2" descr="C:\Users\VAIO\AppData\Local\Microsoft\Windows\Temporary Internet Files\Content.IE5\73AU217K\MC9003109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5072074"/>
            <a:ext cx="1272849" cy="14764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6765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1052736"/>
            <a:ext cx="75438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9.  </a:t>
            </a:r>
            <a:r>
              <a:rPr lang="ru-RU" sz="1400" b="1" dirty="0"/>
              <a:t>Контроль  успеха</a:t>
            </a:r>
          </a:p>
          <a:p>
            <a:r>
              <a:rPr lang="ru-RU" sz="1400" dirty="0" smtClean="0"/>
              <a:t>В  </a:t>
            </a:r>
            <a:r>
              <a:rPr lang="ru-RU" sz="1400" dirty="0"/>
              <a:t>коммерческом  секторе  разработано  достаточно  много  показателей  для  измерения  эффективности  деятельности.  Преобладают  определенные  рынком  величины:  прибыль,  выручка,  оборот,  ROI  (рентабельность  инвестиций,  доход  на  вложенный  капитал). </a:t>
            </a:r>
          </a:p>
          <a:p>
            <a:r>
              <a:rPr lang="ru-RU" sz="1400" dirty="0" smtClean="0"/>
              <a:t>В  </a:t>
            </a:r>
            <a:r>
              <a:rPr lang="ru-RU" sz="1400" dirty="0"/>
              <a:t>некоммерческом  секторе  нет  индикатора  для  оценки  общей  эффективности,  проблематичная  унификация  целей  и  измерение  полезности.  В  настоящее  время  показатели  измерения  успеха  деятельности  некоммерческих  организаций  ещё  широко  не  развиты.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10. </a:t>
            </a:r>
            <a:r>
              <a:rPr lang="ru-RU" sz="1400" b="1" dirty="0"/>
              <a:t>Организационно-правовые  формы</a:t>
            </a:r>
          </a:p>
          <a:p>
            <a:r>
              <a:rPr lang="ru-RU" sz="1400" dirty="0" smtClean="0"/>
              <a:t>В  </a:t>
            </a:r>
            <a:r>
              <a:rPr lang="ru-RU" sz="1400" dirty="0"/>
              <a:t>статье  50  ГК  РФ  приведены  организационно-правовые  формы  для  обоих  секторов  экономики.  Для  коммерческих  организаций  этот  перечень  является  закрытым:  ОАО,  ЗАО,  ООО,  Полное  товарищество,  коммандитное  товарищество,  производственный  кооператив,  ГУП,  МУП. </a:t>
            </a:r>
          </a:p>
          <a:p>
            <a:r>
              <a:rPr lang="ru-RU" sz="1400" dirty="0" smtClean="0"/>
              <a:t>Для  </a:t>
            </a:r>
            <a:r>
              <a:rPr lang="ru-RU" sz="1400" dirty="0"/>
              <a:t>некоммерческих  организаций  —  открытым:  потребительский  кооператив,  общественная  и  религиозная  организация,  учреждение,  благотворительный  фонд  и  иные  фонды,  а  также  другие  формы,  предусмотренные  законом.  По  сути,  к  некоммерческим  организациям  относятся  все  юридические  лица,  которые  не  являются  коммерческими.  В  настоящее  время  существует  более  20  организационно-правовых  форм  некоммерческих  организаций 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73901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908720"/>
            <a:ext cx="75438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11.</a:t>
            </a:r>
            <a:r>
              <a:rPr lang="ru-RU" sz="1800" b="1" dirty="0"/>
              <a:t>Правоспособность</a:t>
            </a:r>
          </a:p>
          <a:p>
            <a:r>
              <a:rPr lang="ru-RU" sz="1800" dirty="0" smtClean="0"/>
              <a:t>Коммерческие  </a:t>
            </a:r>
            <a:r>
              <a:rPr lang="ru-RU" sz="1800" dirty="0"/>
              <a:t>организации  обладают  общей,  или  универсальной  правоспособностью,  т.е.  они  имеют  гражданские  права  и  выполняют  гражданские  обязанности,  необходимые  для  осуществления  любых  видов  деятельности,  не  запрещенных  законом.</a:t>
            </a:r>
          </a:p>
          <a:p>
            <a:r>
              <a:rPr lang="ru-RU" sz="1800" dirty="0" smtClean="0"/>
              <a:t>Некоммерческие  </a:t>
            </a:r>
            <a:r>
              <a:rPr lang="ru-RU" sz="1800" dirty="0"/>
              <a:t>организации  обладают  специальной  (ограниченной)  правоспособностью,  т.  е.  они  могут  иметь  только  те  гражданские  права  и  обязанности,  которые  предусмотрены  в  ее  учредительных  документах  и  соответствуют  целям  ее  деятельности.</a:t>
            </a: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/>
              <a:t>12. </a:t>
            </a:r>
            <a:r>
              <a:rPr lang="ru-RU" sz="1800" b="1" dirty="0"/>
              <a:t>Регистрирующий  орган</a:t>
            </a:r>
          </a:p>
          <a:p>
            <a:r>
              <a:rPr lang="ru-RU" sz="1800" dirty="0" smtClean="0"/>
              <a:t>Регистрирующим  </a:t>
            </a:r>
            <a:r>
              <a:rPr lang="ru-RU" sz="1800" dirty="0"/>
              <a:t>органом  для  коммерческих  организаций  является  Федеральная  налоговая  служба,  для  некоммерческих  организаций  —  Министерство  юстиции.</a:t>
            </a:r>
          </a:p>
        </p:txBody>
      </p:sp>
      <p:pic>
        <p:nvPicPr>
          <p:cNvPr id="2050" name="Picture 2" descr="C:\Users\VAIO\AppData\Local\Microsoft\Windows\Temporary Internet Files\Content.IE5\FIFV9KF8\MC90029827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34" y="3500438"/>
            <a:ext cx="765353" cy="8787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5177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</TotalTime>
  <Words>729</Words>
  <Application>Microsoft Office PowerPoint</Application>
  <PresentationFormat>Экран (4:3)</PresentationFormat>
  <Paragraphs>50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Отличия коммерческих юридических лиц от некоммерческих</vt:lpstr>
      <vt:lpstr>Слайд 2</vt:lpstr>
      <vt:lpstr>Прежде  чем  выявить  отличия,  необходимо  найти  общее  между  этими  видами  организаций:</vt:lpstr>
      <vt:lpstr>Отличия: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Отличия коммерческих юридических лиц от некоммерческих</dc:title>
  <dc:creator>Unreal</dc:creator>
  <cp:lastModifiedBy>Алекс</cp:lastModifiedBy>
  <cp:revision>4</cp:revision>
  <dcterms:created xsi:type="dcterms:W3CDTF">2013-11-04T22:15:38Z</dcterms:created>
  <dcterms:modified xsi:type="dcterms:W3CDTF">2013-12-19T00:49:20Z</dcterms:modified>
</cp:coreProperties>
</file>