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8" r:id="rId3"/>
    <p:sldId id="269" r:id="rId4"/>
    <p:sldId id="262" r:id="rId5"/>
    <p:sldId id="264" r:id="rId6"/>
    <p:sldId id="267" r:id="rId7"/>
    <p:sldId id="266" r:id="rId8"/>
    <p:sldId id="265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8" r:id="rId37"/>
    <p:sldId id="299" r:id="rId38"/>
    <p:sldId id="300" r:id="rId39"/>
    <p:sldId id="303" r:id="rId40"/>
    <p:sldId id="304" r:id="rId41"/>
    <p:sldId id="301" r:id="rId42"/>
    <p:sldId id="302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0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51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671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142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583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90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617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1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085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818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488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204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6784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vak.ed.gov.ru/87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vak.ed.gov.ru/87" TargetMode="Externa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0548863" cy="657227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3200" dirty="0" smtClean="0">
                <a:solidFill>
                  <a:srgbClr val="C00000"/>
                </a:solidFill>
                <a:latin typeface="Impact" panose="020B0806030902050204" pitchFamily="34" charset="0"/>
                <a:ea typeface="+mj-ea"/>
                <a:cs typeface="Calibri" panose="020F0502020204030204" pitchFamily="34" charset="0"/>
              </a:rPr>
              <a:t>Публикации результатов исследований</a:t>
            </a:r>
            <a:endParaRPr lang="ru-RU" sz="3200" dirty="0">
              <a:solidFill>
                <a:srgbClr val="C00000"/>
              </a:solidFill>
              <a:latin typeface="Impact" panose="020B0806030902050204" pitchFamily="34" charset="0"/>
              <a:ea typeface="+mj-ea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endParaRPr lang="ru-RU" sz="3200" dirty="0">
              <a:solidFill>
                <a:srgbClr val="C00000"/>
              </a:solidFill>
              <a:latin typeface="Impact" panose="020B080603090205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900197" y="3429000"/>
            <a:ext cx="10391606" cy="2500745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B2324B">
                  <a:lumMod val="20000"/>
                  <a:lumOff val="80000"/>
                </a:srgbClr>
              </a:solidFill>
              <a:effectLst/>
              <a:highlight>
                <a:srgbClr val="FFFF00"/>
              </a:highlight>
              <a:uLnTx/>
              <a:uFillTx/>
              <a:latin typeface="Bahnschrift" panose="020B05020402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="" xmlns:a16="http://schemas.microsoft.com/office/drawing/2014/main" id="{C2CB0ACE-6B29-4CAF-B5C3-CA37B9E4C0C9}"/>
              </a:ext>
            </a:extLst>
          </p:cNvPr>
          <p:cNvSpPr txBox="1">
            <a:spLocks/>
          </p:cNvSpPr>
          <p:nvPr/>
        </p:nvSpPr>
        <p:spPr>
          <a:xfrm>
            <a:off x="587222" y="2051285"/>
            <a:ext cx="7883706" cy="11262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903163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Calibri" panose="020F0502020204030204" pitchFamily="34" charset="0"/>
              </a:rPr>
              <a:t>Шеломенцев Андрей Геннадьевич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903163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Calibri" panose="020F0502020204030204" pitchFamily="34" charset="0"/>
              </a:rPr>
              <a:t>a.shelom@gmail.com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rbel" panose="020B0503020204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5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Общие положения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530977" y="3295650"/>
            <a:ext cx="1122377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Публикации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 – это форма публичной апробации результатов Ваших исследований и способ вашего позиционирования в научно-образовательном сообществе.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Подготовка научной статьи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– это самостоятельное маленькое или большое исследование, а потому оно в полной мере подчиняется законам жанра.</a:t>
            </a:r>
            <a:b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</a:b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Основными признаками научной статьи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являются: ее логика изложения, легкое содержание результатов исследования и их новизна, простота восприятия, соответствие установленным требованиям.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•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Статья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– это форма участия в научном дискурсе в формате: мы и случаем других, говорим сами и хотим быть услышанными.</a:t>
            </a: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033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Литература</a:t>
            </a: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381000" y="1212849"/>
            <a:ext cx="11153622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Джеральд Графф, Кэти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Биркенштайн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. Как писать убедительно. Искусство аргументации в научных и научно-популярных работах. Пер. с англ. М.: Альпина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Паблишер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. , 2010.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Джеймс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Э.Райнинг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, Эндрю У. Харт, Роберт фон дер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Остеню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 Композиция: шестнадцать уроков для начинающих автором. Пер. с англ. и адаптация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А.Станиславского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. – 3-е изд. – М.: Флинта – Наука, 2009. – 464 с.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ru-RU" sz="3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Руководство по наукометрии: индикаторы развития науки и технологии : [монография] /М. А. </a:t>
            </a:r>
            <a:r>
              <a:rPr lang="ru-RU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Акоев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, В. А. </a:t>
            </a:r>
            <a:r>
              <a:rPr lang="ru-RU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Маркусова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, О. В. Москалева, В. В. </a:t>
            </a:r>
            <a:r>
              <a:rPr lang="ru-RU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Писляков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; [под. ред. М. А. </a:t>
            </a:r>
            <a:r>
              <a:rPr lang="ru-RU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Акоева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]. – Екатеринбург: Изд-во Урал. ун-та, 2014. – 250 с.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Умберто Эко. Как написать дипломную </a:t>
            </a:r>
            <a:r>
              <a:rPr lang="ru-RU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ра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-боту. Пер. с ит. Е. </a:t>
            </a:r>
            <a:r>
              <a:rPr lang="ru-RU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Костюкович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, М.: Книжный дом "Универ-</a:t>
            </a:r>
            <a:r>
              <a:rPr lang="ru-RU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ситет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", 2003.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О'Коннор Дж. Искусство системного мышления: Необходимые знания о системах и творческом подходе к решению проблем / Джозеф О'Коннор и Иан Макдермотт. — М.: Альпина Бизнес Букс, 2006. — 256 с.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Жанры научного стиля речи/ http://videotutor-rusyaz.ru/uchenikam/teoriya/88-ganrynauchnogostilyarechi.html</a:t>
            </a:r>
            <a:b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</a:b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743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223778" cy="137840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Правила публикации результатов исследования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3352800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457200" indent="-457200">
              <a:lnSpc>
                <a:spcPct val="107000"/>
              </a:lnSpc>
              <a:spcBef>
                <a:spcPts val="600"/>
              </a:spcBef>
              <a:buAutoNum type="arabicPeriod"/>
            </a:pP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Результаты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диссертационного исследования публикуются в </a:t>
            </a:r>
            <a:r>
              <a:rPr lang="ru-RU" dirty="0">
                <a:solidFill>
                  <a:schemeClr val="bg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научных изданиях</a:t>
            </a:r>
          </a:p>
          <a:p>
            <a:pPr marL="457200" indent="-457200">
              <a:lnSpc>
                <a:spcPct val="107000"/>
              </a:lnSpc>
              <a:spcBef>
                <a:spcPts val="600"/>
              </a:spcBef>
              <a:buAutoNum type="arabicPeriod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Научные издания должны соответствовать </a:t>
            </a:r>
            <a:r>
              <a:rPr lang="ru-RU" dirty="0">
                <a:solidFill>
                  <a:schemeClr val="bg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экономическому профилю диссертации</a:t>
            </a:r>
          </a:p>
          <a:p>
            <a:pPr marL="457200" indent="-457200">
              <a:lnSpc>
                <a:spcPct val="107000"/>
              </a:lnSpc>
              <a:spcBef>
                <a:spcPts val="600"/>
              </a:spcBef>
              <a:buFontTx/>
              <a:buAutoNum type="arabicPeriod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Издания могут быть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«бумажные» и интернет-издания</a:t>
            </a: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457200" indent="-457200">
              <a:lnSpc>
                <a:spcPct val="107000"/>
              </a:lnSpc>
              <a:spcBef>
                <a:spcPts val="600"/>
              </a:spcBef>
              <a:buAutoNum type="arabicPeriod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Часть публикаций должна быть опубликованы в </a:t>
            </a:r>
            <a:r>
              <a:rPr lang="ru-RU" dirty="0">
                <a:solidFill>
                  <a:schemeClr val="bg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изданиях, рекомендуемых ВАК</a:t>
            </a:r>
          </a:p>
          <a:p>
            <a:pPr marL="457200" indent="-457200">
              <a:lnSpc>
                <a:spcPct val="107000"/>
              </a:lnSpc>
              <a:spcBef>
                <a:spcPts val="600"/>
              </a:spcBef>
              <a:buAutoNum type="arabicPeriod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Результаты исследования должны быть </a:t>
            </a:r>
            <a:r>
              <a:rPr lang="ru-RU" dirty="0">
                <a:solidFill>
                  <a:schemeClr val="bg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обсуждены на конференциях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, что подтверждается наличием статей в сборниках их трудов </a:t>
            </a:r>
          </a:p>
          <a:p>
            <a:pPr marL="457200" indent="-457200">
              <a:lnSpc>
                <a:spcPct val="107000"/>
              </a:lnSpc>
              <a:spcBef>
                <a:spcPts val="600"/>
              </a:spcBef>
              <a:buAutoNum type="arabicPeriod"/>
            </a:pPr>
            <a:r>
              <a:rPr lang="ru-RU" dirty="0">
                <a:solidFill>
                  <a:schemeClr val="bg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Публикации индексируются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в национальных (РИНЦ) и международных системах цитирования (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SCOPUS,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WoS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и др.)</a:t>
            </a:r>
          </a:p>
        </p:txBody>
      </p:sp>
    </p:spTree>
    <p:extLst>
      <p:ext uri="{BB962C8B-B14F-4D97-AF65-F5344CB8AC3E}">
        <p14:creationId xmlns:p14="http://schemas.microsoft.com/office/powerpoint/2010/main" val="1019300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137840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Требования к публикации результатов исследования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783473" y="3242728"/>
            <a:ext cx="10625053" cy="3047999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latin typeface="Trebuchet MS" panose="020B0603020202020204" pitchFamily="34" charset="0"/>
                <a:cs typeface="Calibri" pitchFamily="34" charset="0"/>
              </a:rPr>
              <a:t>Газеты, популярные издания и учебные пособия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не учитываются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Результаты должны быть </a:t>
            </a:r>
            <a:r>
              <a:rPr lang="ru-RU" b="1" dirty="0">
                <a:solidFill>
                  <a:schemeClr val="bg1"/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уже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 опубликованы</a:t>
            </a: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Основные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результаты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 должны </a:t>
            </a:r>
            <a:r>
              <a:rPr lang="ru-RU" b="1" dirty="0">
                <a:solidFill>
                  <a:schemeClr val="bg1"/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идентифицироваться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в публикациях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Публикации должны быть в </a:t>
            </a:r>
            <a:r>
              <a:rPr lang="ru-RU" b="1" dirty="0">
                <a:solidFill>
                  <a:schemeClr val="bg1"/>
                </a:solidFill>
                <a:latin typeface="Trebuchet MS" panose="020B0603020202020204" pitchFamily="34" charset="0"/>
                <a:cs typeface="Calibri" pitchFamily="34" charset="0"/>
              </a:rPr>
              <a:t>разных изданиях 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Как минимум одна публикация должна быть за </a:t>
            </a:r>
            <a:r>
              <a:rPr lang="ru-RU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одним автором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Перечень </a:t>
            </a:r>
            <a:r>
              <a:rPr lang="ru-RU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изданий, рекомендуемых ВАК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, размечается на сайте ВАК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http://vak.ed.gov.ru/87</a:t>
            </a:r>
            <a:endParaRPr lang="ru-RU" b="1" dirty="0">
              <a:solidFill>
                <a:schemeClr val="bg1"/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488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223778" cy="137840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Виды публикации результатов исследования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457200" indent="-457200">
              <a:lnSpc>
                <a:spcPct val="107000"/>
              </a:lnSpc>
              <a:spcBef>
                <a:spcPts val="600"/>
              </a:spcBef>
              <a:buAutoNum type="arabicPeriod"/>
            </a:pPr>
            <a:r>
              <a:rPr lang="ru-RU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Статьи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в научных журналах:</a:t>
            </a:r>
          </a:p>
          <a:p>
            <a:pPr marL="457200" indent="-457200">
              <a:lnSpc>
                <a:spcPct val="107000"/>
              </a:lnSpc>
              <a:spcBef>
                <a:spcPts val="600"/>
              </a:spcBef>
              <a:buAutoNum type="arabicPeriod"/>
            </a:pPr>
            <a:r>
              <a:rPr lang="ru-RU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Монографии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авторский и коллективные (разделы монографий)</a:t>
            </a:r>
          </a:p>
          <a:p>
            <a:pPr marL="457200" indent="-457200">
              <a:lnSpc>
                <a:spcPct val="107000"/>
              </a:lnSpc>
              <a:spcBef>
                <a:spcPts val="600"/>
              </a:spcBef>
              <a:buAutoNum type="arabicPeriod"/>
            </a:pPr>
            <a:r>
              <a:rPr lang="ru-RU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Статьи и тезисы докладов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с сборниках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конференций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939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137840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Виды журналов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3046712"/>
            <a:ext cx="10625053" cy="4307873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По виду издающей 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организации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: академический институт, университет, прочие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По индексации в международных базах 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SCOPUS,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WoS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, другие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 изданиях, рекомендуемые </a:t>
            </a:r>
            <a:r>
              <a:rPr lang="ru-RU" b="1" dirty="0">
                <a:solidFill>
                  <a:schemeClr val="bg1"/>
                </a:solidFill>
                <a:latin typeface="Trebuchet MS" panose="020B0603020202020204" pitchFamily="34" charset="0"/>
                <a:cs typeface="Calibri" pitchFamily="34" charset="0"/>
              </a:rPr>
              <a:t>ВАК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 и другие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Журналы по 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странам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: иностранные/отечественные 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Журналы, зарегистрированные в 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e-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library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 (РИНЦ)/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не зарегистрированные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Журналы по 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индексу научного цитирования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: высокий/низкий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Журналы, издаваемые на 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бумажном носителе/интернет-издания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Журналы: 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платные/бесплатные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(платные 500-800 руб./стр.)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Профиль и отношение к 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теме диссертации</a:t>
            </a:r>
          </a:p>
        </p:txBody>
      </p:sp>
    </p:spTree>
    <p:extLst>
      <p:ext uri="{BB962C8B-B14F-4D97-AF65-F5344CB8AC3E}">
        <p14:creationId xmlns:p14="http://schemas.microsoft.com/office/powerpoint/2010/main" val="1365745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137840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Публикации монографий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3254147"/>
            <a:ext cx="10625053" cy="3047999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Для докторских работ издание монографии является обязательным один автор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Издается не позднее, чем за пол года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Издательство – научное: университет, научная организация, научное издательство (напр. «Экономика»)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Объем – не менее 7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п.л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., обычно 15-20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п.л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.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Под научной редакцией – указывается традиционно научный руководитель или консультант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Обязательно указываются рецензенты</a:t>
            </a:r>
          </a:p>
        </p:txBody>
      </p:sp>
    </p:spTree>
    <p:extLst>
      <p:ext uri="{BB962C8B-B14F-4D97-AF65-F5344CB8AC3E}">
        <p14:creationId xmlns:p14="http://schemas.microsoft.com/office/powerpoint/2010/main" val="1766716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9 шагов подготовки статей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381000" y="1212849"/>
            <a:ext cx="1115362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Выберите проблему, которая вам профессионально интересна, актуальна и оригинальна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Соберите, проанализируйте и обобщите доступную по ней информацию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Изложите кратко ожидаемые результаты исследования и их новизну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Сформулируйте рабочее названия статьи, содержащее ключевые слова, содержащееся в результатах исследования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Сделайте предварительную структуру статьи в принятой логике на базе сформулированных результатов исследования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Распределите всю собранную информацию по ожидаемым результатам и соответственно разделам статьи в соответствии с подготовленным планом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Готовьте статью по разделам, а за тем соберите их вместе и представьте как целое.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По мере подготовки разделов и сборки статьи могут уточняться ее структура, ожидаемые результаты и название.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После сборки статьи приведите ее в соответствие с формальными требованиями конкретного журнала, в котором Вы собираетесь ее опубликовать.</a:t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</a:b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848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43B0CDC-D29A-4F93-B191-EFEDDD87DC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615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Общие требования к научной публикации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519188" y="3177113"/>
            <a:ext cx="11153622" cy="3303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актуальность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 исследуемой проблемы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согласованность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 темы, цели, объекта, предмета и логики изложения результатов исследования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соответствие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структуры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публикаций требованиям журнала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наличие новых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научных результатов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и положений, свидетельствующих об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вкладе в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науку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наличие и полноту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аргументаций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, а также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сравнение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 с другими известными исследованиями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достоверность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 полученных результатов, их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новизна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, научная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ценность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 и практическая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значимость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самостоятельность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 и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оригинальность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 выполненного исследования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широкая и актуальная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библиография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4777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Название публикации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519188" y="3329510"/>
            <a:ext cx="11153622" cy="3098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Название статьи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- это концентрированное выражение:</a:t>
            </a:r>
          </a:p>
          <a:p>
            <a:pPr lvl="1">
              <a:spcBef>
                <a:spcPts val="800"/>
              </a:spcBef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- результатов исследования, его новизны и значимости,</a:t>
            </a:r>
          </a:p>
          <a:p>
            <a:pPr lvl="1">
              <a:spcBef>
                <a:spcPts val="800"/>
              </a:spcBef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- способностей соискателя владеть научным аппаратом, кругозором, </a:t>
            </a:r>
          </a:p>
          <a:p>
            <a:pPr lvl="1">
              <a:spcBef>
                <a:spcPts val="800"/>
              </a:spcBef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- общей культуры соискателя, включая культуру речи, логики мышления, точности выражения мыслей, ответственности за представление результатов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Название должно быть компактным, простым, понятным и отражающим результаты выполненного исследования.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Название не должно: допускать различное толкование, содержать повторяющиеся слова, тяжело читаться, неоднозначно пониматься</a:t>
            </a:r>
          </a:p>
        </p:txBody>
      </p:sp>
    </p:spTree>
    <p:extLst>
      <p:ext uri="{BB962C8B-B14F-4D97-AF65-F5344CB8AC3E}">
        <p14:creationId xmlns:p14="http://schemas.microsoft.com/office/powerpoint/2010/main" val="2202480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Структура статьи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587222" y="1236136"/>
            <a:ext cx="1115362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Авторы 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Название 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Аннотация 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Введение (актуальность) и проблема, на решение которой направлена статья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Состояние изученности проблемы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Цель или задача статьи. [Гипотеза]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Объект исследования и его обоснование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Источники информации, способы получения, оценка ее качества и достоверность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Методы исследования, их обоснование и новизна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Результаты исследования [Обсуждение результатов] и их интерпретация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Выводы (Научная и практическая значимость. Авторский вклад в развитие конкретной области науки)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Благодарности (ссылки на гранты)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Библиографический список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/>
            </a:r>
            <a:b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</a:b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507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Рекомендации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587222" y="3295650"/>
            <a:ext cx="1115362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Цель статьи должна быть увязана с проблемой, решение которой имеет научную и практическую значимость.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Необходимо указывать объект исследования и его границы, что, с одной стороны, демонстрирует качество исходной информации, обеспечивает обоснованность авторской интерпретации, и, с другой, определяет рамки выводов и рекомендаций.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Идея статьи должна обладать определенной целостностью и не выглядеть малозначимым фрагментов решения другой проблемы. 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Идея статьи должна иметь законченный характер, отраженный в формулировке результата исследования. Поэтому она не может иметь вид: «исследовать …», «проанализировать …» и т.п.</a:t>
            </a:r>
            <a:b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</a:b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/>
            </a:r>
            <a:b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</a:b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799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Рекомендации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587222" y="3177119"/>
            <a:ext cx="1115362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Результат статьи как исследования должен быть конкретным и сопоставимым с результатами исследований других авторов. Он должен легко идентифицироваться к конкретной проблемной области. Однако, он не должен носить прикладной характер, привязанный к конкретному объекту (муниципальному образования, предприятию, региону и т.п.). 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Сопоставление различных точек зрения и обобщение результатов исследований является обязательным элементов научной статьи.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Статья не должна охватывать широкий круг проблем или несколько областей, что нарушает ее цельность. Целесообразно содержание статьи увязывать одной заявленной в начале задаче.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Статья не может содержать констатацию какого-то факта или нескольких фактов, должна присутствовать их анализ, обобщение и интерпретация, отражающая позицию автора.</a:t>
            </a:r>
          </a:p>
        </p:txBody>
      </p:sp>
    </p:spTree>
    <p:extLst>
      <p:ext uri="{BB962C8B-B14F-4D97-AF65-F5344CB8AC3E}">
        <p14:creationId xmlns:p14="http://schemas.microsoft.com/office/powerpoint/2010/main" val="3520226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Научный стиль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737177" y="3380736"/>
            <a:ext cx="8923868" cy="2267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Демонстрация актуальности рассматриваемой проблемы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Демонстрация личного отношения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Противоречие теории и практики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Диалог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Отражение дискуссионного характера рассматриваемой проблемы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Представление «типичных взглядов»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999066" y="1852912"/>
            <a:ext cx="10741777" cy="1056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Некоторые шаблоны</a:t>
            </a:r>
            <a:endParaRPr lang="ru-RU" sz="2400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Джеральд Графф, Кэти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Биркенштайн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. Как писать убедительно. Искусство аргументации в научных и научно-популярных работах. Пер. с англ. М.: Альпина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Паблишер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</a:rPr>
              <a:t>. , 2010.</a:t>
            </a:r>
          </a:p>
        </p:txBody>
      </p:sp>
    </p:spTree>
    <p:extLst>
      <p:ext uri="{BB962C8B-B14F-4D97-AF65-F5344CB8AC3E}">
        <p14:creationId xmlns:p14="http://schemas.microsoft.com/office/powerpoint/2010/main" val="452600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Научный стиль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737177" y="3262237"/>
            <a:ext cx="10003666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К настоящему времени данная проблема стала объектом широкого круга исследований в России и за рубежом. Однако, большая их часть касалась вопросов …, при этом вопросы (объяснение причин …) оставались без должного внимания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Процессы (события) последних лет показали, что существующие исследования не позволяют ответить на вопрос, почему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Проведенный нами анализ состояния изученности проблемы позволил нам сделать вывод, что не смотря на большое количество исследований, посвященных проблемам …, вопросы … долгое время оставались без внимания.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368121" y="2555848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Демонстрация актуальности рассматриваемой проблемы</a:t>
            </a:r>
          </a:p>
        </p:txBody>
      </p:sp>
    </p:spTree>
    <p:extLst>
      <p:ext uri="{BB962C8B-B14F-4D97-AF65-F5344CB8AC3E}">
        <p14:creationId xmlns:p14="http://schemas.microsoft.com/office/powerpoint/2010/main" val="175632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Научный стиль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737176" y="3237075"/>
            <a:ext cx="10003666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В нашей работе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На наш взгляд,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Наша позиция опирается на практику и состоит в том, что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С нашей точки зрения,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Мы не можем согласиться с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Отметим  (подчеркнем, заметим, …)</a:t>
            </a:r>
            <a:r>
              <a:rPr lang="ru-RU" dirty="0" err="1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ия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368121" y="2555848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Демонстрация личного отношения</a:t>
            </a:r>
          </a:p>
        </p:txBody>
      </p:sp>
    </p:spTree>
    <p:extLst>
      <p:ext uri="{BB962C8B-B14F-4D97-AF65-F5344CB8AC3E}">
        <p14:creationId xmlns:p14="http://schemas.microsoft.com/office/powerpoint/2010/main" val="591986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Научный стиль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737176" y="3541872"/>
            <a:ext cx="1000366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… Так, с точки зрения теории, …. На практике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В отличие от теории, на практике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Мы часто сталкиваемся с противоречием теории и практики … 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В … годах считалось, что достаточно было …, однако практика показала, что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Однако, хочу обратить Ваше внимание на практику (пример, …)</a:t>
            </a:r>
            <a:b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</a:br>
            <a:endParaRPr lang="ru-RU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368121" y="2555848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Противоречие теории и практики </a:t>
            </a:r>
          </a:p>
        </p:txBody>
      </p:sp>
    </p:spTree>
    <p:extLst>
      <p:ext uri="{BB962C8B-B14F-4D97-AF65-F5344CB8AC3E}">
        <p14:creationId xmlns:p14="http://schemas.microsoft.com/office/powerpoint/2010/main" val="1558957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Научный стиль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567843" y="3902043"/>
            <a:ext cx="1000366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Действительно, существует такая точка зрения, однако, на наш взгляд,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Я согласен с Вашей точкой зрения, однако хочу заметить, что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По мнению …. Эта точка зрения  широко представлена в литературе, однако наша позиция несколько отличается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368121" y="2555848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Диалог</a:t>
            </a:r>
          </a:p>
        </p:txBody>
      </p:sp>
    </p:spTree>
    <p:extLst>
      <p:ext uri="{BB962C8B-B14F-4D97-AF65-F5344CB8AC3E}">
        <p14:creationId xmlns:p14="http://schemas.microsoft.com/office/powerpoint/2010/main" val="2401869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Научный стиль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567843" y="3429000"/>
            <a:ext cx="10003666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По нашему мнению, данная проблема  … носит дискуссионный характер.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Данную проблему можно рассматривать с разных точек зрения (что широко представлено в научной литературе)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Анализ и состояния изученности проблемы …, позволил нам выделить следующие основные позиции (точки зрения, взгляды)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Существующие точки зрения на решение данной проблемы носят противоречивый характер</a:t>
            </a:r>
            <a:b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</a:br>
            <a:endParaRPr lang="ru-RU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368121" y="2555848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Отражение дискуссионного характера проблемы </a:t>
            </a:r>
          </a:p>
        </p:txBody>
      </p:sp>
    </p:spTree>
    <p:extLst>
      <p:ext uri="{BB962C8B-B14F-4D97-AF65-F5344CB8AC3E}">
        <p14:creationId xmlns:p14="http://schemas.microsoft.com/office/powerpoint/2010/main" val="2532266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Научный стиль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404859" y="3073407"/>
            <a:ext cx="10211407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На эту проблему существуют несколько точек зрения. Мы придерживаемся одной из них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В литературе можно встретить различные точки зрения. По нашему мнению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Эта проблема была объектом исследования на протяжении десятилетий, что способствовало формированию следующих научных школ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Результаты наших исследований позволили уточнить положение теории применительно к российским регионам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Практика применения новых инструментов наглядно продемонстрировала достоинства и недостатки существующих теорий …</a:t>
            </a:r>
            <a:b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</a:br>
            <a:endParaRPr lang="ru-RU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198787" y="2517066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Отношение к другим точкам зрения</a:t>
            </a:r>
          </a:p>
        </p:txBody>
      </p:sp>
    </p:spTree>
    <p:extLst>
      <p:ext uri="{BB962C8B-B14F-4D97-AF65-F5344CB8AC3E}">
        <p14:creationId xmlns:p14="http://schemas.microsoft.com/office/powerpoint/2010/main" val="3112835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Научный стиль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463971" y="3423431"/>
            <a:ext cx="10211407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Мы согласны с данной точкой зрения, однако необходимо подчеркнуть, что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Несмотря на то, что в принципе мы придерживаемся этой же позиции, однако необходимо отметить ее слабые стороны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Мы придерживаемся той же точки зрения, хотя у меня лично к ней не однозначное отношение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С одной точки зрения я согласен с Вашей позицией, однако, с другой  - …</a:t>
            </a:r>
            <a:b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</a:br>
            <a:endParaRPr lang="ru-RU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198787" y="2517066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Согласие – несогласие с позицией оппонента</a:t>
            </a:r>
          </a:p>
        </p:txBody>
      </p:sp>
    </p:spTree>
    <p:extLst>
      <p:ext uri="{BB962C8B-B14F-4D97-AF65-F5344CB8AC3E}">
        <p14:creationId xmlns:p14="http://schemas.microsoft.com/office/powerpoint/2010/main" val="2457934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Научный стиль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463971" y="3423431"/>
            <a:ext cx="1021140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Мы не можем согласиться с данной точкой зрения, потому что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На наш взгляд, эта точка зрения (позиция) противоречит практике (теории)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Мы согласны с аргументами…, однако они не противоречат и нашей точке зрения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В работе мы подвергаем сомнению тезис (точку зрения, подход, …)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Я хотел бы выдвинуть ряд возражений, которые …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198787" y="2517066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Несогласие с позицией оппонента</a:t>
            </a:r>
          </a:p>
        </p:txBody>
      </p:sp>
    </p:spTree>
    <p:extLst>
      <p:ext uri="{BB962C8B-B14F-4D97-AF65-F5344CB8AC3E}">
        <p14:creationId xmlns:p14="http://schemas.microsoft.com/office/powerpoint/2010/main" val="22271855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Научный стиль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463971" y="3423431"/>
            <a:ext cx="10211407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Мы придерживаемся этой же точки зрения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Мы согласны с Вашей позицией (точкой зрения), так как это подтверждается практикой, моим личным опытом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Наша позиция совпадает с Вашей.  Обоснованной нашей позиции подтверждается результатами 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Результаты нашего исследования позволяют нам согласиться с данной точкой зрения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198787" y="2517066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Согласие с позицией оппонента</a:t>
            </a:r>
          </a:p>
        </p:txBody>
      </p:sp>
    </p:spTree>
    <p:extLst>
      <p:ext uri="{BB962C8B-B14F-4D97-AF65-F5344CB8AC3E}">
        <p14:creationId xmlns:p14="http://schemas.microsoft.com/office/powerpoint/2010/main" val="12005962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Научный стиль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463971" y="3423431"/>
            <a:ext cx="1021140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Анализ и обобщение практики … показали, что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Анализ функционирования …, позволил нам сделать вывод о том, что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Анализ нормативно-правовой базы, с одной стороны, и практики ее применения, с другой, позволил сделать вывод о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Наши аргументы по поводу … опираются на анализ и обобщение практики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Наблюдаемые явления …, по нашему мнению, можно объяснить …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198787" y="2517066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Обращение к практике</a:t>
            </a:r>
          </a:p>
        </p:txBody>
      </p:sp>
    </p:spTree>
    <p:extLst>
      <p:ext uri="{BB962C8B-B14F-4D97-AF65-F5344CB8AC3E}">
        <p14:creationId xmlns:p14="http://schemas.microsoft.com/office/powerpoint/2010/main" val="3439304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Научный стиль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463971" y="3423431"/>
            <a:ext cx="10211407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Результаты нашего исследования развивают положения теории …, в части …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Результаты нашего исследования позволил обосновать подход, на который в настоящее время опираются … (которым руководствуются …)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На первый взгляд может показаться, что наши предложения носят достаточно общий теоретический характер, однако разработанное нами методическое обеспечение уже применяется на практике и приносит реальные результаты</a:t>
            </a:r>
            <a:b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</a:br>
            <a:endParaRPr lang="ru-RU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198787" y="2517066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Научная значимость </a:t>
            </a:r>
          </a:p>
        </p:txBody>
      </p:sp>
    </p:spTree>
    <p:extLst>
      <p:ext uri="{BB962C8B-B14F-4D97-AF65-F5344CB8AC3E}">
        <p14:creationId xmlns:p14="http://schemas.microsoft.com/office/powerpoint/2010/main" val="3976381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Научный стиль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463971" y="3423431"/>
            <a:ext cx="10211407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Эти выводы позволили повысить эффективность, получить экономию, увеличить результативность  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Эти выводы в первую очередь имеют значение для практики, в частности для деятельности органов исполнительной власти</a:t>
            </a:r>
            <a:b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</a:b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/>
            </a:r>
            <a:b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</a:br>
            <a:endParaRPr lang="ru-RU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198787" y="2517066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Практическая значимость </a:t>
            </a:r>
          </a:p>
        </p:txBody>
      </p:sp>
    </p:spTree>
    <p:extLst>
      <p:ext uri="{BB962C8B-B14F-4D97-AF65-F5344CB8AC3E}">
        <p14:creationId xmlns:p14="http://schemas.microsoft.com/office/powerpoint/2010/main" val="15577120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Распространенные замечания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463971" y="3678116"/>
            <a:ext cx="10211407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Не отражает результаты исследования, его новизну и значимость 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Не соответствует тематике издания 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Не соответствует содержанию статьи 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Сложно для понимания, громоздко, допускает различные толкования отдельных понятий и в целом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198787" y="2517066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Название диссертации </a:t>
            </a:r>
          </a:p>
        </p:txBody>
      </p:sp>
    </p:spTree>
    <p:extLst>
      <p:ext uri="{BB962C8B-B14F-4D97-AF65-F5344CB8AC3E}">
        <p14:creationId xmlns:p14="http://schemas.microsoft.com/office/powerpoint/2010/main" val="20667431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Распространенные замечания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463969" y="1747068"/>
            <a:ext cx="10211407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25000"/>
                  </a:schemeClr>
                </a:solidFill>
                <a:latin typeface="Trebuchet MS" panose="020B0603020202020204" pitchFamily="34" charset="0"/>
              </a:rPr>
              <a:t>отсутствует единство: названия, актуальности, цели, задач, предмета, объекта исследования, новизны и структуры исследования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25000"/>
                  </a:schemeClr>
                </a:solidFill>
                <a:latin typeface="Trebuchet MS" panose="020B0603020202020204" pitchFamily="34" charset="0"/>
              </a:rPr>
              <a:t>нарушена логика построения исследования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25000"/>
                  </a:schemeClr>
                </a:solidFill>
                <a:latin typeface="Trebuchet MS" panose="020B0603020202020204" pitchFamily="34" charset="0"/>
              </a:rPr>
              <a:t>не раскрыта оригинальность и новизна результатов исследования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цель статьи не увязана с проблемой или ее решение не имеет научную и практическую значимость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не определен объект исследования и его рамки, что не позволяет оценить обоснованность авторской интерпретации и выводов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статья выглядит фрагментарно и не обладает целостностью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задача статьи имеет вид: «исследовать …», «проанализировать …» и т.п.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результаты исследования не сопоставлены с результатами исследований других авторов.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отсутствует обзор состояния изученности проблемы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 статья содержит описание какого-то одного или нескольких фактов, при этом отсутствует их анализ, обобщение и интерпретация, отражающая позицию автора</a:t>
            </a:r>
            <a:b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</a:br>
            <a:endParaRPr lang="ru-RU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076925" y="1222347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Логика и структура статьи</a:t>
            </a:r>
          </a:p>
        </p:txBody>
      </p:sp>
    </p:spTree>
    <p:extLst>
      <p:ext uri="{BB962C8B-B14F-4D97-AF65-F5344CB8AC3E}">
        <p14:creationId xmlns:p14="http://schemas.microsoft.com/office/powerpoint/2010/main" val="5222297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Распространенные замечания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198787" y="3284932"/>
            <a:ext cx="1021140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содержит некорректные расчеты (арифметические и методические ошибки) 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опирается на устаревшие/неполные/недостоверные данные 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не соответствует разработанной методике 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не содержит выводов и комментариев к выполненным расчетам 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выводы и рекомендации не связаны с аналитическим разделами, а также не имеют оригинальности или не выполнимы в существующих условиях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198787" y="2517066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Аналитическая часть</a:t>
            </a:r>
          </a:p>
        </p:txBody>
      </p:sp>
    </p:spTree>
    <p:extLst>
      <p:ext uri="{BB962C8B-B14F-4D97-AF65-F5344CB8AC3E}">
        <p14:creationId xmlns:p14="http://schemas.microsoft.com/office/powerpoint/2010/main" val="23674848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Распространенные замечания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198787" y="3284932"/>
            <a:ext cx="1061221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Небрежное оформление текста (мелкий шрифт, отсутствие выравнивания и т.д.)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Небрежное оформление таблиц и рисунков, отсутствие нумерации и ссылок по тексту на них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Отсутствие или некорректное оформление ссылок на первоисточники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Текст содержит орфографические и пунктуационные ошибки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Текст изложен не научным стилем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Присутствует фрагментарность изложения текста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Нарушена логика и принятой редакцией журнала структуры статьи</a:t>
            </a:r>
            <a:b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</a:br>
            <a:endParaRPr lang="ru-RU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198787" y="2517066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Оформление и редакция текста </a:t>
            </a:r>
          </a:p>
        </p:txBody>
      </p:sp>
    </p:spTree>
    <p:extLst>
      <p:ext uri="{BB962C8B-B14F-4D97-AF65-F5344CB8AC3E}">
        <p14:creationId xmlns:p14="http://schemas.microsoft.com/office/powerpoint/2010/main" val="13469651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Распространенные замечания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379838" y="3767005"/>
            <a:ext cx="963854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Текст не содержит ссылок на работы других авторов (плагиат)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Оформление цитаты выполнено с нарушениями требованиями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Размер цитаты неоправданно большой (более 2 предложений)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198787" y="2517066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Цитирование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40331912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Распространенные замечания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E4E8DC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379838" y="3346487"/>
            <a:ext cx="963854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4E8DC">
                    <a:lumMod val="75000"/>
                  </a:srgbClr>
                </a:solidFill>
                <a:latin typeface="Trebuchet MS" panose="020B0603020202020204" pitchFamily="34" charset="0"/>
              </a:rPr>
              <a:t>Содержит недостаточное количество источников (не менее 15-20 источников)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4E8DC">
                    <a:lumMod val="75000"/>
                  </a:srgbClr>
                </a:solidFill>
                <a:latin typeface="Trebuchet MS" panose="020B0603020202020204" pitchFamily="34" charset="0"/>
              </a:rPr>
              <a:t>Наличие учебников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4E8DC">
                    <a:lumMod val="75000"/>
                  </a:srgbClr>
                </a:solidFill>
                <a:latin typeface="Trebuchet MS" panose="020B0603020202020204" pitchFamily="34" charset="0"/>
              </a:rPr>
              <a:t>Отсутствие сведений о работах организации, где Вы учитесь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4E8DC">
                    <a:lumMod val="75000"/>
                  </a:srgbClr>
                </a:solidFill>
                <a:latin typeface="Trebuchet MS" panose="020B0603020202020204" pitchFamily="34" charset="0"/>
              </a:rPr>
              <a:t>Оформление не соответствует установленным редакцией журнала требованиям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4E8DC">
                    <a:lumMod val="75000"/>
                  </a:srgbClr>
                </a:solidFill>
                <a:latin typeface="Trebuchet MS" panose="020B0603020202020204" pitchFamily="34" charset="0"/>
              </a:rPr>
              <a:t>Не корреспондируется со ссылками в тексте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4E8DC">
                    <a:lumMod val="75000"/>
                  </a:srgbClr>
                </a:solidFill>
                <a:latin typeface="Trebuchet MS" panose="020B0603020202020204" pitchFamily="34" charset="0"/>
              </a:rPr>
              <a:t>Отсутствует связь между обзором литературы и авторскими разработками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E4E8DC">
                  <a:lumMod val="75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198787" y="2517066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800"/>
              </a:spcBef>
            </a:pPr>
            <a:r>
              <a:rPr lang="ru-RU" sz="2000" dirty="0">
                <a:solidFill>
                  <a:srgbClr val="E4E8DC">
                    <a:lumMod val="25000"/>
                  </a:srgb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Оформление библиографического списка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E4E8DC">
                  <a:lumMod val="25000"/>
                </a:srgbClr>
              </a:solidFill>
              <a:effectLst/>
              <a:uLnTx/>
              <a:uFillTx/>
              <a:latin typeface="Impact" panose="020B080603090205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9770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10746"/>
            <a:ext cx="11223778" cy="71165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Распространенные замечания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217381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E4E8DC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F8856-4C4C-42E9-8D0F-750504FE3F7F}"/>
              </a:ext>
            </a:extLst>
          </p:cNvPr>
          <p:cNvSpPr/>
          <p:nvPr/>
        </p:nvSpPr>
        <p:spPr>
          <a:xfrm>
            <a:off x="1379838" y="3620873"/>
            <a:ext cx="963854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4E8DC">
                    <a:lumMod val="75000"/>
                  </a:srgbClr>
                </a:solidFill>
                <a:latin typeface="Trebuchet MS" panose="020B0603020202020204" pitchFamily="34" charset="0"/>
              </a:rPr>
              <a:t>Публиковать одну статью несколько раз в различных журналах, даже, если в одном на русском, а в другом на английском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4E8DC">
                    <a:lumMod val="75000"/>
                  </a:srgbClr>
                </a:solidFill>
                <a:latin typeface="Trebuchet MS" panose="020B0603020202020204" pitchFamily="34" charset="0"/>
              </a:rPr>
              <a:t>Не допускается некорректное заимствование материалов из чужих публикаций, а если своих, то желательно ставить ссылки на первоисточник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4E8DC">
                    <a:lumMod val="75000"/>
                  </a:srgbClr>
                </a:solidFill>
                <a:latin typeface="Trebuchet MS" panose="020B0603020202020204" pitchFamily="34" charset="0"/>
              </a:rPr>
              <a:t>В экономических публикациях не принято ставить большое количество авторов. Как правило, журналы устанавливают максимальное количество авторов – не более четырех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E4E8DC">
                  <a:lumMod val="75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546BAF-B5FF-4798-A265-2BC31C042F3B}"/>
              </a:ext>
            </a:extLst>
          </p:cNvPr>
          <p:cNvSpPr/>
          <p:nvPr/>
        </p:nvSpPr>
        <p:spPr>
          <a:xfrm>
            <a:off x="1198787" y="2517066"/>
            <a:ext cx="10741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800"/>
              </a:spcBef>
            </a:pPr>
            <a:r>
              <a:rPr lang="ru-RU" sz="2000" dirty="0">
                <a:solidFill>
                  <a:srgbClr val="E4E8DC">
                    <a:lumMod val="25000"/>
                  </a:srgb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Не рекомендуется: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E4E8DC">
                  <a:lumMod val="25000"/>
                </a:srgbClr>
              </a:solidFill>
              <a:effectLst/>
              <a:uLnTx/>
              <a:uFillTx/>
              <a:latin typeface="Impact" panose="020B080603090205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9307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1223778" cy="137840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Правила публикации результатов исследования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95650"/>
            <a:ext cx="10625053" cy="3352800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457200" indent="-457200">
              <a:lnSpc>
                <a:spcPct val="107000"/>
              </a:lnSpc>
              <a:spcBef>
                <a:spcPts val="600"/>
              </a:spcBef>
              <a:buAutoNum type="arabicPeriod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Все результаты диссертационного исследования публикуются в </a:t>
            </a:r>
            <a:r>
              <a:rPr lang="ru-RU" dirty="0">
                <a:solidFill>
                  <a:schemeClr val="bg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научных изданиях</a:t>
            </a:r>
          </a:p>
          <a:p>
            <a:pPr marL="457200" indent="-457200">
              <a:lnSpc>
                <a:spcPct val="107000"/>
              </a:lnSpc>
              <a:spcBef>
                <a:spcPts val="600"/>
              </a:spcBef>
              <a:buAutoNum type="arabicPeriod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Научные издания должны соответствовать </a:t>
            </a:r>
            <a:r>
              <a:rPr lang="ru-RU" dirty="0">
                <a:solidFill>
                  <a:schemeClr val="bg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экономическому профилю диссертации</a:t>
            </a:r>
          </a:p>
          <a:p>
            <a:pPr marL="457200" indent="-457200">
              <a:lnSpc>
                <a:spcPct val="107000"/>
              </a:lnSpc>
              <a:spcBef>
                <a:spcPts val="600"/>
              </a:spcBef>
              <a:buFontTx/>
              <a:buAutoNum type="arabicPeriod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Издания могут быть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«бумажные» и интернет-издания</a:t>
            </a:r>
            <a:endParaRPr lang="ru-RU" dirty="0">
              <a:solidFill>
                <a:schemeClr val="bg1"/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457200" indent="-457200">
              <a:lnSpc>
                <a:spcPct val="107000"/>
              </a:lnSpc>
              <a:spcBef>
                <a:spcPts val="600"/>
              </a:spcBef>
              <a:buAutoNum type="arabicPeriod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Часть публикаций должна быть опубликованы в </a:t>
            </a:r>
            <a:r>
              <a:rPr lang="ru-RU" dirty="0">
                <a:solidFill>
                  <a:schemeClr val="bg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изданиях, рекомендуемых ВАК</a:t>
            </a:r>
          </a:p>
          <a:p>
            <a:pPr marL="457200" indent="-457200">
              <a:lnSpc>
                <a:spcPct val="107000"/>
              </a:lnSpc>
              <a:spcBef>
                <a:spcPts val="600"/>
              </a:spcBef>
              <a:buAutoNum type="arabicPeriod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Результаты исследования должны быть </a:t>
            </a:r>
            <a:r>
              <a:rPr lang="ru-RU" dirty="0">
                <a:solidFill>
                  <a:schemeClr val="bg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обсуждены на конференциях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, что подтверждается наличием статей в сборниках их трудов </a:t>
            </a:r>
          </a:p>
          <a:p>
            <a:pPr marL="457200" indent="-457200">
              <a:lnSpc>
                <a:spcPct val="107000"/>
              </a:lnSpc>
              <a:spcBef>
                <a:spcPts val="600"/>
              </a:spcBef>
              <a:buAutoNum type="arabicPeriod"/>
            </a:pPr>
            <a:r>
              <a:rPr lang="ru-RU" dirty="0">
                <a:solidFill>
                  <a:schemeClr val="bg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Публикации индексируются 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в национальных (РИНЦ) и международных системах цитирования (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SCOPUS,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WoS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и др.)</a:t>
            </a:r>
          </a:p>
        </p:txBody>
      </p:sp>
    </p:spTree>
    <p:extLst>
      <p:ext uri="{BB962C8B-B14F-4D97-AF65-F5344CB8AC3E}">
        <p14:creationId xmlns:p14="http://schemas.microsoft.com/office/powerpoint/2010/main" val="14077432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137840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Требования к публикации результатов исследования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83473" y="3242728"/>
            <a:ext cx="10625053" cy="3047999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latin typeface="Trebuchet MS" panose="020B0603020202020204" pitchFamily="34" charset="0"/>
                <a:cs typeface="Calibri" pitchFamily="34" charset="0"/>
              </a:rPr>
              <a:t>Газеты, популярные издания и учебные пособия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не учитываются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Результаты должны быть </a:t>
            </a:r>
            <a:r>
              <a:rPr lang="ru-RU" b="1" dirty="0">
                <a:solidFill>
                  <a:schemeClr val="bg1"/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уже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 опубликованы</a:t>
            </a: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Основные 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результаты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 должны </a:t>
            </a:r>
            <a:r>
              <a:rPr lang="ru-RU" b="1" dirty="0">
                <a:solidFill>
                  <a:schemeClr val="bg1"/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идентифицироваться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в публикациях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Публикации должны быть в </a:t>
            </a:r>
            <a:r>
              <a:rPr lang="ru-RU" b="1" dirty="0">
                <a:solidFill>
                  <a:schemeClr val="bg1"/>
                </a:solidFill>
                <a:latin typeface="Trebuchet MS" panose="020B0603020202020204" pitchFamily="34" charset="0"/>
                <a:cs typeface="Calibri" pitchFamily="34" charset="0"/>
              </a:rPr>
              <a:t>разных изданиях 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Как минимум одна публикация должна быть за </a:t>
            </a:r>
            <a:r>
              <a:rPr lang="ru-RU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одним автором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Перечень </a:t>
            </a:r>
            <a:r>
              <a:rPr lang="ru-RU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изданий, рекомендуемых ВАК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, размечается на сайте ВАК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http://vak.ed.gov.ru/87</a:t>
            </a:r>
            <a:endParaRPr lang="ru-RU" b="1" dirty="0">
              <a:solidFill>
                <a:schemeClr val="bg1"/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9180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137840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Участие в конференциях</a:t>
            </a: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886584" y="2550127"/>
            <a:ext cx="10625053" cy="4307873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Calibri"/>
                <a:cs typeface="Calibri" pitchFamily="34" charset="0"/>
              </a:rPr>
              <a:t>Зачем необходимо участие в конференциях:</a:t>
            </a: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rgbClr val="002060"/>
              </a:solidFill>
              <a:latin typeface="Impact" panose="020B0806030902050204" pitchFamily="34" charset="0"/>
              <a:ea typeface="Calibri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Impact" panose="020B0806030902050204" pitchFamily="34" charset="0"/>
              <a:ea typeface="Calibri"/>
              <a:cs typeface="Calibri" pitchFamily="34" charset="0"/>
            </a:endParaRP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Обязательность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публичной апробации результатов исследования </a:t>
            </a:r>
            <a:endParaRPr lang="ru-RU" dirty="0" smtClean="0">
              <a:solidFill>
                <a:schemeClr val="accent2">
                  <a:lumMod val="20000"/>
                  <a:lumOff val="80000"/>
                </a:schemeClr>
              </a:solidFill>
              <a:latin typeface="Trebuchet MS" panose="020B0603020202020204" pitchFamily="34" charset="0"/>
              <a:ea typeface="Calibri"/>
              <a:cs typeface="Calibri" pitchFamily="34" charset="0"/>
            </a:endParaRP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Установление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полезных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контактов с коллегами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Получение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практики участия в научной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дискуссии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Получение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замечаний и предложений по существу представленного материала</a:t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</a:br>
            <a:endParaRPr lang="ru-RU" b="1" dirty="0">
              <a:solidFill>
                <a:schemeClr val="accent2">
                  <a:lumMod val="20000"/>
                  <a:lumOff val="80000"/>
                </a:schemeClr>
              </a:solidFill>
              <a:latin typeface="Trebuchet MS" panose="020B0603020202020204" pitchFamily="34" charset="0"/>
              <a:ea typeface="Calibri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6190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137840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Участие в конференциях</a:t>
            </a: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886584" y="2550127"/>
            <a:ext cx="10625053" cy="4307873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  <a:ea typeface="Calibri"/>
                <a:cs typeface="Calibri" pitchFamily="34" charset="0"/>
              </a:rPr>
              <a:t>Основные </a:t>
            </a: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Calibri"/>
                <a:cs typeface="Calibri" pitchFamily="34" charset="0"/>
              </a:rPr>
              <a:t>характеристики конференции</a:t>
            </a: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Impact" panose="020B0806030902050204" pitchFamily="34" charset="0"/>
              <a:ea typeface="Calibri"/>
              <a:cs typeface="Calibri" pitchFamily="34" charset="0"/>
            </a:endParaRP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тематика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и отношение к теме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диссертации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вид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публикаций: тезисы, материалы, доклады, труды </a:t>
            </a:r>
            <a:endParaRPr lang="ru-RU" dirty="0" smtClean="0">
              <a:solidFill>
                <a:schemeClr val="accent2">
                  <a:lumMod val="20000"/>
                  <a:lumOff val="80000"/>
                </a:schemeClr>
              </a:solidFill>
              <a:latin typeface="Trebuchet MS" panose="020B0603020202020204" pitchFamily="34" charset="0"/>
              <a:ea typeface="Calibri"/>
              <a:cs typeface="Calibri" pitchFamily="34" charset="0"/>
            </a:endParaRP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статус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конференции: региональный,  национальный (всероссийский),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международный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место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проведения: в России, за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рубежом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платность участия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платность публикации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очная  / заочная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Индексация в РИНЦ, 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Scopus, </a:t>
            </a:r>
            <a:r>
              <a:rPr lang="en-US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WoS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/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</a:b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/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</a:br>
            <a:endParaRPr lang="ru-RU" b="1" dirty="0">
              <a:solidFill>
                <a:schemeClr val="accent2">
                  <a:lumMod val="20000"/>
                  <a:lumOff val="80000"/>
                </a:schemeClr>
              </a:solidFill>
              <a:latin typeface="Trebuchet MS" panose="020B0603020202020204" pitchFamily="34" charset="0"/>
              <a:ea typeface="Calibri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4650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137840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Участие в конференциях</a:t>
            </a: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886584" y="1584928"/>
            <a:ext cx="10625053" cy="4307873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Calibri"/>
                <a:cs typeface="Calibri" pitchFamily="34" charset="0"/>
              </a:rPr>
              <a:t>Источники информации о конференциях</a:t>
            </a: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Impact" panose="020B0806030902050204" pitchFamily="34" charset="0"/>
              <a:ea typeface="Calibri"/>
              <a:cs typeface="Calibri" pitchFamily="34" charset="0"/>
            </a:endParaRP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Рассылки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Сайты организаторов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Специализированные сайты:</a:t>
            </a:r>
          </a:p>
          <a:p>
            <a:pPr lvl="1">
              <a:lnSpc>
                <a:spcPct val="107000"/>
              </a:lnSpc>
              <a:spcBef>
                <a:spcPts val="600"/>
              </a:spcBef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www.kon-ferenc.ru: </a:t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</a:b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http://nirs-usue.timepad.ru/events/</a:t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</a:b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http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://www.konferencii.ru/</a:t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</a:b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http://www.science-community.org/ru/conferences</a:t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</a:b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http://www.kon-ferenc.ru/</a:t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</a:b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http://sociosphera.com/conference/2013/</a:t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</a:b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http://vsekonkursy.ru/?cat=12</a:t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</a:b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http://parallel.ru/conferences</a:t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</a:b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>http://конференция.com.ua/menus/view/180/</a:t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</a:b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  <a:t/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Calibri"/>
                <a:cs typeface="Calibri" pitchFamily="34" charset="0"/>
              </a:rPr>
            </a:br>
            <a:endParaRPr lang="ru-RU" b="1" dirty="0">
              <a:solidFill>
                <a:schemeClr val="accent2">
                  <a:lumMod val="20000"/>
                  <a:lumOff val="80000"/>
                </a:schemeClr>
              </a:solidFill>
              <a:latin typeface="Trebuchet MS" panose="020B0603020202020204" pitchFamily="34" charset="0"/>
              <a:ea typeface="Calibri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4441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137840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Публикации монографий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886584" y="3254147"/>
            <a:ext cx="10625053" cy="3047999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Для докторских работ издание монографии является обязательным один автор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Издается не позднее, чем за пол года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Издательство – научное: университет, научная организация, научное издательство (напр. «Экономика»)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Объем – не менее 7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п.л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., обычно 15-20 </a:t>
            </a:r>
            <a:r>
              <a:rPr lang="ru-RU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п.л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.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Под научной редакцией – указывается традиционно научный руководитель или консультант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Обязательно указываются рецензенты</a:t>
            </a:r>
          </a:p>
        </p:txBody>
      </p:sp>
    </p:spTree>
    <p:extLst>
      <p:ext uri="{BB962C8B-B14F-4D97-AF65-F5344CB8AC3E}">
        <p14:creationId xmlns:p14="http://schemas.microsoft.com/office/powerpoint/2010/main" val="11578035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137840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3200" cap="none" dirty="0" smtClean="0">
                <a:solidFill>
                  <a:srgbClr val="002060"/>
                </a:solidFill>
                <a:latin typeface="Mistral" panose="03090702030407020403" pitchFamily="66" charset="0"/>
                <a:ea typeface="+mj-ea"/>
                <a:cs typeface="Arial" panose="020B0604020202020204" pitchFamily="34" charset="0"/>
              </a:rPr>
              <a:t>Спасибо за внимание!</a:t>
            </a:r>
            <a:endParaRPr lang="ru-RU" sz="3200" cap="none" dirty="0">
              <a:solidFill>
                <a:srgbClr val="002060"/>
              </a:solidFill>
              <a:latin typeface="Mistral" panose="03090702030407020403" pitchFamily="66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886584" y="3254147"/>
            <a:ext cx="10625053" cy="3047999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38502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65359"/>
      </a:accent1>
      <a:accent2>
        <a:srgbClr val="ED8428"/>
      </a:accent2>
      <a:accent3>
        <a:srgbClr val="E6C46D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167</TotalTime>
  <Words>2605</Words>
  <Application>Microsoft Office PowerPoint</Application>
  <PresentationFormat>Широкоэкранный</PresentationFormat>
  <Paragraphs>282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3" baseType="lpstr">
      <vt:lpstr>Arial</vt:lpstr>
      <vt:lpstr>Bahnschrift</vt:lpstr>
      <vt:lpstr>Calibri</vt:lpstr>
      <vt:lpstr>Corbel</vt:lpstr>
      <vt:lpstr>Gill Sans MT</vt:lpstr>
      <vt:lpstr>Impact</vt:lpstr>
      <vt:lpstr>Mistral</vt:lpstr>
      <vt:lpstr>Times New Roman</vt:lpstr>
      <vt:lpstr>Trebuchet MS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Andey</dc:creator>
  <cp:lastModifiedBy>Science</cp:lastModifiedBy>
  <cp:revision>16</cp:revision>
  <dcterms:created xsi:type="dcterms:W3CDTF">2019-09-16T18:24:30Z</dcterms:created>
  <dcterms:modified xsi:type="dcterms:W3CDTF">2019-09-18T11:21:16Z</dcterms:modified>
</cp:coreProperties>
</file>