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5" r:id="rId2"/>
    <p:sldId id="299" r:id="rId3"/>
    <p:sldId id="307" r:id="rId4"/>
    <p:sldId id="308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06" r:id="rId15"/>
    <p:sldId id="257" r:id="rId16"/>
    <p:sldId id="269" r:id="rId17"/>
    <p:sldId id="259" r:id="rId18"/>
    <p:sldId id="261" r:id="rId19"/>
    <p:sldId id="260" r:id="rId20"/>
    <p:sldId id="262" r:id="rId21"/>
    <p:sldId id="263" r:id="rId22"/>
    <p:sldId id="293" r:id="rId23"/>
    <p:sldId id="266" r:id="rId24"/>
    <p:sldId id="283" r:id="rId25"/>
    <p:sldId id="284" r:id="rId26"/>
    <p:sldId id="265" r:id="rId27"/>
    <p:sldId id="295" r:id="rId28"/>
    <p:sldId id="296" r:id="rId29"/>
    <p:sldId id="297" r:id="rId30"/>
    <p:sldId id="264" r:id="rId31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3AF2"/>
    <a:srgbClr val="202079"/>
    <a:srgbClr val="323655"/>
    <a:srgbClr val="0033CC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6" autoAdjust="0"/>
    <p:restoredTop sz="94660" autoAdjust="0"/>
  </p:normalViewPr>
  <p:slideViewPr>
    <p:cSldViewPr snapToGrid="0">
      <p:cViewPr varScale="1">
        <p:scale>
          <a:sx n="65" d="100"/>
          <a:sy n="65" d="100"/>
        </p:scale>
        <p:origin x="71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20.03.2022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3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1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645725" y="205862"/>
            <a:ext cx="5498271" cy="993546"/>
          </a:xfrm>
        </p:spPr>
        <p:txBody>
          <a:bodyPr/>
          <a:lstStyle/>
          <a:p>
            <a:r>
              <a:rPr lang="ru-RU" sz="2400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1</a:t>
            </a:r>
          </a:p>
          <a:p>
            <a:pPr algn="ctr"/>
            <a:r>
              <a:rPr lang="ru-RU" sz="3200" dirty="0" smtClean="0"/>
              <a:t>Теоретико-прикладные  основы денежно-кредитных отношений и денежно-кредитного регулирования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8004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2707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1.1 Сущность денежно-кредитных отношений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5630" y="914400"/>
            <a:ext cx="8775865" cy="5105399"/>
          </a:xfrm>
        </p:spPr>
        <p:txBody>
          <a:bodyPr/>
          <a:lstStyle/>
          <a:p>
            <a:r>
              <a:rPr lang="ru-RU" dirty="0" smtClean="0"/>
              <a:t>    Денежно-кредитные </a:t>
            </a:r>
            <a:r>
              <a:rPr lang="ru-RU" dirty="0"/>
              <a:t>отношения </a:t>
            </a:r>
            <a:r>
              <a:rPr lang="ru-RU" dirty="0" smtClean="0"/>
              <a:t>– это общественные </a:t>
            </a:r>
            <a:r>
              <a:rPr lang="ru-RU" dirty="0"/>
              <a:t>отношения в сфере регулирования денежного </a:t>
            </a:r>
            <a:r>
              <a:rPr lang="ru-RU" dirty="0" smtClean="0"/>
              <a:t>обращения и кредита ( </a:t>
            </a:r>
            <a:r>
              <a:rPr lang="ru-RU" dirty="0"/>
              <a:t>государственного и </a:t>
            </a:r>
            <a:r>
              <a:rPr lang="ru-RU" dirty="0" smtClean="0"/>
              <a:t>банковского).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В </a:t>
            </a:r>
            <a:r>
              <a:rPr lang="ru-RU" dirty="0"/>
              <a:t>основе денежно-кредитных отношений лежит функционирование денег и кредита, которые выступают основными средствами регулирования хозяйственных отношений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   Объектами </a:t>
            </a:r>
            <a:r>
              <a:rPr lang="ru-RU" dirty="0"/>
              <a:t>денежно-кредитных отношений выступают деньги, кредит, государственные ценные бумаги, процентный доход.</a:t>
            </a:r>
          </a:p>
          <a:p>
            <a:r>
              <a:rPr lang="ru-RU" dirty="0" smtClean="0"/>
              <a:t>    Субъектами </a:t>
            </a:r>
            <a:r>
              <a:rPr lang="ru-RU" dirty="0"/>
              <a:t>являются участники экономических отношений, связанных с функционированием денежно-кредитной </a:t>
            </a:r>
            <a:r>
              <a:rPr lang="ru-RU" dirty="0" smtClean="0"/>
              <a:t>сферы (продавцы </a:t>
            </a:r>
            <a:r>
              <a:rPr lang="ru-RU" dirty="0"/>
              <a:t>и покупатели товаров и услуг, кредиторы и заемщики, посредники и </a:t>
            </a:r>
            <a:r>
              <a:rPr lang="ru-RU" dirty="0" smtClean="0"/>
              <a:t>гаранты). </a:t>
            </a:r>
          </a:p>
          <a:p>
            <a:r>
              <a:rPr lang="ru-RU" dirty="0"/>
              <a:t> </a:t>
            </a:r>
            <a:r>
              <a:rPr lang="ru-RU" dirty="0" smtClean="0"/>
              <a:t>   Обязательными </a:t>
            </a:r>
            <a:r>
              <a:rPr lang="ru-RU" dirty="0"/>
              <a:t>участниками денежно-кредитных отношений являются уполномоченные государственные органы (Центральный банк, министерства, ведомства, агентства) и кредитные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8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1519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Деньги и кредит – важнейшие экономические категории    в системе денежно-кредитных отношений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9" y="914400"/>
            <a:ext cx="8835242" cy="5105399"/>
          </a:xfrm>
        </p:spPr>
        <p:txBody>
          <a:bodyPr/>
          <a:lstStyle/>
          <a:p>
            <a:r>
              <a:rPr lang="ru-RU" dirty="0" smtClean="0"/>
              <a:t>    Тесная взаимосвязь денег и кредита: 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практически одновременно, дополняя друг друга в процессе создания, распределения и перераспределения валового внутреннего продукта страны. </a:t>
            </a:r>
            <a:endParaRPr lang="ru-RU" dirty="0" smtClean="0"/>
          </a:p>
          <a:p>
            <a:r>
              <a:rPr lang="ru-RU" dirty="0" smtClean="0"/>
              <a:t>    Различия категорий «деньги» и «кредит»:</a:t>
            </a:r>
          </a:p>
          <a:p>
            <a:pPr lvl="0"/>
            <a:r>
              <a:rPr lang="ru-RU" dirty="0" smtClean="0"/>
              <a:t>1. Кредит </a:t>
            </a:r>
            <a:r>
              <a:rPr lang="ru-RU" dirty="0"/>
              <a:t>– более узкая категория, кредит без денег невозможен.</a:t>
            </a:r>
          </a:p>
          <a:p>
            <a:pPr lvl="0"/>
            <a:r>
              <a:rPr lang="ru-RU" dirty="0" smtClean="0"/>
              <a:t>2. Кредит </a:t>
            </a:r>
            <a:r>
              <a:rPr lang="ru-RU" dirty="0"/>
              <a:t>создает не только новые деньги, но и «</a:t>
            </a:r>
            <a:r>
              <a:rPr lang="ru-RU" dirty="0" err="1"/>
              <a:t>квазиденьги</a:t>
            </a:r>
            <a:r>
              <a:rPr lang="ru-RU" dirty="0"/>
              <a:t>», т.е. средства платежа в иных не денежных формах.</a:t>
            </a:r>
          </a:p>
          <a:p>
            <a:pPr lvl="0"/>
            <a:r>
              <a:rPr lang="ru-RU" dirty="0" smtClean="0"/>
              <a:t>3. В </a:t>
            </a:r>
            <a:r>
              <a:rPr lang="ru-RU" dirty="0"/>
              <a:t>денежных отношениях право собственности на деньги всегда переходит от одной стороны к другой. При кредитных отношениях происходит лишь передача права на временное использование ссужаемой стоимости, тогда как право собственности остается за кредитором.</a:t>
            </a:r>
          </a:p>
          <a:p>
            <a:pPr lvl="0"/>
            <a:r>
              <a:rPr lang="ru-RU" dirty="0" smtClean="0"/>
              <a:t>4. Использование </a:t>
            </a:r>
            <a:r>
              <a:rPr lang="ru-RU" dirty="0"/>
              <a:t>денег не приносит дохода, тогда как кредит приносит доход в виде ссудного процента.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9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7" y="-151502"/>
            <a:ext cx="835292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7030A0"/>
                </a:solidFill>
              </a:rPr>
              <a:t>Эволюционные этапы развития теории денег:</a:t>
            </a:r>
          </a:p>
          <a:p>
            <a:r>
              <a:rPr lang="ru-RU" sz="2200" dirty="0" smtClean="0">
                <a:latin typeface="Arial"/>
                <a:cs typeface="Arial"/>
              </a:rPr>
              <a:t>   ♦ </a:t>
            </a:r>
            <a:r>
              <a:rPr lang="ru-RU" sz="2200" dirty="0" err="1" smtClean="0"/>
              <a:t>Металлистическая</a:t>
            </a:r>
            <a:r>
              <a:rPr lang="ru-RU" sz="2200" dirty="0" smtClean="0"/>
              <a:t> теория </a:t>
            </a:r>
            <a:r>
              <a:rPr lang="en-US" sz="2200" dirty="0" smtClean="0"/>
              <a:t>(XIV </a:t>
            </a:r>
            <a:r>
              <a:rPr lang="ru-RU" sz="2200" dirty="0" smtClean="0"/>
              <a:t>в.</a:t>
            </a:r>
            <a:r>
              <a:rPr lang="en-US" sz="2200" dirty="0" smtClean="0"/>
              <a:t>)</a:t>
            </a:r>
            <a:endParaRPr lang="ru-RU" sz="2200" dirty="0" smtClean="0"/>
          </a:p>
          <a:p>
            <a:r>
              <a:rPr lang="ru-RU" sz="2200" dirty="0" smtClean="0">
                <a:latin typeface="Arial"/>
                <a:cs typeface="Arial"/>
              </a:rPr>
              <a:t>           ♦ </a:t>
            </a:r>
            <a:r>
              <a:rPr lang="ru-RU" sz="2200" dirty="0" smtClean="0"/>
              <a:t>Номиналистическая  теория (</a:t>
            </a:r>
            <a:r>
              <a:rPr lang="en-US" sz="2200" dirty="0" smtClean="0"/>
              <a:t>XVIII </a:t>
            </a:r>
            <a:r>
              <a:rPr lang="ru-RU" sz="2200" dirty="0" smtClean="0"/>
              <a:t>в.</a:t>
            </a:r>
            <a:r>
              <a:rPr lang="en-US" sz="2200" dirty="0" smtClean="0"/>
              <a:t>)</a:t>
            </a:r>
            <a:endParaRPr lang="ru-RU" sz="2200" dirty="0" smtClean="0"/>
          </a:p>
          <a:p>
            <a:r>
              <a:rPr lang="ru-RU" sz="2200" dirty="0" smtClean="0">
                <a:latin typeface="Arial"/>
                <a:cs typeface="Arial"/>
              </a:rPr>
              <a:t>                 ♦ </a:t>
            </a:r>
            <a:r>
              <a:rPr lang="ru-RU" sz="2200" dirty="0" smtClean="0"/>
              <a:t>Количественная теория</a:t>
            </a:r>
            <a:r>
              <a:rPr lang="en-US" sz="2200" dirty="0" smtClean="0"/>
              <a:t> (XIX </a:t>
            </a:r>
            <a:r>
              <a:rPr lang="ru-RU" sz="2200" dirty="0" smtClean="0"/>
              <a:t>в.)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1" y="1464325"/>
            <a:ext cx="914399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100" dirty="0" smtClean="0"/>
              <a:t>Согласно количественной теории денег цены на товары зависят от количества выпущенных денег, а количество денег (денежная масса) определяется объемами товаров и услуг,  предназначенных для продажи,  и  скоростью обращения денег.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221897" y="3121289"/>
            <a:ext cx="87002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</a:t>
            </a:r>
            <a:r>
              <a:rPr lang="ru-RU" sz="2100" b="1" dirty="0" smtClean="0">
                <a:solidFill>
                  <a:srgbClr val="7030A0"/>
                </a:solidFill>
              </a:rPr>
              <a:t>Уравнение обмена Фишера:</a:t>
            </a:r>
            <a:r>
              <a:rPr lang="ru-RU" sz="2100" dirty="0" smtClean="0"/>
              <a:t>   </a:t>
            </a:r>
          </a:p>
          <a:p>
            <a:r>
              <a:rPr lang="ru-RU" sz="2100" b="1" dirty="0" smtClean="0"/>
              <a:t>                                        М ∙ V = Р ∙ Q 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М - количество денег в обращении  </a:t>
            </a:r>
            <a:br>
              <a:rPr lang="ru-RU" sz="2100" dirty="0" smtClean="0"/>
            </a:br>
            <a:r>
              <a:rPr lang="ru-RU" sz="2100" dirty="0" smtClean="0"/>
              <a:t>V - скорость оборота денег (в году)  </a:t>
            </a:r>
            <a:br>
              <a:rPr lang="ru-RU" sz="2100" dirty="0" smtClean="0"/>
            </a:br>
            <a:r>
              <a:rPr lang="ru-RU" sz="2100" dirty="0" smtClean="0"/>
              <a:t>Р - средневзвешенная цена товаров, подлежащих реализации </a:t>
            </a:r>
            <a:br>
              <a:rPr lang="ru-RU" sz="2100" dirty="0" smtClean="0"/>
            </a:br>
            <a:r>
              <a:rPr lang="ru-RU" sz="2100" dirty="0" smtClean="0"/>
              <a:t>Q – годовой объем товаров</a:t>
            </a:r>
            <a:r>
              <a:rPr lang="en-US" sz="2100" dirty="0" smtClean="0"/>
              <a:t> </a:t>
            </a:r>
            <a:r>
              <a:rPr lang="ru-RU" sz="2100" dirty="0" smtClean="0"/>
              <a:t>и услуг в экономике. </a:t>
            </a:r>
            <a:endParaRPr lang="ru-RU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312409" y="5173311"/>
            <a:ext cx="88569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ctr"/>
            <a:r>
              <a:rPr lang="ru-RU" sz="2100" b="1" i="1" dirty="0" smtClean="0">
                <a:solidFill>
                  <a:srgbClr val="002060"/>
                </a:solidFill>
              </a:rPr>
              <a:t>Модель Фишера отражает закономерность,                            в соответствии с которой возрастание цен вызывает увеличение денежной массы.</a:t>
            </a:r>
            <a:endParaRPr lang="ru-RU" sz="21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0"/>
            <a:ext cx="86927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В современных экономиках деньги подразделяются на:</a:t>
            </a:r>
          </a:p>
          <a:p>
            <a:r>
              <a:rPr lang="ru-RU" sz="2100" dirty="0" smtClean="0"/>
              <a:t>          </a:t>
            </a:r>
            <a:r>
              <a:rPr lang="ru-RU" sz="2100" b="1" i="1" dirty="0" smtClean="0"/>
              <a:t>▪ металлические </a:t>
            </a:r>
          </a:p>
          <a:p>
            <a:r>
              <a:rPr lang="ru-RU" sz="2100" b="1" i="1" dirty="0" smtClean="0"/>
              <a:t>               ▪ бумажные </a:t>
            </a:r>
          </a:p>
          <a:p>
            <a:r>
              <a:rPr lang="ru-RU" sz="2100" b="1" i="1" dirty="0" smtClean="0"/>
              <a:t>                     ▪ кредитные</a:t>
            </a:r>
          </a:p>
          <a:p>
            <a:r>
              <a:rPr lang="ru-RU" sz="2100" b="1" i="1" dirty="0" smtClean="0"/>
              <a:t>                            ▪ электронные</a:t>
            </a:r>
            <a:endParaRPr lang="ru-RU" sz="21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766142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2100" b="1" i="1" dirty="0" smtClean="0">
                <a:solidFill>
                  <a:srgbClr val="7030A0"/>
                </a:solidFill>
              </a:rPr>
              <a:t>Кредитные деньги </a:t>
            </a:r>
            <a:r>
              <a:rPr lang="ru-RU" sz="2100" b="1" dirty="0" smtClean="0"/>
              <a:t>выражают кредитные отношения </a:t>
            </a:r>
          </a:p>
          <a:p>
            <a:pPr indent="176213"/>
            <a:r>
              <a:rPr lang="ru-RU" sz="2100" b="1" dirty="0" smtClean="0"/>
              <a:t>в обществе между: </a:t>
            </a:r>
          </a:p>
          <a:p>
            <a:r>
              <a:rPr lang="ru-RU" sz="2100" dirty="0" smtClean="0"/>
              <a:t>-     государством (в лице центрального банка и министерства финансов), коммерческими банками, юридическими и физическими лицами; </a:t>
            </a:r>
          </a:p>
          <a:p>
            <a:r>
              <a:rPr lang="ru-RU" sz="2100" dirty="0" smtClean="0"/>
              <a:t>- хозяйствующими субъектами при продаже товаров в кредит, т.е. с отсрочкой платежа;</a:t>
            </a:r>
          </a:p>
          <a:p>
            <a:r>
              <a:rPr lang="ru-RU" sz="2100" dirty="0" smtClean="0"/>
              <a:t> - банком и его клиентами.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501781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rgbClr val="7030A0"/>
                </a:solidFill>
              </a:rPr>
              <a:t>Кредитные отношения -</a:t>
            </a:r>
            <a:r>
              <a:rPr lang="ru-RU" sz="2100" dirty="0" smtClean="0"/>
              <a:t> это денежные отношения, при которых свободные денежные капиталы и доходы предприятий, государства и личного сектора аккумулируются, превращаясь в ссудный капитал, передаваемый за плату во временное пользование.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8557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2493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300" b="1" dirty="0" smtClean="0">
                <a:solidFill>
                  <a:srgbClr val="C00000"/>
                </a:solidFill>
              </a:rPr>
              <a:t>Электронные денежные средства</a:t>
            </a:r>
            <a:r>
              <a:rPr lang="ru-RU" sz="2300" b="1" dirty="0" smtClean="0"/>
              <a:t> </a:t>
            </a:r>
            <a:r>
              <a:rPr lang="ru-RU" sz="2300" dirty="0" smtClean="0"/>
              <a:t>- это «денежные средства, которые предварительно предоставлены одним лицом (</a:t>
            </a:r>
            <a:r>
              <a:rPr lang="ru-RU" sz="2300" dirty="0" err="1" smtClean="0"/>
              <a:t>лицом</a:t>
            </a:r>
            <a:r>
              <a:rPr lang="ru-RU" sz="2300" dirty="0" smtClean="0"/>
              <a:t>, предоставившим денежные средства) другому лицу, учитывающему информацию о размере предоставленных денежных средств без открытия банковского счета  (обязанному лицу), для исполнения денежных обязательств лица, предоставившего денежные средства, перед третьими лицами и в отношении которых лицо, предоставившее денежные средства, имеет право передавать распоряжения </a:t>
            </a:r>
            <a:r>
              <a:rPr lang="ru-RU" sz="2300" b="1" dirty="0" smtClean="0"/>
              <a:t>исключительно с использованием электронных средств платежа</a:t>
            </a:r>
            <a:r>
              <a:rPr lang="ru-RU" sz="2300" dirty="0" smtClean="0"/>
              <a:t>».  </a:t>
            </a:r>
          </a:p>
          <a:p>
            <a:pPr algn="r"/>
            <a:r>
              <a:rPr lang="ru-RU" sz="2200" i="1" dirty="0" smtClean="0"/>
              <a:t>ФЗ  от 27 июня 2011 г. N 161-ФЗ  </a:t>
            </a:r>
          </a:p>
          <a:p>
            <a:pPr algn="r"/>
            <a:r>
              <a:rPr lang="ru-RU" sz="2200" i="1" dirty="0" smtClean="0"/>
              <a:t>«О национальной платёжной системе»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20421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005" y="188640"/>
            <a:ext cx="887086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100" b="1" dirty="0" smtClean="0">
                <a:solidFill>
                  <a:srgbClr val="C00000"/>
                </a:solidFill>
              </a:rPr>
              <a:t>В Евросоюзе электронными деньгами</a:t>
            </a:r>
            <a:r>
              <a:rPr lang="ru-RU" sz="2100" b="1" dirty="0" smtClean="0"/>
              <a:t> </a:t>
            </a:r>
            <a:r>
              <a:rPr lang="ru-RU" sz="2100" dirty="0" smtClean="0"/>
              <a:t>считаются денежные  обязательства эмитента  в электронном виде, которые находятся на электронном носителе в распоряжении пользователя. </a:t>
            </a:r>
          </a:p>
          <a:p>
            <a:pPr indent="265113"/>
            <a:r>
              <a:rPr lang="ru-RU" sz="2100" dirty="0" smtClean="0"/>
              <a:t>Такие денежные обязательства соответствуют следующим трём критериям:</a:t>
            </a:r>
          </a:p>
          <a:p>
            <a:pPr lvl="0"/>
            <a:r>
              <a:rPr lang="ru-RU" sz="2100" dirty="0" smtClean="0"/>
              <a:t>▪ фиксируются и хранятся на электронном носителе;</a:t>
            </a:r>
          </a:p>
          <a:p>
            <a:pPr lvl="0"/>
            <a:r>
              <a:rPr lang="ru-RU" sz="2100" dirty="0" smtClean="0"/>
              <a:t>▪ выпускаются эмитентом при получении от иных лиц денежных средств в объёме, не меньшем, чем эмитированная денежная стоимость;</a:t>
            </a:r>
          </a:p>
          <a:p>
            <a:pPr lvl="0"/>
            <a:r>
              <a:rPr lang="ru-RU" sz="2100" dirty="0" smtClean="0"/>
              <a:t>▪ принимаются как средство платежа другими (помимо эмитента) организациями.</a:t>
            </a:r>
            <a:endParaRPr lang="ru-RU" sz="2100" dirty="0"/>
          </a:p>
        </p:txBody>
      </p:sp>
      <p:sp>
        <p:nvSpPr>
          <p:cNvPr id="3" name="TextBox 2"/>
          <p:cNvSpPr txBox="1"/>
          <p:nvPr/>
        </p:nvSpPr>
        <p:spPr>
          <a:xfrm>
            <a:off x="240401" y="3974730"/>
            <a:ext cx="882047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dirty="0" smtClean="0">
                <a:solidFill>
                  <a:srgbClr val="C00000"/>
                </a:solidFill>
              </a:rPr>
              <a:t>Разновидности электронных денег:</a:t>
            </a:r>
          </a:p>
          <a:p>
            <a:r>
              <a:rPr lang="ru-RU" sz="2100" dirty="0" smtClean="0"/>
              <a:t>▪ электронные деньги на базе смарт-карт </a:t>
            </a:r>
            <a:r>
              <a:rPr lang="ru-RU" sz="2100" dirty="0" smtClean="0"/>
              <a:t>и </a:t>
            </a:r>
            <a:r>
              <a:rPr lang="ru-RU" sz="2100" dirty="0" smtClean="0"/>
              <a:t>на базе сетей </a:t>
            </a:r>
            <a:r>
              <a:rPr lang="ru-RU" sz="2100" dirty="0" smtClean="0"/>
              <a:t>(электронные «кошельки»);</a:t>
            </a:r>
            <a:endParaRPr lang="ru-RU" sz="2100" dirty="0" smtClean="0"/>
          </a:p>
          <a:p>
            <a:r>
              <a:rPr lang="ru-RU" sz="2100" dirty="0" smtClean="0"/>
              <a:t>▪ электронные </a:t>
            </a:r>
            <a:r>
              <a:rPr lang="ru-RU" sz="2100" dirty="0" err="1" smtClean="0"/>
              <a:t>фиатные</a:t>
            </a:r>
            <a:r>
              <a:rPr lang="ru-RU" sz="2100" dirty="0" smtClean="0"/>
              <a:t> деньги и электронные </a:t>
            </a:r>
            <a:r>
              <a:rPr lang="ru-RU" sz="2100" dirty="0" err="1" smtClean="0"/>
              <a:t>нефиатные</a:t>
            </a:r>
            <a:r>
              <a:rPr lang="ru-RU" sz="2100" dirty="0" smtClean="0"/>
              <a:t> деньги;</a:t>
            </a:r>
          </a:p>
          <a:p>
            <a:r>
              <a:rPr lang="ru-RU" sz="2100" dirty="0" smtClean="0"/>
              <a:t>▪ анонимные (</a:t>
            </a:r>
            <a:r>
              <a:rPr lang="ru-RU" sz="2100" dirty="0" err="1" smtClean="0"/>
              <a:t>неперсонифицированные</a:t>
            </a:r>
            <a:r>
              <a:rPr lang="ru-RU" sz="2100" dirty="0" smtClean="0"/>
              <a:t>) и персонифицированные.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92096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44384"/>
            <a:ext cx="856895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1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100" b="1" dirty="0" err="1" smtClean="0">
                <a:solidFill>
                  <a:srgbClr val="7030A0"/>
                </a:solidFill>
              </a:rPr>
              <a:t>фиатные</a:t>
            </a:r>
            <a:r>
              <a:rPr lang="ru-RU" sz="2100" b="1" dirty="0" smtClean="0">
                <a:solidFill>
                  <a:srgbClr val="7030A0"/>
                </a:solidFill>
              </a:rPr>
              <a:t> деньги</a:t>
            </a:r>
            <a:r>
              <a:rPr lang="ru-RU" sz="2100" dirty="0" smtClean="0"/>
              <a:t> обязательно выражены в одной из государственных валют и являются разновидностью денежных единиц платёжной системы одного из государств. </a:t>
            </a:r>
          </a:p>
          <a:p>
            <a:r>
              <a:rPr lang="ru-RU" sz="2100" dirty="0" smtClean="0"/>
              <a:t>Государство разрешает принимать к оплате </a:t>
            </a:r>
            <a:r>
              <a:rPr lang="ru-RU" sz="2100" dirty="0" err="1" smtClean="0"/>
              <a:t>фиатные</a:t>
            </a:r>
            <a:r>
              <a:rPr lang="ru-RU" sz="2100" dirty="0" smtClean="0"/>
              <a:t> деньги.</a:t>
            </a:r>
          </a:p>
          <a:p>
            <a:pPr indent="263525"/>
            <a:r>
              <a:rPr lang="ru-RU" sz="2100" b="1" dirty="0" smtClean="0"/>
              <a:t>Примеры: </a:t>
            </a:r>
            <a:r>
              <a:rPr lang="ru-RU" sz="2100" b="1" dirty="0" err="1" smtClean="0"/>
              <a:t>Яндекс.Деньги</a:t>
            </a:r>
            <a:r>
              <a:rPr lang="ru-RU" sz="2100" b="1" dirty="0" smtClean="0"/>
              <a:t>, сеть</a:t>
            </a:r>
            <a:r>
              <a:rPr lang="en-US" sz="2100" b="1" dirty="0" smtClean="0"/>
              <a:t>PayPal</a:t>
            </a:r>
            <a:r>
              <a:rPr lang="ru-RU" sz="2100" b="1" dirty="0" smtClean="0"/>
              <a:t>, </a:t>
            </a:r>
            <a:r>
              <a:rPr lang="en-US" sz="2100" b="1" dirty="0" smtClean="0"/>
              <a:t>Visa Cash </a:t>
            </a:r>
            <a:r>
              <a:rPr lang="ru-RU" sz="2100" b="1" dirty="0" smtClean="0"/>
              <a:t>и др.</a:t>
            </a:r>
            <a:endParaRPr lang="ru-RU" sz="2100" dirty="0"/>
          </a:p>
        </p:txBody>
      </p:sp>
      <p:sp>
        <p:nvSpPr>
          <p:cNvPr id="3" name="TextBox 2"/>
          <p:cNvSpPr txBox="1"/>
          <p:nvPr/>
        </p:nvSpPr>
        <p:spPr>
          <a:xfrm>
            <a:off x="240271" y="2278176"/>
            <a:ext cx="871296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1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100" b="1" dirty="0" err="1" smtClean="0">
                <a:solidFill>
                  <a:srgbClr val="7030A0"/>
                </a:solidFill>
              </a:rPr>
              <a:t>нефиатные</a:t>
            </a:r>
            <a:r>
              <a:rPr lang="ru-RU" sz="2100" b="1" dirty="0" smtClean="0">
                <a:solidFill>
                  <a:srgbClr val="7030A0"/>
                </a:solidFill>
              </a:rPr>
              <a:t> деньги </a:t>
            </a:r>
            <a:r>
              <a:rPr lang="ru-RU" sz="2100" dirty="0" smtClean="0"/>
              <a:t>являются электронными единицами стоимости негосударственных платёжных систем. </a:t>
            </a:r>
          </a:p>
          <a:p>
            <a:pPr indent="263525"/>
            <a:r>
              <a:rPr lang="ru-RU" sz="2100" dirty="0" smtClean="0"/>
              <a:t>Эмиссия, обращение и погашение (обмен на </a:t>
            </a:r>
            <a:r>
              <a:rPr lang="ru-RU" sz="2100" dirty="0" err="1" smtClean="0"/>
              <a:t>фиатные</a:t>
            </a:r>
            <a:r>
              <a:rPr lang="ru-RU" sz="2100" dirty="0" smtClean="0"/>
              <a:t> деньги) электронных </a:t>
            </a:r>
            <a:r>
              <a:rPr lang="ru-RU" sz="2100" dirty="0" err="1" smtClean="0"/>
              <a:t>нефиатных</a:t>
            </a:r>
            <a:r>
              <a:rPr lang="ru-RU" sz="2100" dirty="0" smtClean="0"/>
              <a:t> денег происходят по правилам негосударственных платёжных систем.</a:t>
            </a:r>
            <a:endParaRPr lang="en-US" sz="2100" dirty="0" smtClean="0"/>
          </a:p>
          <a:p>
            <a:pPr indent="263525"/>
            <a:r>
              <a:rPr lang="ru-RU" sz="2100" b="1" dirty="0" smtClean="0"/>
              <a:t>Примеры:  </a:t>
            </a:r>
            <a:r>
              <a:rPr lang="en-US" sz="2100" b="1" dirty="0" smtClean="0"/>
              <a:t>QIWI, </a:t>
            </a:r>
            <a:r>
              <a:rPr lang="en-US" sz="2100" b="1" dirty="0" err="1" smtClean="0"/>
              <a:t>WebMoney</a:t>
            </a:r>
            <a:r>
              <a:rPr lang="en-US" sz="2100" b="1" dirty="0" smtClean="0"/>
              <a:t> </a:t>
            </a:r>
            <a:r>
              <a:rPr lang="ru-RU" sz="2100" b="1" dirty="0" smtClean="0"/>
              <a:t>и др.</a:t>
            </a:r>
            <a:endParaRPr lang="ru-RU" sz="2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4478871"/>
            <a:ext cx="889248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100" dirty="0" smtClean="0"/>
              <a:t>Особое место занимают </a:t>
            </a:r>
            <a:r>
              <a:rPr lang="ru-RU" sz="2100" b="1" dirty="0" err="1" smtClean="0">
                <a:solidFill>
                  <a:srgbClr val="7030A0"/>
                </a:solidFill>
              </a:rPr>
              <a:t>криптовалюты</a:t>
            </a:r>
            <a:r>
              <a:rPr lang="ru-RU" sz="2100" b="1" dirty="0" smtClean="0">
                <a:solidFill>
                  <a:srgbClr val="7030A0"/>
                </a:solidFill>
              </a:rPr>
              <a:t>: </a:t>
            </a:r>
            <a:r>
              <a:rPr lang="en-US" sz="2100" b="1" dirty="0" err="1" smtClean="0">
                <a:solidFill>
                  <a:srgbClr val="7030A0"/>
                </a:solidFill>
              </a:rPr>
              <a:t>Bitcoin</a:t>
            </a:r>
            <a:r>
              <a:rPr lang="ru-RU" sz="2100" b="1" dirty="0" smtClean="0">
                <a:solidFill>
                  <a:srgbClr val="7030A0"/>
                </a:solidFill>
              </a:rPr>
              <a:t>,</a:t>
            </a:r>
            <a:r>
              <a:rPr lang="en-US" sz="2100" b="1" dirty="0" smtClean="0">
                <a:solidFill>
                  <a:srgbClr val="7030A0"/>
                </a:solidFill>
              </a:rPr>
              <a:t> </a:t>
            </a:r>
            <a:r>
              <a:rPr lang="ru-RU" sz="2100" b="1" dirty="0" err="1" smtClean="0">
                <a:solidFill>
                  <a:srgbClr val="7030A0"/>
                </a:solidFill>
              </a:rPr>
              <a:t>Ethereum</a:t>
            </a:r>
            <a:r>
              <a:rPr lang="ru-RU" sz="2100" b="1" dirty="0" smtClean="0">
                <a:solidFill>
                  <a:srgbClr val="7030A0"/>
                </a:solidFill>
              </a:rPr>
              <a:t>, </a:t>
            </a:r>
            <a:r>
              <a:rPr lang="ru-RU" sz="2100" b="1" dirty="0" err="1" smtClean="0">
                <a:solidFill>
                  <a:srgbClr val="7030A0"/>
                </a:solidFill>
              </a:rPr>
              <a:t>Ripple</a:t>
            </a:r>
            <a:r>
              <a:rPr lang="ru-RU" sz="2100" b="1" dirty="0" smtClean="0">
                <a:solidFill>
                  <a:srgbClr val="7030A0"/>
                </a:solidFill>
              </a:rPr>
              <a:t> </a:t>
            </a:r>
            <a:r>
              <a:rPr lang="ru-RU" sz="2100" dirty="0" smtClean="0"/>
              <a:t>и прочие. </a:t>
            </a:r>
          </a:p>
          <a:p>
            <a:pPr indent="182563"/>
            <a:r>
              <a:rPr lang="ru-RU" sz="2100" dirty="0" smtClean="0"/>
              <a:t>Функционирование и защита платежных </a:t>
            </a:r>
            <a:r>
              <a:rPr lang="ru-RU" sz="2100" dirty="0" err="1" smtClean="0"/>
              <a:t>криптовалютных</a:t>
            </a:r>
            <a:r>
              <a:rPr lang="ru-RU" sz="2100" dirty="0" smtClean="0"/>
              <a:t>  систем обеспечиваются криптографическими методами (протоколами) на основе вычисления хэш-функций.  </a:t>
            </a:r>
          </a:p>
        </p:txBody>
      </p:sp>
    </p:spTree>
    <p:extLst>
      <p:ext uri="{BB962C8B-B14F-4D97-AF65-F5344CB8AC3E}">
        <p14:creationId xmlns:p14="http://schemas.microsoft.com/office/powerpoint/2010/main" val="4817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1.2  Концептуальные модели управления денежно-кредитными отношениями </a:t>
            </a:r>
          </a:p>
          <a:p>
            <a:pPr algn="ctr"/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ea typeface="Calibri" pitchFamily="34" charset="0"/>
                <a:cs typeface="Calibri" pitchFamily="34" charset="0"/>
              </a:rPr>
              <a:t>К настоящему времени в мировой экономической науке сформировались две </a:t>
            </a:r>
            <a:r>
              <a:rPr lang="ru-RU" sz="2100" dirty="0"/>
              <a:t>основные концепции (модели) управления денежно-кредитными отношениями: </a:t>
            </a:r>
            <a:endParaRPr lang="ru-RU" sz="2100" dirty="0"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b="1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</a:t>
            </a: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1)  </a:t>
            </a:r>
            <a:r>
              <a:rPr lang="ru-RU" sz="2100" dirty="0" err="1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неокейнсианская</a:t>
            </a:r>
            <a:endParaRPr lang="ru-RU" sz="2100" dirty="0">
              <a:solidFill>
                <a:srgbClr val="7030A0"/>
              </a:solidFill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2)  </a:t>
            </a:r>
            <a:r>
              <a:rPr lang="ru-RU" sz="2100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монетаристская.</a:t>
            </a:r>
            <a:endParaRPr lang="ru-RU" sz="2100" dirty="0">
              <a:solidFill>
                <a:srgbClr val="7030A0"/>
              </a:solidFill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ynes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0"/>
            <a:ext cx="3328789" cy="34554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Джон </a:t>
            </a:r>
            <a:r>
              <a:rPr lang="ru-RU" sz="2400" b="1" i="1" dirty="0" err="1">
                <a:solidFill>
                  <a:srgbClr val="7030A0"/>
                </a:solidFill>
                <a:cs typeface="Aharoni" pitchFamily="2" charset="-79"/>
              </a:rPr>
              <a:t>Кейнс</a:t>
            </a:r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 (1883 – 1946)</a:t>
            </a:r>
          </a:p>
          <a:p>
            <a:pPr algn="ctr"/>
            <a:endParaRPr lang="ru-RU" sz="2400" dirty="0">
              <a:cs typeface="Aharoni" pitchFamily="2" charset="-79"/>
            </a:endParaRPr>
          </a:p>
          <a:p>
            <a:pPr>
              <a:buFontTx/>
              <a:buChar char="-"/>
            </a:pPr>
            <a:r>
              <a:rPr lang="ru-RU" sz="2400" dirty="0"/>
              <a:t> основоположник  </a:t>
            </a:r>
            <a:r>
              <a:rPr lang="ru-RU" sz="2400" dirty="0" err="1"/>
              <a:t>кейнсианской</a:t>
            </a:r>
            <a:r>
              <a:rPr lang="ru-RU" sz="2400" dirty="0"/>
              <a:t> теории денежного  регулирования;</a:t>
            </a:r>
          </a:p>
          <a:p>
            <a:pPr>
              <a:buFontTx/>
              <a:buChar char="-"/>
            </a:pPr>
            <a:endParaRPr lang="ru-RU" sz="2400" dirty="0"/>
          </a:p>
          <a:p>
            <a:pPr>
              <a:buFontTx/>
              <a:buChar char="-"/>
            </a:pPr>
            <a:r>
              <a:rPr lang="ru-RU" sz="2400" dirty="0"/>
              <a:t> основатель макроэкономики как самостоятельной науки.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4797152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/>
              <a:t>Фундаментальный труд  Дж. </a:t>
            </a:r>
            <a:r>
              <a:rPr lang="ru-RU" sz="2300" dirty="0" err="1"/>
              <a:t>Кейнса</a:t>
            </a:r>
            <a:r>
              <a:rPr lang="ru-RU" sz="2300" dirty="0"/>
              <a:t> </a:t>
            </a:r>
          </a:p>
          <a:p>
            <a:pPr algn="ctr"/>
            <a:r>
              <a:rPr lang="ru-RU" sz="2300" dirty="0"/>
              <a:t>"Общая теория занятости, процента и денег" (1936 г.)</a:t>
            </a:r>
          </a:p>
        </p:txBody>
      </p:sp>
    </p:spTree>
    <p:extLst>
      <p:ext uri="{BB962C8B-B14F-4D97-AF65-F5344CB8AC3E}">
        <p14:creationId xmlns:p14="http://schemas.microsoft.com/office/powerpoint/2010/main" val="11049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7" y="116633"/>
            <a:ext cx="81279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Постулаты кейнсианства:</a:t>
            </a:r>
          </a:p>
          <a:p>
            <a:pPr>
              <a:buFontTx/>
              <a:buChar char="-"/>
            </a:pPr>
            <a:r>
              <a:rPr lang="ru-RU" sz="2100" dirty="0"/>
              <a:t> рыночная экономика – неустойчивая система, скрывающая внутренние «пороги», поэтому без государственного регулирования невозможно решать макроэкономические проблемы  цен, занятости, экономического роста</a:t>
            </a:r>
            <a:r>
              <a:rPr lang="ru-RU" sz="2000" dirty="0"/>
              <a:t>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556" y="3815009"/>
            <a:ext cx="7272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Вывод </a:t>
            </a:r>
            <a:r>
              <a:rPr lang="ru-RU" sz="2000" b="1" i="1" dirty="0" err="1">
                <a:solidFill>
                  <a:srgbClr val="7030A0"/>
                </a:solidFill>
              </a:rPr>
              <a:t>кейнсианцев</a:t>
            </a:r>
            <a:r>
              <a:rPr lang="ru-RU" sz="2000" b="1" i="1" dirty="0">
                <a:solidFill>
                  <a:srgbClr val="7030A0"/>
                </a:solidFill>
              </a:rPr>
              <a:t>: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000" dirty="0"/>
              <a:t>Денежно-кредитная политика государства  – не очень эффективное средство стабилизации экономики.  Она уступает по результативности налоговой и бюджетной политике.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346" y="1824793"/>
            <a:ext cx="823593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механизм государственного  регулирования  должен обеспечивать увеличение денежного предложения, чтобы стимулировать инвестиционный спрос и, благодаря действию мультипликативного эффекта инвестиций, создавать условия для  роста национального производства</a:t>
            </a:r>
            <a:r>
              <a:rPr lang="ru-RU" sz="2100" dirty="0" smtClean="0"/>
              <a:t>.</a:t>
            </a:r>
            <a:r>
              <a:rPr lang="ru-RU" sz="2000" dirty="0" smtClean="0"/>
              <a:t> </a:t>
            </a:r>
            <a:endParaRPr lang="ru-RU" sz="20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8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/>
          <p:cNvSpPr txBox="1">
            <a:spLocks/>
          </p:cNvSpPr>
          <p:nvPr/>
        </p:nvSpPr>
        <p:spPr>
          <a:xfrm>
            <a:off x="323528" y="1196752"/>
            <a:ext cx="5410944" cy="3528392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американский экономист, лауреат Нобелевской премии 1976 года «за достижения в области анализа потребления, истории денежного обращения и разработки монетарной теории, а также за практический показ сложности политики экономической стабилизации».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2592288" cy="35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80112" y="4437112"/>
            <a:ext cx="316835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1912  -  2006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 b="1" dirty="0">
                <a:solidFill>
                  <a:srgbClr val="7030A0"/>
                </a:solidFill>
              </a:rPr>
              <a:t>Ми́лтон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vi-VN" sz="2400" b="1" dirty="0">
                <a:solidFill>
                  <a:srgbClr val="7030A0"/>
                </a:solidFill>
              </a:rPr>
              <a:t>Фри́дм</a:t>
            </a:r>
            <a:r>
              <a:rPr lang="ru-RU" sz="2400" b="1" dirty="0">
                <a:solidFill>
                  <a:srgbClr val="7030A0"/>
                </a:solidFill>
              </a:rPr>
              <a:t>а</a:t>
            </a:r>
            <a:r>
              <a:rPr lang="vi-VN" sz="2400" b="1" dirty="0">
                <a:solidFill>
                  <a:srgbClr val="7030A0"/>
                </a:solidFill>
              </a:rPr>
              <a:t>н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4821427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Основные</a:t>
            </a:r>
            <a:r>
              <a:rPr lang="en-US" sz="2200" dirty="0"/>
              <a:t> </a:t>
            </a:r>
            <a:r>
              <a:rPr lang="ru-RU" sz="2200" dirty="0"/>
              <a:t>труды:  </a:t>
            </a:r>
          </a:p>
          <a:p>
            <a:r>
              <a:rPr lang="ru-RU" sz="2200" dirty="0"/>
              <a:t>«Капитал и свобода» (1962 г.), «Монетарная теория Соединенных штатов» (1963 г.), «Деньги и экономическое равновесие» (1973 г.). </a:t>
            </a:r>
          </a:p>
        </p:txBody>
      </p:sp>
    </p:spTree>
    <p:extLst>
      <p:ext uri="{BB962C8B-B14F-4D97-AF65-F5344CB8AC3E}">
        <p14:creationId xmlns:p14="http://schemas.microsoft.com/office/powerpoint/2010/main" val="179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456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i="1" dirty="0">
                <a:solidFill>
                  <a:srgbClr val="7030A0"/>
                </a:solidFill>
              </a:rPr>
              <a:t>Постулаты теории монетаризма:</a:t>
            </a:r>
            <a:endParaRPr lang="ru-RU" sz="2100" dirty="0">
              <a:solidFill>
                <a:srgbClr val="7030A0"/>
              </a:solidFill>
            </a:endParaRPr>
          </a:p>
          <a:p>
            <a:pPr indent="363538">
              <a:lnSpc>
                <a:spcPct val="90000"/>
              </a:lnSpc>
            </a:pPr>
            <a:r>
              <a:rPr lang="ru-RU" sz="2100" dirty="0"/>
              <a:t>- рыночная экономика – внутренне устойчивая система, а все негативные моменты, возникающие в ней, имеют экзогенное (внешнее) происхождение, вмешательство государства несет риски нарушения равновесия;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приоритет в государственном регулировании должен отдаваться регулируемому росту денежной массы, а не стимулированию инвестиций и занятости; 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механизм «денежного правила» М.Фридмана: строго контролируемое увеличение денежной массы (на 3-5% в год) приводит к увеличению как потребительского спроса, так и </a:t>
            </a:r>
            <a:r>
              <a:rPr lang="ru-RU" sz="2100" dirty="0" smtClean="0"/>
              <a:t>инвестиционного»);</a:t>
            </a:r>
            <a:endParaRPr lang="ru-RU" sz="2100" dirty="0"/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между количеством денег в обращении и объемом национального производства корреляция значительно </a:t>
            </a:r>
            <a:r>
              <a:rPr lang="ru-RU" sz="2100" dirty="0" err="1"/>
              <a:t>бОльшая</a:t>
            </a:r>
            <a:r>
              <a:rPr lang="ru-RU" sz="2100" dirty="0"/>
              <a:t>, чем между инвестициями и ВВП.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311" y="4555093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Вывод </a:t>
            </a:r>
            <a:r>
              <a:rPr lang="ru-RU" sz="2100" b="1" i="1" dirty="0" err="1">
                <a:solidFill>
                  <a:srgbClr val="7030A0"/>
                </a:solidFill>
              </a:rPr>
              <a:t>монетаристов</a:t>
            </a:r>
            <a:r>
              <a:rPr lang="ru-RU" sz="2100" b="1" i="1" dirty="0">
                <a:solidFill>
                  <a:srgbClr val="7030A0"/>
                </a:solidFill>
              </a:rPr>
              <a:t>:</a:t>
            </a:r>
            <a:r>
              <a:rPr lang="ru-RU" sz="21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100" dirty="0"/>
              <a:t>долгосрочная денежно-кредитная политика должна состоять в обеспечении постоянного прироста денежной массы в обращении путем поддержания устойчивого и обоснованного уровня инфляционных ожиданий.</a:t>
            </a:r>
          </a:p>
        </p:txBody>
      </p:sp>
    </p:spTree>
    <p:extLst>
      <p:ext uri="{BB962C8B-B14F-4D97-AF65-F5344CB8AC3E}">
        <p14:creationId xmlns:p14="http://schemas.microsoft.com/office/powerpoint/2010/main" val="21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546" y="116632"/>
            <a:ext cx="8300926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640960" cy="3888432"/>
          </a:xfrm>
        </p:spPr>
        <p:txBody>
          <a:bodyPr>
            <a:normAutofit/>
          </a:bodyPr>
          <a:lstStyle/>
          <a:p>
            <a:pPr indent="363538" algn="just"/>
            <a:r>
              <a:rPr lang="ru-RU" sz="2100" b="1" i="1" dirty="0" smtClean="0">
                <a:solidFill>
                  <a:srgbClr val="7030A0"/>
                </a:solidFill>
              </a:rPr>
              <a:t>Основные </a:t>
            </a:r>
            <a:r>
              <a:rPr lang="ru-RU" sz="2100" b="1" i="1" dirty="0">
                <a:solidFill>
                  <a:srgbClr val="7030A0"/>
                </a:solidFill>
              </a:rPr>
              <a:t>цели денежно-кредитного регулирования:</a:t>
            </a: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поддержание </a:t>
            </a:r>
            <a:r>
              <a:rPr lang="ru-RU" sz="2100" dirty="0">
                <a:solidFill>
                  <a:schemeClr val="tx1"/>
                </a:solidFill>
              </a:rPr>
              <a:t>стабильности цен;</a:t>
            </a: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 достижение </a:t>
            </a:r>
            <a:r>
              <a:rPr lang="ru-RU" sz="2100" dirty="0">
                <a:solidFill>
                  <a:schemeClr val="tx1"/>
                </a:solidFill>
              </a:rPr>
              <a:t>высокого уровня занятости</a:t>
            </a:r>
            <a:r>
              <a:rPr lang="ru-RU" sz="2100" dirty="0" smtClean="0">
                <a:solidFill>
                  <a:schemeClr val="tx1"/>
                </a:solidFill>
              </a:rPr>
              <a:t>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экономического роста;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и прогнозируемости ставки процента на внутреннем денежном </a:t>
            </a:r>
            <a:r>
              <a:rPr lang="ru-RU" sz="2100" dirty="0" smtClean="0">
                <a:solidFill>
                  <a:schemeClr val="tx1"/>
                </a:solidFill>
              </a:rPr>
              <a:t>рынке;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поддержание </a:t>
            </a:r>
            <a:r>
              <a:rPr lang="ru-RU" sz="2100" dirty="0">
                <a:solidFill>
                  <a:schemeClr val="tx1"/>
                </a:solidFill>
              </a:rPr>
              <a:t>равновесия на отдельных сегментах национального финансового </a:t>
            </a:r>
            <a:r>
              <a:rPr lang="ru-RU" sz="2100" dirty="0" smtClean="0">
                <a:solidFill>
                  <a:schemeClr val="tx1"/>
                </a:solidFill>
              </a:rPr>
              <a:t>рынка;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внутреннего валютного рынка.</a:t>
            </a:r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1663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1.3. Теоретико-прикладные основы денежно-кредитного регулирования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7" y="1206478"/>
            <a:ext cx="8748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Денежно-кредитное регулирование (ДКР)  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– это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целенаправленное воздействие государства при помощи специального регуляторного механизма на сферу денежного обращения и кредитных отношений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indent="363538"/>
            <a:endParaRPr lang="ru-RU" sz="2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8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32509" y="54609"/>
            <a:ext cx="8574460" cy="1061672"/>
          </a:xfrm>
        </p:spPr>
        <p:txBody>
          <a:bodyPr>
            <a:normAutofit fontScale="90000"/>
          </a:bodyPr>
          <a:lstStyle/>
          <a:p>
            <a:pPr indent="363538"/>
            <a:r>
              <a:rPr lang="ru-RU" sz="2300" b="1" dirty="0">
                <a:solidFill>
                  <a:srgbClr val="7030A0"/>
                </a:solidFill>
              </a:rPr>
              <a:t>Система ДКР осуществляет поддержание и нормальное функционирование денежной системы страны, обеспечивая: </a:t>
            </a:r>
            <a:br>
              <a:rPr lang="ru-RU" sz="2300" b="1" dirty="0">
                <a:solidFill>
                  <a:srgbClr val="7030A0"/>
                </a:solidFill>
              </a:rPr>
            </a:br>
            <a:endParaRPr lang="ru-RU" sz="2300" b="1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4042" y="1116281"/>
            <a:ext cx="8352928" cy="261257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формирование необходимого объема денежных ресурсов и привлечение инвестиций;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развитие конкурентной среды на денежном рынке;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расширение рынка банковских услуг и улучшение их качества;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совершенствование системы безналичных расчетов;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создание механизмов, позволяющих снизить  влияние негативных (</a:t>
            </a:r>
            <a:r>
              <a:rPr lang="ru-RU" sz="2000" dirty="0" err="1">
                <a:solidFill>
                  <a:schemeClr val="tx1"/>
                </a:solidFill>
              </a:rPr>
              <a:t>проинфляционных</a:t>
            </a:r>
            <a:r>
              <a:rPr lang="ru-RU" sz="2000" dirty="0">
                <a:solidFill>
                  <a:schemeClr val="tx1"/>
                </a:solidFill>
              </a:rPr>
              <a:t>) процессов в денежном обороте.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54042" y="4051296"/>
            <a:ext cx="835292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субъекты системы ДКР: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центральные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банки либо аналогичные им институты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правом  издавать нормативно-законодательные акты, оказывающие влияние на денежно-кредитную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сферу;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кредитные организации.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Объектами денежно-кредитного регулирования являются: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323528" y="764704"/>
            <a:ext cx="8280920" cy="40210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спрос на деньги и предложение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и структура денежной массы, находящейся в обороте;</a:t>
            </a:r>
          </a:p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скорость оборота (обращения)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кредитов, предоставляемых участникам денежного оборота, в т.ч. банковской системе; </a:t>
            </a:r>
          </a:p>
          <a:p>
            <a:pPr marL="342900" marR="0" lvl="0" indent="363538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коэффициенты денежной (банковской) мультипликации;</a:t>
            </a:r>
          </a:p>
          <a:p>
            <a:pPr marL="342900" lvl="0" indent="363538">
              <a:lnSpc>
                <a:spcPct val="16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100" dirty="0" smtClean="0"/>
              <a:t>обменный </a:t>
            </a:r>
            <a:r>
              <a:rPr lang="ru-RU" sz="2100" dirty="0"/>
              <a:t>курс национальной денежной единицы.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4465" y="476672"/>
            <a:ext cx="8640023" cy="779895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7776864" cy="620688"/>
          </a:xfrm>
        </p:spPr>
        <p:txBody>
          <a:bodyPr>
            <a:normAutofit/>
          </a:bodyPr>
          <a:lstStyle/>
          <a:p>
            <a:pPr algn="r"/>
            <a:r>
              <a:rPr lang="ru-RU" sz="2200" i="1" dirty="0">
                <a:solidFill>
                  <a:schemeClr val="tx1"/>
                </a:solidFill>
              </a:rPr>
              <a:t>Базовые показатели ДКР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142" y="404664"/>
            <a:ext cx="8829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Спрос на деньги </a:t>
            </a:r>
            <a:r>
              <a:rPr lang="ru-RU" sz="2000" dirty="0"/>
              <a:t>- количество платежных средств, которое экономические субъекты желают держать у себя в настоящий момент.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412777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Увеличение спроса на деньги вызывается:</a:t>
            </a:r>
          </a:p>
          <a:p>
            <a:r>
              <a:rPr lang="ru-RU" sz="2000" dirty="0"/>
              <a:t>- ростом экономики;</a:t>
            </a:r>
          </a:p>
          <a:p>
            <a:r>
              <a:rPr lang="ru-RU" sz="2000" dirty="0"/>
              <a:t>- снижением инфляции и инфляционных ожиданий;</a:t>
            </a:r>
          </a:p>
          <a:p>
            <a:r>
              <a:rPr lang="ru-RU" sz="2000" dirty="0"/>
              <a:t>- ростом доверия к банковской системе.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271" y="2780928"/>
            <a:ext cx="832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Основные мотивы, </a:t>
            </a:r>
            <a:r>
              <a:rPr lang="ru-RU" sz="2000" dirty="0"/>
              <a:t>которыми руководствуется тот или иной участник денежного обращения, формируя спрос на деньги: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465" y="3645024"/>
            <a:ext cx="8640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AutoNum type="arabicParenR"/>
            </a:pPr>
            <a:r>
              <a:rPr lang="ru-RU" sz="2000" b="1" dirty="0" smtClean="0"/>
              <a:t>транзакционный </a:t>
            </a:r>
            <a:r>
              <a:rPr lang="ru-RU" sz="2000" b="1" dirty="0"/>
              <a:t>мотив </a:t>
            </a:r>
            <a:r>
              <a:rPr lang="ru-RU" sz="2000" dirty="0"/>
              <a:t>- потребность в запасе денег для обеспечения текущего хозяйственного финансирования; </a:t>
            </a:r>
          </a:p>
          <a:p>
            <a:r>
              <a:rPr lang="ru-RU" sz="2000" b="1" dirty="0"/>
              <a:t>2) мотив предосторожности </a:t>
            </a:r>
            <a:r>
              <a:rPr lang="ru-RU" sz="2000" dirty="0"/>
              <a:t>– потребность в резервах денежных средств для снижения рисков в условиях неопределенности и сглаживания неизбежных кассовых разрывов;</a:t>
            </a:r>
          </a:p>
          <a:p>
            <a:r>
              <a:rPr lang="ru-RU" sz="2000" b="1" dirty="0"/>
              <a:t>3) спекулятивный мотив </a:t>
            </a:r>
            <a:r>
              <a:rPr lang="ru-RU" sz="2000" dirty="0"/>
              <a:t>– потребность в приобретении финансовых активов (облигаций, акций, ПФИ) с целью получения  процентных и иных доходов от спекулятивных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3792" y="24294"/>
            <a:ext cx="8278688" cy="54868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1512168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FF0000"/>
                </a:solidFill>
              </a:rPr>
              <a:t>Денежное  предложение </a:t>
            </a:r>
            <a:r>
              <a:rPr lang="ru-RU" sz="2000" b="1" dirty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денежная масса в обращении, т. е. совокупность наличных и безналичных платежных средств, обеспечивающих обращение товаров и услуг в стране, а также потребности накопления нефинансовыми организациями и населением.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220486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Показателями состава и структуры денежной массы являются </a:t>
            </a:r>
            <a:r>
              <a:rPr lang="ru-RU" sz="2000" b="1" dirty="0">
                <a:solidFill>
                  <a:srgbClr val="7030A0"/>
                </a:solidFill>
              </a:rPr>
              <a:t>денежные агрегаты – М0, М1, М2:  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924944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i="1" dirty="0"/>
              <a:t>= наличные деньги в обращении вне банковской системы;</a:t>
            </a:r>
          </a:p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М1 </a:t>
            </a:r>
            <a:r>
              <a:rPr lang="ru-RU" b="1" dirty="0"/>
              <a:t>= </a:t>
            </a:r>
            <a:r>
              <a:rPr lang="ru-RU" b="1" i="1" dirty="0"/>
              <a:t>М0 + остатки средств в национальной валюте на расчетных, текущих и иных счетах до востребования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М2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/>
              <a:t>= </a:t>
            </a:r>
            <a:r>
              <a:rPr lang="ru-RU" b="1" i="1" dirty="0"/>
              <a:t>М1 + остатки средств в национальной валюте на счетах срочных депозитов и иных привлеченных на срок средств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М2Х </a:t>
            </a:r>
            <a:r>
              <a:rPr lang="ru-RU" b="1" dirty="0"/>
              <a:t>= </a:t>
            </a:r>
            <a:r>
              <a:rPr lang="ru-RU" b="1" i="1" dirty="0"/>
              <a:t>М2 + </a:t>
            </a:r>
            <a:r>
              <a:rPr lang="ru-RU" b="1" i="1" dirty="0" err="1"/>
              <a:t>ср-ва</a:t>
            </a:r>
            <a:r>
              <a:rPr lang="ru-RU" b="1" i="1" dirty="0"/>
              <a:t>  в иностранной валюте </a:t>
            </a:r>
          </a:p>
          <a:p>
            <a:pPr indent="363538"/>
            <a:r>
              <a:rPr lang="ru-RU" b="1" i="1" dirty="0"/>
              <a:t>( денежная масса в широком определении).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795510"/>
            <a:ext cx="8640960" cy="226116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C00000"/>
                </a:solidFill>
              </a:rPr>
              <a:t>Скорость обращения денег </a:t>
            </a:r>
            <a:r>
              <a:rPr lang="ru-RU" sz="2000" dirty="0">
                <a:solidFill>
                  <a:srgbClr val="C00000"/>
                </a:solidFill>
              </a:rPr>
              <a:t> -</a:t>
            </a:r>
            <a:r>
              <a:rPr lang="ru-RU" sz="2000" dirty="0">
                <a:solidFill>
                  <a:schemeClr val="tx1"/>
                </a:solidFill>
              </a:rPr>
              <a:t> то число раз, которое денежная единица поступает в обращение и расходуется в денежных расчетах при купле-продаже товаров и услуг,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количество сделок, которое обслуживает каждая денежная единица в среднем в течение года,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среднее число оборотов денежных </a:t>
            </a:r>
            <a:r>
              <a:rPr lang="ru-RU" sz="2000" dirty="0" smtClean="0">
                <a:solidFill>
                  <a:schemeClr val="tx1"/>
                </a:solidFill>
              </a:rPr>
              <a:t>средств за год.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1"/>
            <a:ext cx="8741814" cy="471948"/>
          </a:xfrm>
        </p:spPr>
        <p:txBody>
          <a:bodyPr>
            <a:no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br>
              <a:rPr lang="ru-RU" sz="2000" i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83671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6142" y="548680"/>
            <a:ext cx="85223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000" b="1" dirty="0">
                <a:solidFill>
                  <a:srgbClr val="7030A0"/>
                </a:solidFill>
              </a:rPr>
              <a:t>Денежная масса зависит от скорости обращения денег: </a:t>
            </a:r>
          </a:p>
          <a:p>
            <a:r>
              <a:rPr lang="ru-RU" sz="2000" dirty="0"/>
              <a:t>чем выше при прочих равных условиях скорость обращения денег, тем меньше денежной массы нужно для обслуживания годового производства ВВП:</a:t>
            </a:r>
          </a:p>
          <a:p>
            <a:r>
              <a:rPr lang="ru-RU" sz="2000" dirty="0"/>
              <a:t>		 </a:t>
            </a:r>
            <a:r>
              <a:rPr lang="ru-RU" sz="2000" b="1" dirty="0"/>
              <a:t>	М ≈ С / </a:t>
            </a:r>
            <a:r>
              <a:rPr lang="en-US" sz="2000" b="1" dirty="0"/>
              <a:t>V</a:t>
            </a:r>
            <a:r>
              <a:rPr lang="ru-RU" sz="2000" b="1" dirty="0"/>
              <a:t>,</a:t>
            </a:r>
            <a:r>
              <a:rPr lang="ru-RU" sz="2000" dirty="0"/>
              <a:t> </a:t>
            </a:r>
          </a:p>
          <a:p>
            <a:r>
              <a:rPr lang="ru-RU" sz="2000" dirty="0"/>
              <a:t>	где </a:t>
            </a:r>
          </a:p>
          <a:p>
            <a:r>
              <a:rPr lang="ru-RU" sz="2000" dirty="0"/>
              <a:t>	</a:t>
            </a:r>
            <a:r>
              <a:rPr lang="ru-RU" sz="2000" b="1" dirty="0"/>
              <a:t>М </a:t>
            </a:r>
            <a:r>
              <a:rPr lang="ru-RU" sz="2000" dirty="0"/>
              <a:t>- количество денег, необходимых для обслуживания денежного оборота, </a:t>
            </a:r>
          </a:p>
          <a:p>
            <a:r>
              <a:rPr lang="ru-RU" sz="2000" dirty="0"/>
              <a:t>	</a:t>
            </a:r>
            <a:r>
              <a:rPr lang="ru-RU" sz="2000" b="1" dirty="0"/>
              <a:t>С</a:t>
            </a:r>
            <a:r>
              <a:rPr lang="ru-RU" sz="2000" dirty="0"/>
              <a:t> – стоимость реализуемых товаров и услуг, </a:t>
            </a:r>
          </a:p>
          <a:p>
            <a:r>
              <a:rPr lang="ru-RU" sz="2000" dirty="0"/>
              <a:t>	</a:t>
            </a:r>
            <a:r>
              <a:rPr lang="en-US" sz="2000" b="1" dirty="0"/>
              <a:t>V</a:t>
            </a:r>
            <a:r>
              <a:rPr lang="ru-RU" sz="2000" dirty="0"/>
              <a:t> - скорость обращения денег.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872208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Величина денежного предложения  (денежной массы) определяется взаимодействием  трех переменных:</a:t>
            </a:r>
            <a:br>
              <a:rPr lang="ru-RU" sz="2000" dirty="0"/>
            </a:br>
            <a:r>
              <a:rPr lang="ru-RU" sz="2000" dirty="0"/>
              <a:t>      - денежной базы центрального банка;</a:t>
            </a:r>
            <a:br>
              <a:rPr lang="ru-RU" sz="2000" dirty="0"/>
            </a:br>
            <a:r>
              <a:rPr lang="ru-RU" sz="2000" dirty="0"/>
              <a:t>      - ставки процента на внутреннем денежном рынке;</a:t>
            </a:r>
            <a:br>
              <a:rPr lang="ru-RU" sz="2000" dirty="0"/>
            </a:br>
            <a:r>
              <a:rPr lang="ru-RU" sz="2000" dirty="0"/>
              <a:t>      - нормы обязательного резервирования.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Денежная база</a:t>
            </a:r>
            <a:r>
              <a:rPr lang="ru-RU" sz="2000" dirty="0"/>
              <a:t> – макроэкономический индикатор, показывающий количество денежных средств, находящихся в обращении. </a:t>
            </a: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685800" y="1"/>
            <a:ext cx="82066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Базовые показатели ДКР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564" y="2973431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узком определении </a:t>
            </a:r>
            <a:r>
              <a:rPr lang="ru-RU" sz="2000" dirty="0"/>
              <a:t>включает выпущенные в обращение Центральным банком наличные деньги (с учетом остатков средств в кассах кредитных организаций) и остатки обязательных резервов по привлеченным банками средствам в национальной валюте, депонируемым на счетах в Банке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801" y="464077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широком определении </a:t>
            </a:r>
            <a:r>
              <a:rPr lang="ru-RU" sz="2000" dirty="0"/>
              <a:t>состоит из наличных денег в обращении (с учетом остатков в кассах банков), средств на корреспондентских счетах и обязательных резервах кредитных организаций в Центральном банке.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04664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/>
              <a:t>Базовые показатели ДКР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764704"/>
            <a:ext cx="79928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Ставка процента</a:t>
            </a:r>
            <a:r>
              <a:rPr lang="ru-RU" sz="2100" b="1" dirty="0"/>
              <a:t> (ставка рефинансирования)</a:t>
            </a:r>
            <a:r>
              <a:rPr lang="ru-RU" sz="2100" dirty="0"/>
              <a:t> - процент, под который Центральный банк выдаёт кредиты другим кредитным организациям.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1988840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Ставка рефинансирования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3923928" y="2204864"/>
            <a:ext cx="978408" cy="21602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72321" y="2020778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Ключевая ставка Банка России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3284984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Норма обязательного резервирования </a:t>
            </a:r>
            <a:r>
              <a:rPr lang="ru-RU" sz="2100" b="1" dirty="0"/>
              <a:t>–</a:t>
            </a:r>
            <a:r>
              <a:rPr lang="ru-RU" sz="2100" dirty="0"/>
              <a:t> установленная Центральным банком строго определённая доля обязательств коммерческого банка по привлечённым им депозитам, которую банк должен держать в резерве либо в виде депозита в Центральном банке, либо в виде наличности в собственных хранилищах.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1920" y="2492896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</a:rPr>
              <a:t>с 2016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Autofit/>
          </a:bodyPr>
          <a:lstStyle/>
          <a:p>
            <a:r>
              <a:rPr lang="ru-RU" sz="2100" b="1" dirty="0" smtClean="0">
                <a:solidFill>
                  <a:srgbClr val="7030A0"/>
                </a:solidFill>
              </a:rPr>
              <a:t>Мультипликаторы </a:t>
            </a:r>
            <a:r>
              <a:rPr lang="ru-RU" sz="2100" b="1" dirty="0">
                <a:solidFill>
                  <a:srgbClr val="7030A0"/>
                </a:solidFill>
              </a:rPr>
              <a:t>кредитно-денежного </a:t>
            </a:r>
            <a:r>
              <a:rPr lang="ru-RU" sz="2100" b="1" dirty="0" smtClean="0">
                <a:solidFill>
                  <a:srgbClr val="7030A0"/>
                </a:solidFill>
              </a:rPr>
              <a:t>оборота </a:t>
            </a:r>
            <a:br>
              <a:rPr lang="ru-RU" sz="2100" b="1" dirty="0" smtClean="0">
                <a:solidFill>
                  <a:srgbClr val="7030A0"/>
                </a:solidFill>
              </a:rPr>
            </a:br>
            <a:r>
              <a:rPr lang="ru-RU" sz="2100" b="1" dirty="0" smtClean="0">
                <a:solidFill>
                  <a:srgbClr val="7030A0"/>
                </a:solidFill>
              </a:rPr>
              <a:t>в системе ДКР</a:t>
            </a:r>
            <a:r>
              <a:rPr lang="ru-RU" sz="2100" b="1" dirty="0"/>
              <a:t/>
            </a:r>
            <a:br>
              <a:rPr lang="ru-RU" sz="2100" b="1" dirty="0"/>
            </a:br>
            <a:endParaRPr lang="ru-RU" sz="21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Согласно классической теории денег расширение денежной базы влечет за собой </a:t>
            </a:r>
            <a:r>
              <a:rPr lang="ru-RU" sz="2100" b="1" i="1" dirty="0" err="1">
                <a:solidFill>
                  <a:srgbClr val="7030A0"/>
                </a:solidFill>
              </a:rPr>
              <a:t>мультипликаторный</a:t>
            </a:r>
            <a:r>
              <a:rPr lang="ru-RU" sz="2100" b="1" i="1" dirty="0">
                <a:solidFill>
                  <a:srgbClr val="7030A0"/>
                </a:solidFill>
              </a:rPr>
              <a:t> рост денежной массы</a:t>
            </a:r>
            <a:r>
              <a:rPr lang="ru-RU" sz="2100" b="1" i="1" dirty="0"/>
              <a:t>, </a:t>
            </a:r>
            <a:r>
              <a:rPr lang="ru-RU" sz="2100" dirty="0"/>
              <a:t>которая является эквивалентом денежного предложения.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695" y="2708920"/>
            <a:ext cx="8136904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Темп роста денежного предложения в ответ на прирост денежной базы характеризуется </a:t>
            </a:r>
            <a:r>
              <a:rPr lang="ru-RU" sz="2100" b="1" dirty="0">
                <a:solidFill>
                  <a:srgbClr val="7030A0"/>
                </a:solidFill>
              </a:rPr>
              <a:t>денежным мультипликатором ДМ</a:t>
            </a:r>
            <a:r>
              <a:rPr lang="ru-RU" sz="2100" dirty="0"/>
              <a:t>, который показывает на сколько единиц увеличилась денежная масса </a:t>
            </a:r>
            <a:r>
              <a:rPr lang="ru-RU" sz="2100" b="1" dirty="0">
                <a:solidFill>
                  <a:srgbClr val="7030A0"/>
                </a:solidFill>
              </a:rPr>
              <a:t>М</a:t>
            </a:r>
            <a:r>
              <a:rPr lang="ru-RU" sz="2100" dirty="0"/>
              <a:t> при увеличении на 1 единицу денежной базы </a:t>
            </a:r>
            <a:r>
              <a:rPr lang="en-US" sz="2100" b="1" dirty="0">
                <a:solidFill>
                  <a:srgbClr val="7030A0"/>
                </a:solidFill>
              </a:rPr>
              <a:t>D</a:t>
            </a:r>
            <a:r>
              <a:rPr lang="ru-RU" sz="2100" b="1" dirty="0">
                <a:solidFill>
                  <a:srgbClr val="7030A0"/>
                </a:solidFill>
              </a:rPr>
              <a:t>о</a:t>
            </a:r>
            <a:r>
              <a:rPr lang="ru-RU" sz="2100" dirty="0"/>
              <a:t>:</a:t>
            </a:r>
          </a:p>
          <a:p>
            <a:pPr algn="ctr"/>
            <a:endParaRPr lang="ru-RU" sz="2000" dirty="0"/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ДМ= ∆М/∆</a:t>
            </a:r>
            <a:r>
              <a:rPr lang="en-US" sz="2400" b="1" dirty="0">
                <a:solidFill>
                  <a:srgbClr val="7030A0"/>
                </a:solidFill>
              </a:rPr>
              <a:t> D</a:t>
            </a:r>
            <a:r>
              <a:rPr lang="ru-RU" sz="2400" b="1" dirty="0">
                <a:solidFill>
                  <a:srgbClr val="7030A0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0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rgbClr val="7030A0"/>
                </a:solidFill>
              </a:rPr>
              <a:t>Процесс мультипликации денежной массы в банковской системе: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Центробанк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1268760"/>
            <a:ext cx="64807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79712" y="836712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500 т.р.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Комбанк №1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7647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en-US" sz="2000" dirty="0"/>
              <a:t>20</a:t>
            </a:r>
            <a:r>
              <a:rPr lang="ru-RU" sz="2000" dirty="0"/>
              <a:t> т.р.  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004048" y="1268760"/>
            <a:ext cx="432048" cy="2160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80112" y="1340768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 = 480 т.р</a:t>
            </a:r>
            <a:r>
              <a:rPr lang="ru-RU" sz="22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1560" y="206084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04048" y="980728"/>
            <a:ext cx="432048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555776" y="1988840"/>
            <a:ext cx="576064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3848" y="1772816"/>
            <a:ext cx="4176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19,2 </a:t>
            </a:r>
            <a:r>
              <a:rPr lang="ru-RU" sz="2200" dirty="0"/>
              <a:t>т.р.  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555776" y="2276872"/>
            <a:ext cx="504056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59832" y="234888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№3 = 460,8 т.р.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156176" y="2348880"/>
            <a:ext cx="576064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156176" y="2636912"/>
            <a:ext cx="687076" cy="13472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16216" y="234888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 т. д.</a:t>
            </a: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976059"/>
              </p:ext>
            </p:extLst>
          </p:nvPr>
        </p:nvGraphicFramePr>
        <p:xfrm>
          <a:off x="359531" y="2955721"/>
          <a:ext cx="8568953" cy="3367649"/>
        </p:xfrm>
        <a:graphic>
          <a:graphicData uri="http://schemas.openxmlformats.org/drawingml/2006/table">
            <a:tbl>
              <a:tblPr/>
              <a:tblGrid>
                <a:gridCol w="2141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7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Банк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Принятая сумма на депозит (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Кредитные воз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600" b="1" dirty="0" err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можности</a:t>
                      </a: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банка 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Сохранено как резерв 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Первый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500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480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Второй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480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460,8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19,2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Третий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460,8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442,4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18,4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Четвертый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442,4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424,7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17,7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Пятый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424,7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407,7</a:t>
                      </a:r>
                      <a:endParaRPr lang="ru-RU" sz="1600" b="1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19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Всего для  пяти банков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2307,9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2215,6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92,3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банки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10192,1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9784,4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407,7</a:t>
                      </a:r>
                      <a:endParaRPr lang="ru-RU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19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Всего для всех банков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70892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/>
              <a:t>Обозначения:</a:t>
            </a:r>
          </a:p>
          <a:p>
            <a:r>
              <a:rPr lang="ru-RU" sz="2000" b="1" dirty="0"/>
              <a:t>∆</a:t>
            </a:r>
            <a:r>
              <a:rPr lang="en-US" sz="2000" b="1" dirty="0"/>
              <a:t>D</a:t>
            </a:r>
            <a:r>
              <a:rPr lang="ru-RU" sz="2000" dirty="0"/>
              <a:t> – прирост депозитных ресурсов в банковской системе; </a:t>
            </a:r>
          </a:p>
          <a:p>
            <a:r>
              <a:rPr lang="ru-RU" sz="2000" b="1" dirty="0"/>
              <a:t>∆</a:t>
            </a:r>
            <a:r>
              <a:rPr lang="en-US" sz="2000" b="1" dirty="0"/>
              <a:t>D0</a:t>
            </a:r>
            <a:r>
              <a:rPr lang="ru-RU" sz="2000" b="1" dirty="0"/>
              <a:t> </a:t>
            </a:r>
            <a:r>
              <a:rPr lang="ru-RU" sz="2000" dirty="0"/>
              <a:t>– прирост денежной базы (эмиссия денег в экономику);</a:t>
            </a:r>
          </a:p>
          <a:p>
            <a:r>
              <a:rPr lang="ru-RU" sz="2000" b="1" dirty="0"/>
              <a:t>1/</a:t>
            </a:r>
            <a:r>
              <a:rPr lang="en-US" sz="2000" b="1" dirty="0"/>
              <a:t>r</a:t>
            </a:r>
            <a:r>
              <a:rPr lang="ru-RU" sz="2000" b="1" dirty="0"/>
              <a:t> </a:t>
            </a:r>
            <a:r>
              <a:rPr lang="ru-RU" sz="2000" dirty="0"/>
              <a:t> - банковский (депозитный) мультипликатор (</a:t>
            </a:r>
            <a:r>
              <a:rPr lang="ru-RU" sz="2000" b="1" dirty="0"/>
              <a:t>БМ</a:t>
            </a:r>
            <a:r>
              <a:rPr lang="ru-RU" sz="2000" dirty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000" dirty="0"/>
              <a:t>Совокупный прирост депозитных ресурсов банковской системы составил:   </a:t>
            </a:r>
            <a:r>
              <a:rPr lang="ru-RU" sz="2000" b="1" dirty="0"/>
              <a:t>∆</a:t>
            </a:r>
            <a:r>
              <a:rPr lang="en-US" sz="2000" b="1" dirty="0"/>
              <a:t>D </a:t>
            </a:r>
            <a:r>
              <a:rPr lang="ru-RU" sz="2000" b="1" dirty="0"/>
              <a:t> = 12 500 т.р.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Формула прироста депозитных ресурсов: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>
                <a:solidFill>
                  <a:srgbClr val="C00000"/>
                </a:solidFill>
              </a:rPr>
              <a:t> = ∆</a:t>
            </a:r>
            <a:r>
              <a:rPr lang="en-US" sz="2000" b="1" dirty="0">
                <a:solidFill>
                  <a:srgbClr val="C00000"/>
                </a:solidFill>
              </a:rPr>
              <a:t>D0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БМ = ∆</a:t>
            </a:r>
            <a:r>
              <a:rPr lang="en-US" sz="2000" b="1" dirty="0">
                <a:solidFill>
                  <a:srgbClr val="C00000"/>
                </a:solidFill>
              </a:rPr>
              <a:t>D0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(1/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).</a:t>
            </a:r>
          </a:p>
          <a:p>
            <a:pPr algn="ctr"/>
            <a:r>
              <a:rPr lang="ru-RU" sz="2000" dirty="0"/>
              <a:t>В условном примере: </a:t>
            </a:r>
            <a:r>
              <a:rPr lang="ru-RU" sz="2000" b="1" dirty="0"/>
              <a:t>∆</a:t>
            </a:r>
            <a:r>
              <a:rPr lang="en-US" sz="2000" b="1" dirty="0"/>
              <a:t>D </a:t>
            </a:r>
            <a:r>
              <a:rPr lang="ru-RU" sz="2000" b="1" dirty="0"/>
              <a:t>= 12500 = 500 </a:t>
            </a:r>
            <a:r>
              <a:rPr lang="ru-RU" sz="2000" b="1" dirty="0" err="1"/>
              <a:t>х</a:t>
            </a:r>
            <a:r>
              <a:rPr lang="ru-RU" sz="2000" b="1" dirty="0"/>
              <a:t> 25 = 500 </a:t>
            </a:r>
            <a:r>
              <a:rPr lang="ru-RU" sz="2000" b="1" dirty="0" err="1"/>
              <a:t>х</a:t>
            </a:r>
            <a:r>
              <a:rPr lang="ru-RU" sz="2000" b="1" dirty="0"/>
              <a:t> (1</a:t>
            </a:r>
            <a:r>
              <a:rPr lang="en-US" sz="2000" b="1" dirty="0"/>
              <a:t>/</a:t>
            </a:r>
            <a:r>
              <a:rPr lang="ru-RU" sz="2000" b="1" dirty="0"/>
              <a:t>0,04)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9512" y="764704"/>
            <a:ext cx="89644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indent="268288">
              <a:spcBef>
                <a:spcPct val="0"/>
              </a:spcBef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Банковский (депозитный)  мультипликатор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— коэффициент увеличения денег на депозитных счетах коммерческих  банков при их движении от одного коммерческого банка к другому.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dirty="0"/>
              <a:t>В условном примере банковский мультипликатор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b="1" dirty="0"/>
              <a:t>                            БМ = 1/</a:t>
            </a:r>
            <a:r>
              <a:rPr lang="en-US" sz="2000" b="1" dirty="0"/>
              <a:t>r</a:t>
            </a:r>
            <a:r>
              <a:rPr lang="ru-RU" sz="2000" b="1" dirty="0"/>
              <a:t> = 1</a:t>
            </a:r>
            <a:r>
              <a:rPr lang="en-US" sz="2000" b="1" dirty="0"/>
              <a:t>/</a:t>
            </a:r>
            <a:r>
              <a:rPr lang="ru-RU" sz="2000" b="1" dirty="0"/>
              <a:t>0,04 = 25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9200"/>
            <a:ext cx="8352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/>
              <a:t>Формула расчета кредитных возможностей банков: </a:t>
            </a:r>
          </a:p>
          <a:p>
            <a:pPr algn="ctr">
              <a:lnSpc>
                <a:spcPct val="8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К = </a:t>
            </a:r>
            <a:r>
              <a:rPr lang="en-US" sz="2000" b="1" dirty="0">
                <a:solidFill>
                  <a:srgbClr val="C00000"/>
                </a:solidFill>
              </a:rPr>
              <a:t>D </a:t>
            </a:r>
            <a:r>
              <a:rPr lang="ru-RU" sz="2000" b="1" dirty="0">
                <a:solidFill>
                  <a:srgbClr val="C00000"/>
                </a:solidFill>
              </a:rPr>
              <a:t>– 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/>
              <a:t>= 12500 – 500 = 12000</a:t>
            </a:r>
          </a:p>
          <a:p>
            <a:pPr algn="ctr">
              <a:lnSpc>
                <a:spcPct val="80000"/>
              </a:lnSpc>
            </a:pPr>
            <a:r>
              <a:rPr lang="ru-RU" sz="2000" dirty="0"/>
              <a:t>или</a:t>
            </a:r>
          </a:p>
          <a:p>
            <a:pPr algn="ctr">
              <a:lnSpc>
                <a:spcPct val="8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К = 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>
                <a:solidFill>
                  <a:srgbClr val="C00000"/>
                </a:solidFill>
              </a:rPr>
              <a:t> – 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∙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>
                <a:solidFill>
                  <a:srgbClr val="C00000"/>
                </a:solidFill>
              </a:rPr>
              <a:t> = 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ru-RU" sz="2000" b="1" dirty="0">
                <a:solidFill>
                  <a:srgbClr val="C00000"/>
                </a:solidFill>
              </a:rPr>
              <a:t>∙(1-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 </a:t>
            </a:r>
            <a:r>
              <a:rPr lang="ru-RU" sz="2000" b="1" dirty="0"/>
              <a:t>= 12500 ∙ 0,96 = 12000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ctr"/>
            <a:r>
              <a:rPr lang="ru-RU" sz="2000" dirty="0"/>
              <a:t>В расчете банковского мультипликатора предполагались </a:t>
            </a:r>
            <a:r>
              <a:rPr lang="ru-RU" sz="2000" b="1" i="1" dirty="0">
                <a:solidFill>
                  <a:srgbClr val="7030A0"/>
                </a:solidFill>
              </a:rPr>
              <a:t>следующие допущения:</a:t>
            </a:r>
          </a:p>
          <a:p>
            <a:pPr indent="268288">
              <a:buAutoNum type="arabicParenR"/>
            </a:pPr>
            <a:r>
              <a:rPr lang="ru-RU" sz="2000" dirty="0"/>
              <a:t>кредитные возможности используются банками полностью;</a:t>
            </a:r>
          </a:p>
          <a:p>
            <a:pPr indent="268288">
              <a:buAutoNum type="arabicParenR"/>
            </a:pPr>
            <a:r>
              <a:rPr lang="ru-RU" sz="2000" dirty="0"/>
              <a:t>деньги не покидают банковскую систему и не оседают в виде наличности.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234888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sz="2000" b="1" i="1" dirty="0">
                <a:solidFill>
                  <a:srgbClr val="7030A0"/>
                </a:solidFill>
              </a:rPr>
              <a:t>Однако в реальной практике: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1)</a:t>
            </a:r>
            <a:r>
              <a:rPr lang="ru-RU" sz="2000" dirty="0"/>
              <a:t> банки не расходуют на кредитные цели всю сумму депозитных средств и некоторую часть оставляют для  пополнения </a:t>
            </a:r>
            <a:r>
              <a:rPr lang="ru-RU" sz="2000" dirty="0" smtClean="0"/>
              <a:t>своей ликвидности</a:t>
            </a:r>
            <a:r>
              <a:rPr lang="ru-RU" sz="2000" dirty="0"/>
              <a:t>, то есть используют для внутреннего </a:t>
            </a:r>
            <a:r>
              <a:rPr lang="ru-RU" sz="2000" dirty="0" smtClean="0"/>
              <a:t>(дополнительного) </a:t>
            </a:r>
            <a:r>
              <a:rPr lang="ru-RU" sz="2000" dirty="0"/>
              <a:t>резервирования (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en-US" sz="2000" dirty="0"/>
              <a:t> – </a:t>
            </a:r>
            <a:r>
              <a:rPr lang="ru-RU" sz="2000" dirty="0"/>
              <a:t>доля от привлеченных депозитных ресурсов, направляемая на пополнение ликвидности);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942" y="4287872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2) </a:t>
            </a:r>
            <a:r>
              <a:rPr lang="ru-RU" sz="2000" dirty="0"/>
              <a:t>выданные клиентам кредиты не в полном объеме возвращаются на их безналичные (депозитные) счета в банках, часть их переводится в наличность (</a:t>
            </a:r>
            <a:r>
              <a:rPr lang="ru-RU" sz="2000" dirty="0">
                <a:solidFill>
                  <a:srgbClr val="C00000"/>
                </a:solidFill>
              </a:rPr>
              <a:t>с</a:t>
            </a:r>
            <a:r>
              <a:rPr lang="ru-RU" sz="2000" dirty="0"/>
              <a:t> – доля </a:t>
            </a:r>
            <a:r>
              <a:rPr lang="ru-RU" sz="2000" dirty="0" err="1"/>
              <a:t>обналичивания</a:t>
            </a:r>
            <a:r>
              <a:rPr lang="ru-RU" sz="2000" dirty="0"/>
              <a:t> кредитных ресурсов клиентами).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872208"/>
          </a:xfrm>
        </p:spPr>
        <p:txBody>
          <a:bodyPr>
            <a:normAutofit/>
          </a:bodyPr>
          <a:lstStyle/>
          <a:p>
            <a:pPr indent="363538" algn="l"/>
            <a:r>
              <a:rPr lang="ru-RU" sz="2000" b="1" dirty="0">
                <a:solidFill>
                  <a:srgbClr val="7030A0"/>
                </a:solidFill>
              </a:rPr>
              <a:t>Кредитно-депозитный мультипликатор </a:t>
            </a:r>
            <a:r>
              <a:rPr lang="ru-RU" sz="2000" dirty="0" smtClean="0"/>
              <a:t> </a:t>
            </a:r>
            <a:r>
              <a:rPr lang="ru-RU" sz="2000" dirty="0"/>
              <a:t>характеризует темп расширения ресурсов банковской системы с учетом оттока части депозитных ресурсов на пополнение ликвидности в банках и с учетом </a:t>
            </a:r>
            <a:r>
              <a:rPr lang="ru-RU" sz="2000" dirty="0" err="1"/>
              <a:t>обналичивания</a:t>
            </a:r>
            <a:r>
              <a:rPr lang="ru-RU" sz="2000" dirty="0"/>
              <a:t> денежных средств в экономике : </a:t>
            </a:r>
            <a:br>
              <a:rPr lang="ru-RU" sz="2000" dirty="0"/>
            </a:br>
            <a:r>
              <a:rPr lang="ru-RU" sz="2000" dirty="0"/>
              <a:t>                                                 </a:t>
            </a:r>
            <a:r>
              <a:rPr lang="ru-RU" sz="2000" b="1" dirty="0">
                <a:solidFill>
                  <a:srgbClr val="C00000"/>
                </a:solidFill>
              </a:rPr>
              <a:t>КДМ = 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),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564904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</a:t>
            </a:r>
            <a:r>
              <a:rPr lang="ru-RU" sz="2000" dirty="0"/>
              <a:t>В условном примере КДМ = 1/(0,04 + 0,1 + 0,24) = 2,63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2996952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Вывод итоговой формулы денежного мультипликатора </a:t>
            </a:r>
          </a:p>
          <a:p>
            <a:pPr algn="ctr"/>
            <a:r>
              <a:rPr lang="ru-RU" sz="2000" dirty="0"/>
              <a:t>ДМ = ∆М / ∆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, </a:t>
            </a:r>
            <a:r>
              <a:rPr lang="ru-RU" sz="2000" dirty="0"/>
              <a:t>где </a:t>
            </a:r>
          </a:p>
          <a:p>
            <a:pPr marL="268288"/>
            <a:r>
              <a:rPr lang="ru-RU" sz="2000" dirty="0"/>
              <a:t>∆М (прирост денежной массы в обращении) = ∆С</a:t>
            </a:r>
            <a:r>
              <a:rPr lang="en-US" sz="2000" dirty="0"/>
              <a:t> (</a:t>
            </a:r>
            <a:r>
              <a:rPr lang="ru-RU" sz="2000" dirty="0"/>
              <a:t>прирост наличных денег) + ∆</a:t>
            </a:r>
            <a:r>
              <a:rPr lang="en-US" sz="2000" dirty="0"/>
              <a:t>D</a:t>
            </a:r>
            <a:r>
              <a:rPr lang="ru-RU" sz="2000" dirty="0"/>
              <a:t> (прирост депозитов в банках);</a:t>
            </a:r>
          </a:p>
          <a:p>
            <a:pPr marL="268288"/>
            <a:r>
              <a:rPr lang="ru-RU" sz="2000" dirty="0"/>
              <a:t>∆</a:t>
            </a:r>
            <a:r>
              <a:rPr lang="en-US" sz="2000" dirty="0"/>
              <a:t> 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 </a:t>
            </a:r>
            <a:r>
              <a:rPr lang="ru-RU" sz="2000" dirty="0"/>
              <a:t>– прирост денежной базы центрального банка.</a:t>
            </a:r>
          </a:p>
          <a:p>
            <a:pPr algn="ctr">
              <a:lnSpc>
                <a:spcPct val="150000"/>
              </a:lnSpc>
            </a:pPr>
            <a:r>
              <a:rPr lang="ru-RU" sz="2000" dirty="0"/>
              <a:t>∆М = ∆С + ∆D = с </a:t>
            </a:r>
            <a:r>
              <a:rPr lang="ru-RU" sz="2000" dirty="0" err="1"/>
              <a:t>х</a:t>
            </a:r>
            <a:r>
              <a:rPr lang="ru-RU" sz="2000" dirty="0"/>
              <a:t> ∆</a:t>
            </a:r>
            <a:r>
              <a:rPr lang="en-US" sz="2000" dirty="0"/>
              <a:t>D</a:t>
            </a:r>
            <a:r>
              <a:rPr lang="ru-RU" sz="2000" dirty="0"/>
              <a:t> + ∆</a:t>
            </a:r>
            <a:r>
              <a:rPr lang="en-US" sz="2000" dirty="0"/>
              <a:t>D</a:t>
            </a:r>
            <a:r>
              <a:rPr lang="ru-RU" sz="2000" dirty="0"/>
              <a:t> = (1+</a:t>
            </a:r>
            <a:r>
              <a:rPr lang="en-US" sz="2000" dirty="0"/>
              <a:t>c</a:t>
            </a:r>
            <a:r>
              <a:rPr lang="ru-RU" sz="2000" dirty="0"/>
              <a:t>) ∆</a:t>
            </a:r>
            <a:r>
              <a:rPr lang="en-US" sz="2000" dirty="0"/>
              <a:t>D</a:t>
            </a:r>
            <a:r>
              <a:rPr lang="ru-RU" sz="2000" dirty="0"/>
              <a:t> = (1+с) ∆</a:t>
            </a:r>
            <a:r>
              <a:rPr lang="en-US" sz="2000" dirty="0"/>
              <a:t>D</a:t>
            </a:r>
            <a:r>
              <a:rPr lang="ru-RU" sz="2000" baseline="-25000" dirty="0"/>
              <a:t>0</a:t>
            </a:r>
            <a:r>
              <a:rPr lang="ru-RU" sz="2000" dirty="0"/>
              <a:t> (1/(</a:t>
            </a:r>
            <a:r>
              <a:rPr lang="en-US" sz="2000" dirty="0"/>
              <a:t>r</a:t>
            </a:r>
            <a:r>
              <a:rPr lang="ru-RU" sz="2000" dirty="0"/>
              <a:t>+</a:t>
            </a:r>
            <a:r>
              <a:rPr lang="en-US" sz="2000" dirty="0"/>
              <a:t>e</a:t>
            </a:r>
            <a:r>
              <a:rPr lang="ru-RU" sz="2000" dirty="0"/>
              <a:t>+</a:t>
            </a:r>
            <a:r>
              <a:rPr lang="en-US" sz="2000" dirty="0"/>
              <a:t>c</a:t>
            </a:r>
            <a:r>
              <a:rPr lang="ru-RU" sz="2000" dirty="0"/>
              <a:t>)) </a:t>
            </a:r>
            <a:r>
              <a:rPr lang="ru-RU" sz="2000" b="1" dirty="0" smtClean="0">
                <a:solidFill>
                  <a:srgbClr val="C00000"/>
                </a:solidFill>
              </a:rPr>
              <a:t>ДМ </a:t>
            </a:r>
            <a:r>
              <a:rPr lang="ru-RU" sz="2000" b="1" dirty="0">
                <a:solidFill>
                  <a:srgbClr val="C00000"/>
                </a:solidFill>
              </a:rPr>
              <a:t>∆М / ∆</a:t>
            </a:r>
            <a:r>
              <a:rPr lang="en-US" sz="2000" b="1" dirty="0">
                <a:solidFill>
                  <a:srgbClr val="C00000"/>
                </a:solidFill>
              </a:rPr>
              <a:t>D0</a:t>
            </a:r>
            <a:r>
              <a:rPr lang="ru-RU" sz="2000" b="1" dirty="0">
                <a:solidFill>
                  <a:srgbClr val="C00000"/>
                </a:solidFill>
              </a:rPr>
              <a:t> = (1+с) [1/(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)] = (1+с)/(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980" y="5693186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условном примере </a:t>
            </a:r>
            <a:r>
              <a:rPr lang="ru-RU" sz="2000" b="1" dirty="0"/>
              <a:t>ДМ = (1+0,24) / (0,04+0,1+0,24) = 3,26.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Переход от банковского мультипликатора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к кредитно-депозитному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812" y="3080571"/>
            <a:ext cx="85689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Центральные банки влияют на предложение денег посредством:</a:t>
            </a:r>
          </a:p>
          <a:p>
            <a:pPr indent="363538"/>
            <a:r>
              <a:rPr lang="ru-RU" sz="2000" dirty="0"/>
              <a:t>- эмиссии наличных денег,</a:t>
            </a:r>
          </a:p>
          <a:p>
            <a:pPr indent="363538"/>
            <a:r>
              <a:rPr lang="ru-RU" sz="2000" dirty="0"/>
              <a:t>- рефинансирования банков, </a:t>
            </a:r>
          </a:p>
          <a:p>
            <a:pPr indent="363538"/>
            <a:r>
              <a:rPr lang="ru-RU" sz="2000" dirty="0"/>
              <a:t>- операций на открытом рынке.</a:t>
            </a:r>
          </a:p>
          <a:p>
            <a:endParaRPr lang="ru-RU" dirty="0"/>
          </a:p>
        </p:txBody>
      </p:sp>
      <p:sp>
        <p:nvSpPr>
          <p:cNvPr id="7" name="Стрелка углом 6"/>
          <p:cNvSpPr/>
          <p:nvPr/>
        </p:nvSpPr>
        <p:spPr>
          <a:xfrm rot="5400000">
            <a:off x="4935312" y="3566626"/>
            <a:ext cx="504056" cy="9361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288" y="4357843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Механизм денежно-кредитного регулирования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6820" y="417517"/>
            <a:ext cx="84969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</a:rPr>
              <a:t>Система регулирования денежно-кредитных отношений включает два основных звена:</a:t>
            </a:r>
          </a:p>
          <a:p>
            <a:pPr indent="363538" algn="just"/>
            <a:r>
              <a:rPr lang="ru-RU" sz="2000" b="1" i="1" dirty="0"/>
              <a:t>1) стратегическое планирование и прогнозирование</a:t>
            </a:r>
          </a:p>
          <a:p>
            <a:pPr indent="363538" algn="just"/>
            <a:r>
              <a:rPr lang="ru-RU" sz="2000" dirty="0"/>
              <a:t>(определение направлений, темпов и пропорций развития экономики и динамики денежного оборота в целом);</a:t>
            </a:r>
          </a:p>
          <a:p>
            <a:pPr indent="363538" algn="just"/>
            <a:r>
              <a:rPr lang="ru-RU" sz="2000" b="1" i="1" dirty="0"/>
              <a:t>2) механизм воздействия на денежно-кредитные отношения </a:t>
            </a:r>
            <a:r>
              <a:rPr lang="ru-RU" sz="2000" dirty="0"/>
              <a:t>(формы, методы, инструменты воздействия).</a:t>
            </a:r>
          </a:p>
        </p:txBody>
      </p:sp>
    </p:spTree>
    <p:extLst>
      <p:ext uri="{BB962C8B-B14F-4D97-AF65-F5344CB8AC3E}">
        <p14:creationId xmlns:p14="http://schemas.microsoft.com/office/powerpoint/2010/main" val="254607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7667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Возможные стратегии денежно-кредитного регулирования: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1) </a:t>
            </a:r>
            <a:r>
              <a:rPr lang="ru-RU" sz="2000" b="1" i="1" dirty="0">
                <a:solidFill>
                  <a:srgbClr val="0070C0"/>
                </a:solidFill>
              </a:rPr>
              <a:t>Инфляционная</a:t>
            </a:r>
            <a:r>
              <a:rPr lang="ru-RU" sz="2000" dirty="0"/>
              <a:t> – допущение слабо контролируемого роста денежной массы в обращении;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2) </a:t>
            </a:r>
            <a:r>
              <a:rPr lang="ru-RU" sz="2000" b="1" i="1" dirty="0" err="1">
                <a:solidFill>
                  <a:srgbClr val="0070C0"/>
                </a:solidFill>
              </a:rPr>
              <a:t>Рефляционна</a:t>
            </a:r>
            <a:r>
              <a:rPr lang="ru-RU" sz="2000" dirty="0" err="1"/>
              <a:t>я</a:t>
            </a:r>
            <a:r>
              <a:rPr lang="ru-RU" sz="2000" dirty="0"/>
              <a:t> – допущение мягкой формы инфляции в целях стимулирования экономики;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3)</a:t>
            </a:r>
            <a:r>
              <a:rPr lang="ru-RU" sz="2000" b="1" i="1" dirty="0">
                <a:solidFill>
                  <a:srgbClr val="0070C0"/>
                </a:solidFill>
              </a:rPr>
              <a:t> Дефляционная </a:t>
            </a:r>
            <a:r>
              <a:rPr lang="ru-RU" sz="2000" dirty="0"/>
              <a:t>– резкое уменьшение количества денег в обращении (сжатие денежной массы);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4) </a:t>
            </a:r>
            <a:r>
              <a:rPr lang="ru-RU" sz="2000" b="1" i="1" dirty="0" err="1">
                <a:solidFill>
                  <a:srgbClr val="0070C0"/>
                </a:solidFill>
              </a:rPr>
              <a:t>Дезинфляционная</a:t>
            </a:r>
            <a:r>
              <a:rPr lang="ru-RU" sz="2000" dirty="0"/>
              <a:t> – мягкая форма дефляционной стратегии, направленной на снижение экономической активности.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7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>
              <a:buNone/>
            </a:pPr>
            <a:r>
              <a:rPr lang="ru-RU" sz="2000" b="1" dirty="0">
                <a:solidFill>
                  <a:srgbClr val="7030A0"/>
                </a:solidFill>
              </a:rPr>
              <a:t>Монетизация экономики - степень обеспеченности экономики денежными средствами. </a:t>
            </a:r>
          </a:p>
          <a:p>
            <a:pPr indent="452438">
              <a:buNone/>
            </a:pPr>
            <a:endParaRPr lang="ru-RU" sz="2000" b="1" dirty="0">
              <a:solidFill>
                <a:srgbClr val="7030A0"/>
              </a:solidFill>
            </a:endParaRPr>
          </a:p>
          <a:p>
            <a:pPr indent="452438">
              <a:buNone/>
            </a:pPr>
            <a:r>
              <a:rPr lang="ru-RU" sz="2000" dirty="0"/>
              <a:t>Характеризуется с помощью </a:t>
            </a:r>
            <a:r>
              <a:rPr lang="ru-RU" sz="2000" b="1" dirty="0">
                <a:solidFill>
                  <a:srgbClr val="0070C0"/>
                </a:solidFill>
              </a:rPr>
              <a:t>коэффициента монетизации,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/>
              <a:t>который рассчитывается как отношение среднегодовой величины денежной массы (М2) к номинальной величине ВВП.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Низкий уровень монетизации </a:t>
            </a:r>
            <a:r>
              <a:rPr lang="ru-RU" sz="2000" dirty="0"/>
              <a:t>отражает как высокую склонность населения к потреблению, так и низкий финансовый результат реального сектора. </a:t>
            </a:r>
          </a:p>
          <a:p>
            <a:pPr>
              <a:buNone/>
            </a:pPr>
            <a:r>
              <a:rPr lang="ru-RU" sz="2000" dirty="0"/>
              <a:t>	</a:t>
            </a:r>
          </a:p>
          <a:p>
            <a:pPr indent="452438">
              <a:buNone/>
            </a:pPr>
            <a:r>
              <a:rPr lang="ru-RU" sz="2000" b="1" dirty="0" err="1">
                <a:solidFill>
                  <a:srgbClr val="0070C0"/>
                </a:solidFill>
              </a:rPr>
              <a:t>Недомонетизация</a:t>
            </a:r>
            <a:r>
              <a:rPr lang="ru-RU" sz="2000" b="1" dirty="0">
                <a:solidFill>
                  <a:srgbClr val="0070C0"/>
                </a:solidFill>
              </a:rPr>
              <a:t> экономики </a:t>
            </a:r>
            <a:r>
              <a:rPr lang="ru-RU" sz="2000" dirty="0"/>
              <a:t>приводит к дефициту денег, снижению ликвидности у  субъектов экономики, ухудшению инвестиционного климата.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Повышению монетизации </a:t>
            </a:r>
            <a:r>
              <a:rPr lang="ru-RU" sz="2000" dirty="0"/>
              <a:t>экономики способствуют снижение оттока капитала, увеличение экономической активности, повышение привлекательности внутреннего рынка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23406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543AF2"/>
                </a:solidFill>
              </a:rPr>
              <a:t>Автор: </a:t>
            </a:r>
            <a:r>
              <a:rPr lang="ru-RU" dirty="0" err="1">
                <a:solidFill>
                  <a:srgbClr val="543AF2"/>
                </a:solidFill>
              </a:rPr>
              <a:t>Савалей</a:t>
            </a:r>
            <a:r>
              <a:rPr lang="ru-RU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ru-RU" dirty="0">
                <a:solidFill>
                  <a:srgbClr val="543AF2"/>
                </a:solidFill>
              </a:rPr>
              <a:t>Адрес: г. Владивосток, ул. Гоголя, д. 41</a:t>
            </a:r>
          </a:p>
          <a:p>
            <a:r>
              <a:rPr lang="ru-RU" dirty="0">
                <a:solidFill>
                  <a:srgbClr val="543AF2"/>
                </a:solidFill>
              </a:rPr>
              <a:t>Тел. : (</a:t>
            </a:r>
            <a:r>
              <a:rPr lang="en-US" dirty="0">
                <a:solidFill>
                  <a:srgbClr val="543AF2"/>
                </a:solidFill>
              </a:rPr>
              <a:t>423</a:t>
            </a:r>
            <a:r>
              <a:rPr lang="ru-RU" dirty="0">
                <a:solidFill>
                  <a:srgbClr val="543AF2"/>
                </a:solidFill>
              </a:rPr>
              <a:t>) 2404160</a:t>
            </a:r>
          </a:p>
          <a:p>
            <a:r>
              <a:rPr lang="en-US" dirty="0">
                <a:solidFill>
                  <a:srgbClr val="543AF2"/>
                </a:solidFill>
              </a:rPr>
              <a:t>E</a:t>
            </a:r>
            <a:r>
              <a:rPr lang="ru-RU" dirty="0">
                <a:solidFill>
                  <a:srgbClr val="543AF2"/>
                </a:solidFill>
              </a:rPr>
              <a:t>-</a:t>
            </a:r>
            <a:r>
              <a:rPr lang="en-US" dirty="0">
                <a:solidFill>
                  <a:srgbClr val="543AF2"/>
                </a:solidFill>
              </a:rPr>
              <a:t>mail: viktor.savaley@vvsu.ru</a:t>
            </a:r>
            <a:endParaRPr lang="ru-RU" dirty="0">
              <a:solidFill>
                <a:srgbClr val="543AF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2347</TotalTime>
  <Words>2521</Words>
  <Application>Microsoft Office PowerPoint</Application>
  <PresentationFormat>Экран (4:3)</PresentationFormat>
  <Paragraphs>268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Aharoni</vt:lpstr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  </vt:lpstr>
      <vt:lpstr>Система ДКР осуществляет поддержание и нормальное функционирование денежной системы страны, обеспечивая:  </vt:lpstr>
      <vt:lpstr>Презентация PowerPoint</vt:lpstr>
      <vt:lpstr> </vt:lpstr>
      <vt:lpstr>Базовые показатели ДКР</vt:lpstr>
      <vt:lpstr>Базовые показатели ДКР </vt:lpstr>
      <vt:lpstr>Величина денежного предложения  (денежной массы) определяется взаимодействием  трех переменных:       - денежной базы центрального банка;       - ставки процента на внутреннем денежном рынке;       - нормы обязательного резервирования.</vt:lpstr>
      <vt:lpstr>Базовые показатели ДКР</vt:lpstr>
      <vt:lpstr>Мультипликаторы кредитно-денежного оборота  в системе ДКР </vt:lpstr>
      <vt:lpstr>Презентация PowerPoint</vt:lpstr>
      <vt:lpstr>Презентация PowerPoint</vt:lpstr>
      <vt:lpstr>Презентация PowerPoint</vt:lpstr>
      <vt:lpstr>Кредитно-депозитный мультипликатор  характеризует темп расширения ресурсов банковской системы с учетом оттока части депозитных ресурсов на пополнение ликвидности в банках и с учетом обналичивания денежных средств в экономике :                                                   КДМ = 1/(r + e + c),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206</cp:revision>
  <cp:lastPrinted>2021-11-02T05:45:39Z</cp:lastPrinted>
  <dcterms:created xsi:type="dcterms:W3CDTF">2013-03-28T05:50:20Z</dcterms:created>
  <dcterms:modified xsi:type="dcterms:W3CDTF">2022-03-20T02:11:50Z</dcterms:modified>
</cp:coreProperties>
</file>