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61" r:id="rId2"/>
    <p:sldId id="260" r:id="rId3"/>
    <p:sldId id="271" r:id="rId4"/>
    <p:sldId id="270" r:id="rId5"/>
    <p:sldId id="272" r:id="rId6"/>
    <p:sldId id="273" r:id="rId7"/>
    <p:sldId id="264" r:id="rId8"/>
    <p:sldId id="265" r:id="rId9"/>
    <p:sldId id="263" r:id="rId10"/>
    <p:sldId id="274" r:id="rId11"/>
    <p:sldId id="262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8A208"/>
    <a:srgbClr val="00682F"/>
    <a:srgbClr val="A1EB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0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772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794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297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25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916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777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214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096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829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498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40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DB4E9F5-0410-4E6C-9C8F-0304FA64B7D5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381F7BD-E75B-4A67-ADD4-B8631B31240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29170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812344"/>
            <a:ext cx="10548863" cy="657227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3200" dirty="0">
                <a:solidFill>
                  <a:srgbClr val="C00000"/>
                </a:solidFill>
                <a:latin typeface="Impact" panose="020B0806030902050204" pitchFamily="34" charset="0"/>
                <a:ea typeface="+mj-ea"/>
                <a:cs typeface="Calibri" panose="020F0502020204030204" pitchFamily="34" charset="0"/>
              </a:rPr>
              <a:t>исследование как авторский проект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900197" y="3429000"/>
            <a:ext cx="10391606" cy="2500745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Определение исследования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Основные виды исследований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Основные этапы исследования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Организация исследования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Признаки научных исследований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C2CB0ACE-6B29-4CAF-B5C3-CA37B9E4C0C9}"/>
              </a:ext>
            </a:extLst>
          </p:cNvPr>
          <p:cNvSpPr txBox="1">
            <a:spLocks/>
          </p:cNvSpPr>
          <p:nvPr/>
        </p:nvSpPr>
        <p:spPr>
          <a:xfrm>
            <a:off x="587222" y="2051285"/>
            <a:ext cx="7883706" cy="11262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cap="none" dirty="0">
                <a:solidFill>
                  <a:srgbClr val="002060"/>
                </a:solidFill>
                <a:cs typeface="Calibri" panose="020F0502020204030204" pitchFamily="34" charset="0"/>
              </a:rPr>
              <a:t>Шеломенцев Андрей Геннадьевич</a:t>
            </a:r>
          </a:p>
          <a:p>
            <a:r>
              <a:rPr lang="en-US" sz="2000" cap="none" dirty="0">
                <a:solidFill>
                  <a:srgbClr val="002060"/>
                </a:solidFill>
                <a:cs typeface="Calibri" panose="020F0502020204030204" pitchFamily="34" charset="0"/>
              </a:rPr>
              <a:t>a.shelom@gmail.com</a:t>
            </a:r>
            <a:endParaRPr lang="ru-RU" sz="2000" cap="none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5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3" y="812344"/>
            <a:ext cx="6123820" cy="657227"/>
          </a:xfrm>
        </p:spPr>
        <p:txBody>
          <a:bodyPr>
            <a:noAutofit/>
          </a:bodyPr>
          <a:lstStyle/>
          <a:p>
            <a:pPr algn="l"/>
            <a:r>
              <a:rPr lang="ru-RU" sz="2800" cap="none" dirty="0">
                <a:solidFill>
                  <a:srgbClr val="002060"/>
                </a:solidFill>
                <a:effectLst/>
                <a:latin typeface="Impact" panose="020B0806030902050204" pitchFamily="34" charset="0"/>
                <a:cs typeface="Calibri" panose="020F0502020204030204" pitchFamily="34" charset="0"/>
              </a:rPr>
              <a:t>Определение исследования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912621" y="1894183"/>
            <a:ext cx="10105499" cy="4290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Исследование</a:t>
            </a:r>
            <a:r>
              <a:rPr lang="ru-RU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 - это целенаправленный поиск новых востребованных </a:t>
            </a:r>
            <a:r>
              <a:rPr lang="ru-RU" sz="2000" b="1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знаний</a:t>
            </a:r>
            <a:r>
              <a:rPr lang="ru-RU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о свойствах, закономерностях, явлениях и процессах,  осуществляемый с помощью определенных методов.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solidFill>
                <a:schemeClr val="accent1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Исследование всегда </a:t>
            </a:r>
            <a:r>
              <a:rPr lang="ru-RU" sz="2000" b="1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опирается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на: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уже известные </a:t>
            </a:r>
            <a:r>
              <a:rPr lang="ru-RU" sz="2000" b="1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представления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о природе  анализируемых явлений;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анализ </a:t>
            </a:r>
            <a:r>
              <a:rPr lang="ru-RU" sz="2000" b="1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объективной информации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 реальных фактов и происходящих процессов.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700" dirty="0">
              <a:solidFill>
                <a:schemeClr val="accent6">
                  <a:lumMod val="40000"/>
                  <a:lumOff val="60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Исследование </a:t>
            </a:r>
            <a:r>
              <a:rPr lang="ru-RU" sz="2000" b="1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логически выстроено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 включает в обоснованную </a:t>
            </a:r>
            <a:r>
              <a:rPr lang="ru-RU" sz="2000" b="1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последовательность действий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, направленных на получение поставленного результата.</a:t>
            </a:r>
          </a:p>
        </p:txBody>
      </p:sp>
    </p:spTree>
    <p:extLst>
      <p:ext uri="{BB962C8B-B14F-4D97-AF65-F5344CB8AC3E}">
        <p14:creationId xmlns:p14="http://schemas.microsoft.com/office/powerpoint/2010/main" val="2104248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3" y="812344"/>
            <a:ext cx="6123820" cy="65722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cap="none" dirty="0">
                <a:solidFill>
                  <a:srgbClr val="002060"/>
                </a:solidFill>
                <a:latin typeface="Impact" panose="020B0806030902050204" pitchFamily="34" charset="0"/>
                <a:cs typeface="Calibri" panose="020F0502020204030204" pitchFamily="34" charset="0"/>
              </a:rPr>
              <a:t>Основные виды исследований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928950" y="1136941"/>
            <a:ext cx="10675827" cy="4745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700" dirty="0">
              <a:solidFill>
                <a:schemeClr val="accent1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Фундаментальные исследования</a:t>
            </a:r>
            <a:r>
              <a:rPr lang="ru-RU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 носят теоретический и методологический характер и направлены на получение </a:t>
            </a:r>
            <a:r>
              <a:rPr lang="ru-RU" sz="2000" b="1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новых знаний путем </a:t>
            </a:r>
            <a:r>
              <a:rPr lang="ru-RU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установления основополагающих закономерностей,  а также описания, объяснения и предсказания процессов и явлений, происходящих в природе и обществе. </a:t>
            </a:r>
            <a:endParaRPr lang="ru-RU" sz="2000" b="1" dirty="0">
              <a:solidFill>
                <a:schemeClr val="accent1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60363" lvl="1">
              <a:lnSpc>
                <a:spcPct val="107000"/>
              </a:lnSpc>
              <a:spcAft>
                <a:spcPts val="800"/>
              </a:spcAft>
            </a:pPr>
            <a:r>
              <a:rPr lang="ru-RU" altLang="ru-RU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Результаты имеют существенное значение для соответствующей отрасли знаний</a:t>
            </a:r>
            <a:r>
              <a:rPr lang="ru-RU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accent6">
                  <a:lumMod val="40000"/>
                  <a:lumOff val="60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Прикладные исследования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направлены на практическое решение реальных проблем и включают </a:t>
            </a:r>
            <a:r>
              <a:rPr lang="ru-RU" alt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научно обоснованные технические, технологические, социальные, экономические или иные решения и разработки, имеющие существенное значение для развития страны.</a:t>
            </a:r>
          </a:p>
          <a:p>
            <a:pPr marL="360363" lvl="1">
              <a:lnSpc>
                <a:spcPct val="107000"/>
              </a:lnSpc>
              <a:spcAft>
                <a:spcPts val="800"/>
              </a:spcAft>
            </a:pPr>
            <a:r>
              <a:rPr lang="ru-RU" alt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Они в основном носят методический, аналитический или экспертный характер.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accent6">
                  <a:lumMod val="40000"/>
                  <a:lumOff val="60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739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802" y="812344"/>
            <a:ext cx="11355395" cy="65722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cap="none" dirty="0">
                <a:solidFill>
                  <a:srgbClr val="002060"/>
                </a:solidFill>
                <a:latin typeface="Impact" panose="020B0806030902050204" pitchFamily="34" charset="0"/>
                <a:cs typeface="Calibri" panose="020F0502020204030204" pitchFamily="34" charset="0"/>
              </a:rPr>
              <a:t>Виды и формы финансирования фундаментальных исследований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928950" y="1594145"/>
            <a:ext cx="10675827" cy="4497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700" dirty="0">
              <a:solidFill>
                <a:schemeClr val="accent1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Виды фундаментальных исследований: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Теоретические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Методологические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Источники финансирования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Гранты национальных научных фондов РФФИ, РНФ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Гранты иностранных научных фондов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Программы и гранты Минобрнауки России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Гранты администраций и правительств субъектов Федерации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Государственные задания организаций РАН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Государственные задания университетов</a:t>
            </a:r>
          </a:p>
        </p:txBody>
      </p:sp>
    </p:spTree>
    <p:extLst>
      <p:ext uri="{BB962C8B-B14F-4D97-AF65-F5344CB8AC3E}">
        <p14:creationId xmlns:p14="http://schemas.microsoft.com/office/powerpoint/2010/main" val="1319958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632229"/>
            <a:ext cx="10995178" cy="65722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cap="none" dirty="0">
                <a:solidFill>
                  <a:srgbClr val="002060"/>
                </a:solidFill>
                <a:latin typeface="Impact" panose="020B0806030902050204" pitchFamily="34" charset="0"/>
                <a:cs typeface="Calibri" panose="020F0502020204030204" pitchFamily="34" charset="0"/>
              </a:rPr>
              <a:t>Виды и источники финансирования прикладных исследований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46897" y="1150792"/>
            <a:ext cx="10675827" cy="4784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2000" b="1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Виды прикладных исследований</a:t>
            </a:r>
            <a:r>
              <a:rPr lang="ru-RU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Разработка методического инструментария, методов, программных средств, баз данных, алгоритмов и т.п.</a:t>
            </a:r>
          </a:p>
          <a:p>
            <a:pPr marL="34290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Подготовка аналитических оценок и обзоров</a:t>
            </a:r>
          </a:p>
          <a:p>
            <a:pPr marL="34290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Экспертизы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endParaRPr lang="ru-RU" sz="2000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2000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Источники финансирования</a:t>
            </a:r>
          </a:p>
          <a:p>
            <a:pPr marL="34290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Федеральные государственные органы исполнительной власти</a:t>
            </a:r>
          </a:p>
          <a:p>
            <a:pPr marL="34290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Органы государственной власти субъекта Федерации</a:t>
            </a:r>
          </a:p>
          <a:p>
            <a:pPr marL="34290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Муниципальные органы власти</a:t>
            </a:r>
          </a:p>
          <a:p>
            <a:pPr marL="34290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Некоммерческие организации</a:t>
            </a:r>
          </a:p>
          <a:p>
            <a:pPr marL="34290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Корпоративный сектор экономики</a:t>
            </a:r>
          </a:p>
        </p:txBody>
      </p:sp>
    </p:spTree>
    <p:extLst>
      <p:ext uri="{BB962C8B-B14F-4D97-AF65-F5344CB8AC3E}">
        <p14:creationId xmlns:p14="http://schemas.microsoft.com/office/powerpoint/2010/main" val="3570669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2" y="632229"/>
            <a:ext cx="10995178" cy="65722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cap="none" dirty="0">
                <a:solidFill>
                  <a:srgbClr val="002060"/>
                </a:solidFill>
                <a:latin typeface="Impact" panose="020B0806030902050204" pitchFamily="34" charset="0"/>
                <a:cs typeface="Calibri" panose="020F0502020204030204" pitchFamily="34" charset="0"/>
              </a:rPr>
              <a:t>Организация исследования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758086" y="1635570"/>
            <a:ext cx="10675827" cy="4476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Исследование организуется на </a:t>
            </a:r>
            <a:r>
              <a:rPr lang="ru-RU" sz="2000" b="1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проектной основе</a:t>
            </a:r>
            <a:r>
              <a:rPr lang="ru-RU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, что означает постановку целей, задач и результатов, а также инструментов, ресурсов и путей их реализации.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endParaRPr lang="ru-RU" sz="2000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2000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Основные элементы организации исследования</a:t>
            </a:r>
          </a:p>
          <a:p>
            <a:pPr marL="34290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Формирование коллектива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, включая: руководителя проекта, ответственных исполнителей и исполнителей проекта</a:t>
            </a:r>
          </a:p>
          <a:p>
            <a:pPr marL="34290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Разработку </a:t>
            </a:r>
            <a:r>
              <a:rPr lang="ru-RU" sz="2000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плана реализации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проекта с выделением основных этапов, исполнителей и их функций</a:t>
            </a:r>
          </a:p>
          <a:p>
            <a:pPr marL="34290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Определение </a:t>
            </a:r>
            <a:r>
              <a:rPr lang="ru-RU" sz="2000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источников финансирования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, эффективное его распределение по этапам и исполнителям</a:t>
            </a:r>
          </a:p>
          <a:p>
            <a:pPr marL="342900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Разработку </a:t>
            </a:r>
            <a:r>
              <a:rPr lang="ru-RU" sz="2000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системы отчетности, стимулирования  и ответственности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исполнителей и коллектива в целом перед заказчиком</a:t>
            </a:r>
          </a:p>
        </p:txBody>
      </p:sp>
    </p:spTree>
    <p:extLst>
      <p:ext uri="{BB962C8B-B14F-4D97-AF65-F5344CB8AC3E}">
        <p14:creationId xmlns:p14="http://schemas.microsoft.com/office/powerpoint/2010/main" val="3673342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3" y="812344"/>
            <a:ext cx="6123820" cy="65722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cap="none" dirty="0">
                <a:solidFill>
                  <a:srgbClr val="002060"/>
                </a:solidFill>
                <a:latin typeface="Impact" panose="020B0806030902050204" pitchFamily="34" charset="0"/>
                <a:cs typeface="Calibri" panose="020F0502020204030204" pitchFamily="34" charset="0"/>
              </a:rPr>
              <a:t>Основные этапы исследования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847307" y="3282103"/>
            <a:ext cx="10105499" cy="2667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700" dirty="0">
              <a:solidFill>
                <a:schemeClr val="accent1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Формулировка  актуальной проблемы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 критический анализ состояния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ее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изученности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Постановка исследования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, направленного на решение поставленной проблемы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Выполнение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исследования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Оценка  полученных результатов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Апробация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и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внедрение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полученных результатов</a:t>
            </a:r>
          </a:p>
        </p:txBody>
      </p:sp>
    </p:spTree>
    <p:extLst>
      <p:ext uri="{BB962C8B-B14F-4D97-AF65-F5344CB8AC3E}">
        <p14:creationId xmlns:p14="http://schemas.microsoft.com/office/powerpoint/2010/main" val="4244351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223" y="812344"/>
            <a:ext cx="11169348" cy="65722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cap="none" dirty="0">
                <a:solidFill>
                  <a:srgbClr val="002060"/>
                </a:solidFill>
                <a:latin typeface="Impact" panose="020B0806030902050204" pitchFamily="34" charset="0"/>
                <a:cs typeface="Calibri" panose="020F0502020204030204" pitchFamily="34" charset="0"/>
              </a:rPr>
              <a:t>Формулировка актуальной проблемы </a:t>
            </a:r>
            <a:br>
              <a:rPr lang="ru-RU" sz="2800" cap="none" dirty="0">
                <a:solidFill>
                  <a:srgbClr val="002060"/>
                </a:solidFill>
                <a:latin typeface="Impact" panose="020B0806030902050204" pitchFamily="34" charset="0"/>
                <a:cs typeface="Calibri" panose="020F0502020204030204" pitchFamily="34" charset="0"/>
              </a:rPr>
            </a:br>
            <a:r>
              <a:rPr lang="ru-RU" sz="2800" cap="none" dirty="0">
                <a:solidFill>
                  <a:srgbClr val="002060"/>
                </a:solidFill>
                <a:latin typeface="Impact" panose="020B0806030902050204" pitchFamily="34" charset="0"/>
                <a:cs typeface="Calibri" panose="020F0502020204030204" pitchFamily="34" charset="0"/>
              </a:rPr>
              <a:t>и оценка состояния ее изученности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1043250" y="3707965"/>
            <a:ext cx="10105499" cy="2367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700" dirty="0">
              <a:solidFill>
                <a:schemeClr val="accent1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Определение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объекта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и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анализ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происходящих процессов или явлений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Формулировка актуальной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проблемы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Обоснование ее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актуальности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и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значимости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Критический анализ и обобщение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состояния изученности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проблемы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Выделение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области, требующей дополнительного изучения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756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684021" y="3159261"/>
            <a:ext cx="10105499" cy="2983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Формулировка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цели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и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задач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Определение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объекта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и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предмета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исследования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Обоснование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теории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и методологического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подхода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Выбор и обоснование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методов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исследования проблемы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Определение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информационной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и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эмпирической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базы исследования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Определение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нормативно-правовой базы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Формулировка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ожидаемых результатов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исследования и  оценка их </a:t>
            </a:r>
            <a:r>
              <a:rPr lang="ru-RU" sz="2000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значимости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xmlns="" id="{6E7ADB0B-CD47-4B41-9C49-4A5FFABA2ACC}"/>
              </a:ext>
            </a:extLst>
          </p:cNvPr>
          <p:cNvSpPr txBox="1">
            <a:spLocks/>
          </p:cNvSpPr>
          <p:nvPr/>
        </p:nvSpPr>
        <p:spPr>
          <a:xfrm>
            <a:off x="422766" y="715102"/>
            <a:ext cx="9797748" cy="6572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2800" cap="none">
                <a:solidFill>
                  <a:srgbClr val="002060"/>
                </a:solidFill>
                <a:latin typeface="Impact" panose="020B0806030902050204" pitchFamily="34" charset="0"/>
                <a:cs typeface="Calibri" panose="020F0502020204030204" pitchFamily="34" charset="0"/>
              </a:defRPr>
            </a:lvl1pPr>
            <a:lvl2pPr indent="0"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Постановка исследований, направленного на решение поставленной проблемы</a:t>
            </a:r>
          </a:p>
        </p:txBody>
      </p:sp>
    </p:spTree>
    <p:extLst>
      <p:ext uri="{BB962C8B-B14F-4D97-AF65-F5344CB8AC3E}">
        <p14:creationId xmlns:p14="http://schemas.microsoft.com/office/powerpoint/2010/main" val="1362259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696547" y="1773162"/>
            <a:ext cx="10105499" cy="4733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Метод экономического исследования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– способ, алгоритм действий или совокупность операций, обеспечивающих получение новых знаний о происходящих в обществе явлениях или процессах, в целях достижения поставленной цели (решения конкретной задачи).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Общенаучные методы: 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наблюдения, экспериментальный, исторический, сравнительного анализа, метод аналогий, типологический, анализ и обобщение и др.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Экономические методы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: экономико-математического моделирования, экономики-статистический, кластеризация, эконометрические методы, социально-экономического прогнозирования, нормативный, балансовый, индексный, экономический анализ права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Социологические методы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: интервьюирование,  экспертные оценки, анкетирования, контент анализ.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Правовые методы: 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историко-правовой, сравнительно-правовой, метод юридической аналогии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xmlns="" id="{6E7ADB0B-CD47-4B41-9C49-4A5FFABA2ACC}"/>
              </a:ext>
            </a:extLst>
          </p:cNvPr>
          <p:cNvSpPr txBox="1">
            <a:spLocks/>
          </p:cNvSpPr>
          <p:nvPr/>
        </p:nvSpPr>
        <p:spPr>
          <a:xfrm>
            <a:off x="422766" y="715102"/>
            <a:ext cx="9797748" cy="6572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inden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2800" cap="none">
                <a:solidFill>
                  <a:srgbClr val="002060"/>
                </a:solidFill>
                <a:latin typeface="Impact" panose="020B0806030902050204" pitchFamily="34" charset="0"/>
                <a:cs typeface="Calibri" panose="020F0502020204030204" pitchFamily="34" charset="0"/>
              </a:defRPr>
            </a:lvl1pPr>
            <a:lvl2pPr indent="0"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Методы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1739482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021" y="728146"/>
            <a:ext cx="9797748" cy="65722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cap="none" dirty="0">
                <a:solidFill>
                  <a:srgbClr val="002060"/>
                </a:solidFill>
                <a:latin typeface="Impact" panose="020B0806030902050204" pitchFamily="34" charset="0"/>
                <a:cs typeface="Calibri" panose="020F0502020204030204" pitchFamily="34" charset="0"/>
              </a:rPr>
              <a:t>Выполнение исследования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1010593" y="3200460"/>
            <a:ext cx="10794964" cy="2241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700" dirty="0">
              <a:solidFill>
                <a:schemeClr val="accent1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Разработка </a:t>
            </a: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программы (алгоритма)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исследования</a:t>
            </a:r>
            <a:endParaRPr lang="en-US" sz="2000" dirty="0">
              <a:solidFill>
                <a:schemeClr val="accent6">
                  <a:lumMod val="40000"/>
                  <a:lumOff val="60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Сбор информации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об анализируемых процессах и явлениях, проверка ее объективности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Обработка информации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с помощью соответствующих методов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Получение </a:t>
            </a:r>
            <a:r>
              <a:rPr lang="ru-RU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результатов</a:t>
            </a:r>
          </a:p>
        </p:txBody>
      </p:sp>
    </p:spTree>
    <p:extLst>
      <p:ext uri="{BB962C8B-B14F-4D97-AF65-F5344CB8AC3E}">
        <p14:creationId xmlns:p14="http://schemas.microsoft.com/office/powerpoint/2010/main" val="323931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021" y="728146"/>
            <a:ext cx="9797748" cy="65722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cap="none" dirty="0">
                <a:solidFill>
                  <a:srgbClr val="002060"/>
                </a:solidFill>
                <a:latin typeface="Impact" panose="020B0806030902050204" pitchFamily="34" charset="0"/>
                <a:cs typeface="Calibri" panose="020F0502020204030204" pitchFamily="34" charset="0"/>
              </a:rPr>
              <a:t>Оценка полученных результатов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1043250" y="3429000"/>
            <a:ext cx="10105499" cy="2337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700" dirty="0">
              <a:solidFill>
                <a:schemeClr val="accent1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Оценка достоверности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научных результатов исследования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Сопоставление полученных результатов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с ожидаемыми,  целью и задачами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Интерпретация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результатов исследования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Оценка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научной ценности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результатов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Оценка </a:t>
            </a: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практической значимости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результатов</a:t>
            </a:r>
          </a:p>
        </p:txBody>
      </p:sp>
    </p:spTree>
    <p:extLst>
      <p:ext uri="{BB962C8B-B14F-4D97-AF65-F5344CB8AC3E}">
        <p14:creationId xmlns:p14="http://schemas.microsoft.com/office/powerpoint/2010/main" val="4189372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021" y="728146"/>
            <a:ext cx="9797748" cy="65722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cap="none" dirty="0">
                <a:solidFill>
                  <a:srgbClr val="002060"/>
                </a:solidFill>
                <a:latin typeface="Impact" panose="020B0806030902050204" pitchFamily="34" charset="0"/>
                <a:cs typeface="Calibri" panose="020F0502020204030204" pitchFamily="34" charset="0"/>
              </a:rPr>
              <a:t>Апробация и внедрение полученных результатов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1010592" y="2971859"/>
            <a:ext cx="10689039" cy="3252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700" dirty="0">
              <a:solidFill>
                <a:schemeClr val="accent1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Публикация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полученных результатов (в статьях, монографиях, сборниках и т.п.)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Обсуждение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полученных результатов на  научных мероприятиях (семинарах,  конференциях, симпозиумах и т.п.)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Регистрация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в установленном порядке прав по полученные результаты : (патенты на изобретения, патенты (свидетельства) на полезную модель, патенты на промышленный образец,  свидетельства на программу для электронных вычислительных машин, базы данных)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Внедрение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результатов в практику</a:t>
            </a:r>
          </a:p>
        </p:txBody>
      </p:sp>
    </p:spTree>
    <p:extLst>
      <p:ext uri="{BB962C8B-B14F-4D97-AF65-F5344CB8AC3E}">
        <p14:creationId xmlns:p14="http://schemas.microsoft.com/office/powerpoint/2010/main" val="3390057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021" y="728146"/>
            <a:ext cx="9797748" cy="65722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800" cap="none" dirty="0">
                <a:solidFill>
                  <a:srgbClr val="002060"/>
                </a:solidFill>
                <a:latin typeface="Impact" panose="020B0806030902050204" pitchFamily="34" charset="0"/>
                <a:cs typeface="Calibri" panose="020F0502020204030204" pitchFamily="34" charset="0"/>
              </a:rPr>
              <a:t>Признаки научных исследований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DC956E8-DE01-4E09-99C3-82C7EB4DE950}"/>
              </a:ext>
            </a:extLst>
          </p:cNvPr>
          <p:cNvSpPr/>
          <p:nvPr/>
        </p:nvSpPr>
        <p:spPr>
          <a:xfrm>
            <a:off x="1010592" y="2971859"/>
            <a:ext cx="10337765" cy="3150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700" dirty="0">
              <a:solidFill>
                <a:schemeClr val="accent1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Внутреннее единство 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- </a:t>
            </a:r>
            <a:r>
              <a:rPr lang="ru-RU" alt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постановка актуальной проблемы,  формулировка темы исследования, его цели и задач, их согласованность с объектом, предметом и логикой выполненного исследования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Новизна</a:t>
            </a:r>
            <a:r>
              <a:rPr 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полученных результатов, свидетельствующая об вкладе авторов в науку</a:t>
            </a:r>
          </a:p>
          <a:p>
            <a:pPr marL="342900" indent="-342900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Достоверность</a:t>
            </a:r>
            <a:r>
              <a:rPr lang="ru-RU" alt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результатов проведенных исследований</a:t>
            </a:r>
          </a:p>
          <a:p>
            <a:pPr marL="342900" indent="-342900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Научная ценность </a:t>
            </a:r>
            <a:r>
              <a:rPr lang="ru-RU" alt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полученных результатов</a:t>
            </a:r>
          </a:p>
          <a:p>
            <a:pPr marL="342900" indent="-342900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chemeClr val="accent1">
                    <a:lumMod val="10000"/>
                    <a:lumOff val="9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Практическая значимость </a:t>
            </a:r>
            <a:r>
              <a:rPr lang="ru-RU" altLang="ru-RU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результатов</a:t>
            </a:r>
            <a:endParaRPr lang="ru-RU" sz="2000" dirty="0">
              <a:solidFill>
                <a:schemeClr val="accent6">
                  <a:lumMod val="40000"/>
                  <a:lumOff val="60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164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93CFB5E-34FE-4F0F-A120-08BE7BE9D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050" y="1626218"/>
            <a:ext cx="9797748" cy="657227"/>
          </a:xfrm>
        </p:spPr>
        <p:txBody>
          <a:bodyPr>
            <a:noAutofit/>
          </a:bodyPr>
          <a:lstStyle/>
          <a:p>
            <a:r>
              <a:rPr lang="ru-RU" sz="3600" b="1" cap="none" dirty="0">
                <a:solidFill>
                  <a:srgbClr val="002060"/>
                </a:solidFill>
                <a:latin typeface="Monotype Corsiva" panose="03010101010201010101" pitchFamily="66" charset="0"/>
                <a:cs typeface="Calibri" panose="020F050202020403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504424635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TM03457464[[fn=Дивиденд]]</Template>
  <TotalTime>962</TotalTime>
  <Words>751</Words>
  <Application>Microsoft Office PowerPoint</Application>
  <PresentationFormat>Широкоэкранный</PresentationFormat>
  <Paragraphs>111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Arial</vt:lpstr>
      <vt:lpstr>Calibri</vt:lpstr>
      <vt:lpstr>Corbel</vt:lpstr>
      <vt:lpstr>Gill Sans MT</vt:lpstr>
      <vt:lpstr>Impact</vt:lpstr>
      <vt:lpstr>Monotype Corsiva</vt:lpstr>
      <vt:lpstr>Times New Roman</vt:lpstr>
      <vt:lpstr>Trebuchet MS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курса  «Дизайн исследований  и критическое мышление»</dc:title>
  <dc:creator>Andey</dc:creator>
  <cp:lastModifiedBy>Science</cp:lastModifiedBy>
  <cp:revision>63</cp:revision>
  <dcterms:created xsi:type="dcterms:W3CDTF">2019-09-15T07:20:21Z</dcterms:created>
  <dcterms:modified xsi:type="dcterms:W3CDTF">2019-09-18T11:22:18Z</dcterms:modified>
</cp:coreProperties>
</file>