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28403" y="945913"/>
            <a:ext cx="8637073" cy="2618554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8404" y="3564467"/>
            <a:ext cx="8637072" cy="1071095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FDB5D-1179-4ED8-BFF0-711DD52D6952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7124" y="329307"/>
            <a:ext cx="5943668" cy="30920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24392" y="134930"/>
            <a:ext cx="811019" cy="503578"/>
          </a:xfrm>
        </p:spPr>
        <p:txBody>
          <a:bodyPr/>
          <a:lstStyle/>
          <a:p>
            <a:fld id="{E7D08B9C-DEB8-44C7-8549-11FA418E264C}" type="slidenum">
              <a:rPr lang="ru-RU" smtClean="0"/>
              <a:t>‹#›</a:t>
            </a:fld>
            <a:endParaRPr lang="ru-RU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97229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fld id="{D0FFDB5D-1179-4ED8-BFF0-711DD52D6952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08B9C-DEB8-44C7-8549-11FA418E264C}" type="slidenum">
              <a:rPr lang="ru-RU" smtClean="0"/>
              <a:t>‹#›</a:t>
            </a:fld>
            <a:endParaRPr lang="ru-RU"/>
          </a:p>
        </p:txBody>
      </p:sp>
      <p:pic>
        <p:nvPicPr>
          <p:cNvPr id="24" name="Picture 2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16015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67" y="1756129"/>
            <a:ext cx="8619060" cy="2050065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9166" y="3806195"/>
            <a:ext cx="8619060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FDB5D-1179-4ED8-BFF0-711DD52D6952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08B9C-DEB8-44C7-8549-11FA418E264C}" type="slidenum">
              <a:rPr lang="ru-RU" smtClean="0"/>
              <a:t>‹#›</a:t>
            </a:fld>
            <a:endParaRPr lang="ru-RU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18455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1052" y="958037"/>
            <a:ext cx="9605635" cy="105930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9166" y="2165621"/>
            <a:ext cx="4645152" cy="329385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606" y="2171769"/>
            <a:ext cx="4645152" cy="328709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FDB5D-1179-4ED8-BFF0-711DD52D6952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08B9C-DEB8-44C7-8549-11FA418E264C}" type="slidenum">
              <a:rPr lang="ru-RU" smtClean="0"/>
              <a:t>‹#›</a:t>
            </a:fld>
            <a:endParaRPr lang="ru-RU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15765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66" y="953336"/>
            <a:ext cx="9607661" cy="105631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9166" y="2169727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9166" y="2974448"/>
            <a:ext cx="4645152" cy="24938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4337" y="2173181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94337" y="2971669"/>
            <a:ext cx="4645152" cy="248719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FDB5D-1179-4ED8-BFF0-711DD52D6952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08B9C-DEB8-44C7-8549-11FA418E264C}" type="slidenum">
              <a:rPr lang="ru-RU" smtClean="0"/>
              <a:t>‹#›</a:t>
            </a:fld>
            <a:endParaRPr lang="ru-RU"/>
          </a:p>
        </p:txBody>
      </p:sp>
      <p:pic>
        <p:nvPicPr>
          <p:cNvPr id="18" name="Picture 17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85562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FDB5D-1179-4ED8-BFF0-711DD52D6952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08B9C-DEB8-44C7-8549-11FA418E264C}" type="slidenum">
              <a:rPr lang="ru-RU" smtClean="0"/>
              <a:t>‹#›</a:t>
            </a:fld>
            <a:endParaRPr lang="ru-RU"/>
          </a:p>
        </p:txBody>
      </p:sp>
      <p:pic>
        <p:nvPicPr>
          <p:cNvPr id="14" name="Picture 1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12544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FDB5D-1179-4ED8-BFF0-711DD52D6952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08B9C-DEB8-44C7-8549-11FA418E26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5755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4291" y="952578"/>
            <a:ext cx="3275013" cy="2322176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3334" y="952578"/>
            <a:ext cx="6012470" cy="4505221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4291" y="3274754"/>
            <a:ext cx="3275013" cy="2178918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FDB5D-1179-4ED8-BFF0-711DD52D6952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08B9C-DEB8-44C7-8549-11FA418E264C}" type="slidenum">
              <a:rPr lang="ru-RU" smtClean="0"/>
              <a:t>‹#›</a:t>
            </a:fld>
            <a:endParaRPr lang="ru-RU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325275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24" y="1129513"/>
            <a:ext cx="5854872" cy="1924208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8247" y="3053721"/>
            <a:ext cx="5846486" cy="2096013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125300" y="5469856"/>
            <a:ext cx="5849605" cy="320123"/>
          </a:xfrm>
        </p:spPr>
        <p:txBody>
          <a:bodyPr/>
          <a:lstStyle>
            <a:lvl1pPr algn="l">
              <a:defRPr/>
            </a:lvl1pPr>
          </a:lstStyle>
          <a:p>
            <a:fld id="{D0FFDB5D-1179-4ED8-BFF0-711DD52D6952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25300" y="318640"/>
            <a:ext cx="4877818" cy="320931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176794" y="137408"/>
            <a:ext cx="811019" cy="503578"/>
          </a:xfrm>
        </p:spPr>
        <p:txBody>
          <a:bodyPr/>
          <a:lstStyle/>
          <a:p>
            <a:fld id="{E7D08B9C-DEB8-44C7-8549-11FA418E264C}" type="slidenum">
              <a:rPr lang="ru-RU" smtClean="0"/>
              <a:t>‹#›</a:t>
            </a:fld>
            <a:endParaRPr lang="ru-RU"/>
          </a:p>
        </p:txBody>
      </p:sp>
      <p:pic>
        <p:nvPicPr>
          <p:cNvPr id="22" name="Picture 21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t="474" r="48549" b="36564"/>
          <a:stretch/>
        </p:blipFill>
        <p:spPr>
          <a:xfrm>
            <a:off x="1125460" y="643464"/>
            <a:ext cx="5879592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24249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FDB5D-1179-4ED8-BFF0-711DD52D6952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08B9C-DEB8-44C7-8549-11FA418E264C}" type="slidenum">
              <a:rPr lang="ru-RU" smtClean="0"/>
              <a:t>‹#›</a:t>
            </a:fld>
            <a:endParaRPr lang="ru-RU"/>
          </a:p>
        </p:txBody>
      </p:sp>
      <p:pic>
        <p:nvPicPr>
          <p:cNvPr id="15" name="Picture 14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3037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4709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30270" y="798973"/>
            <a:ext cx="7828830" cy="46598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FDB5D-1179-4ED8-BFF0-711DD52D6952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08B9C-DEB8-44C7-8549-11FA418E264C}" type="slidenum">
              <a:rPr lang="ru-RU" smtClean="0"/>
              <a:t>‹#›</a:t>
            </a:fld>
            <a:endParaRPr lang="ru-RU"/>
          </a:p>
        </p:txBody>
      </p:sp>
      <p:pic>
        <p:nvPicPr>
          <p:cNvPr id="17" name="Picture 16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59215" b="36435"/>
          <a:stretch/>
        </p:blipFill>
        <p:spPr>
          <a:xfrm rot="5400000">
            <a:off x="8642279" y="3046916"/>
            <a:ext cx="4663440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800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12192000" cy="74295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0" y="468769"/>
            <a:ext cx="12192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/>
          <p:cNvCxnSpPr/>
          <p:nvPr/>
        </p:nvCxnSpPr>
        <p:spPr>
          <a:xfrm>
            <a:off x="0" y="6121269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30270" y="953324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0270" y="2171769"/>
            <a:ext cx="9603275" cy="3294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32830" y="330370"/>
            <a:ext cx="251539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FFDB5D-1179-4ED8-BFF0-711DD52D6952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30270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18076" y="137408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E7D08B9C-DEB8-44C7-8549-11FA418E26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32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38289" y="945913"/>
            <a:ext cx="7627187" cy="1445595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№8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28404" y="2757268"/>
            <a:ext cx="10491510" cy="2349303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Государственные, общественные, частные интересы в области градостроительной деятельности</a:t>
            </a:r>
          </a:p>
        </p:txBody>
      </p:sp>
    </p:spTree>
    <p:extLst>
      <p:ext uri="{BB962C8B-B14F-4D97-AF65-F5344CB8AC3E}">
        <p14:creationId xmlns:p14="http://schemas.microsoft.com/office/powerpoint/2010/main" val="690230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0270" y="858129"/>
            <a:ext cx="9603275" cy="436100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Государственные интересы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3218" y="1463040"/>
            <a:ext cx="11746524" cy="460013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интересы Российской Федерации и субъектов Российской Федерации в обеспечении:</a:t>
            </a:r>
          </a:p>
          <a:p>
            <a:pPr>
              <a:buFontTx/>
              <a:buChar char="-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 для устойчивого развития поселений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межселенных территорий,</a:t>
            </a:r>
          </a:p>
          <a:p>
            <a:pPr>
              <a:buFontTx/>
              <a:buChar char="-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функционирования государственных систем инженерной и транспортной инфраструктур, </a:t>
            </a:r>
          </a:p>
          <a:p>
            <a:pPr>
              <a:buFontTx/>
              <a:buChar char="-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сохранения природных ресурсов, </a:t>
            </a:r>
          </a:p>
          <a:p>
            <a:pPr>
              <a:buFontTx/>
              <a:buChar char="-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охраны государственных объектов исторического, культурного и природного наследия, территорий традиционного проживания коренных малочисленных народов. 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случае, если градостроительная деятельность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противоречит государственным интересам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такая деятельность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может быть прекращена.</a:t>
            </a:r>
          </a:p>
        </p:txBody>
      </p:sp>
    </p:spTree>
    <p:extLst>
      <p:ext uri="{BB962C8B-B14F-4D97-AF65-F5344CB8AC3E}">
        <p14:creationId xmlns:p14="http://schemas.microsoft.com/office/powerpoint/2010/main" val="12409360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0270" y="815927"/>
            <a:ext cx="9603275" cy="37982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Общественные интересы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1015" y="1195755"/>
            <a:ext cx="11859065" cy="4270590"/>
          </a:xfrm>
        </p:spPr>
        <p:txBody>
          <a:bodyPr>
            <a:noAutofit/>
          </a:bodyPr>
          <a:lstStyle/>
          <a:p>
            <a:pPr>
              <a:buFontTx/>
              <a:buChar char="-"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интересы населения городских и сельских поселений, других муниципальных образований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обеспечении благоприятных и комфортных условий проживания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>
              <a:buFontTx/>
              <a:buChar char="-"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ограничения вредного воздействия хозяйственной и иной деятельности на окружающую среду градостроительными средствами, </a:t>
            </a:r>
          </a:p>
          <a:p>
            <a:pPr>
              <a:buFontTx/>
              <a:buChar char="-"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улучшения экологической обстановки, </a:t>
            </a:r>
          </a:p>
          <a:p>
            <a:pPr>
              <a:buFontTx/>
              <a:buChar char="-"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 инженерной, транспортной и социальной инфраструктур городских и сельских поселений и прилегающих к ним территорий. </a:t>
            </a:r>
          </a:p>
          <a:p>
            <a:pPr>
              <a:buFontTx/>
              <a:buChar char="-"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также сохранения территорий объектов исторического, культурного и природного наследия. </a:t>
            </a:r>
          </a:p>
          <a:p>
            <a:pPr marL="0" indent="0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случае, если градостроительная деятельность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противоречит общественным интересам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такая деятельность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может быть прекращена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167181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0270" y="953325"/>
            <a:ext cx="9603275" cy="58005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Частные интересы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7286" y="1702191"/>
            <a:ext cx="11591779" cy="3764154"/>
          </a:xfrm>
        </p:spPr>
        <p:txBody>
          <a:bodyPr>
            <a:noAutofit/>
          </a:bodyPr>
          <a:lstStyle/>
          <a:p>
            <a:pPr>
              <a:buFontTx/>
              <a:buChar char="-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интересы граждан и юридических лиц в связи с осуществлением градостроительной деятельности на принадлежащих им земельных участках. </a:t>
            </a:r>
          </a:p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Градостроительная деятельность граждан и юридических лиц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может быть ограничена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случае, если она препятствует реализации прав и законных интересов собственников, землевладельцев, землепользователей и арендаторов сопредельных земельных участков и иных объектов недвижимости.</a:t>
            </a:r>
          </a:p>
        </p:txBody>
      </p:sp>
    </p:spTree>
    <p:extLst>
      <p:ext uri="{BB962C8B-B14F-4D97-AF65-F5344CB8AC3E}">
        <p14:creationId xmlns:p14="http://schemas.microsoft.com/office/powerpoint/2010/main" val="13085319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Государственные, общественные и частные интересы в области градостроительной деятельности обеспечиваются посредством выполнения требований: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678" y="2171768"/>
            <a:ext cx="11943470" cy="4032083"/>
          </a:xfrm>
        </p:spPr>
        <p:txBody>
          <a:bodyPr>
            <a:normAutofit fontScale="92500" lnSpcReduction="20000"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нормативных правовых актов,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государственных градостроительных нормативов и правил;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градостроительной и проектной документации в целях обеспечения благоприятных условий проживания,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также посредством осуществления контроля их выполнения.</a:t>
            </a:r>
          </a:p>
          <a:p>
            <a:pPr mar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Согласование государственных и общественных интересов в области градостроительной деятельности обеспечивается органами государственной власти и органами местного самоуправления.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04656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0270" y="953324"/>
            <a:ext cx="9603275" cy="121844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Споры, возникающие при осуществлении градостроительной деятельности, рассматриваются: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5084" y="2672861"/>
            <a:ext cx="11966916" cy="3390313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федеральными органами исполнительной власти, </a:t>
            </a:r>
          </a:p>
          <a:p>
            <a:pPr>
              <a:buFontTx/>
              <a:buChar char="-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органами исполнительной власти субъектов Российской Федерации, </a:t>
            </a:r>
          </a:p>
          <a:p>
            <a:pPr>
              <a:buFontTx/>
              <a:buChar char="-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органами местного самоуправления, судом в пределах их компетенции.</a:t>
            </a:r>
          </a:p>
        </p:txBody>
      </p:sp>
    </p:spTree>
    <p:extLst>
      <p:ext uri="{BB962C8B-B14F-4D97-AF65-F5344CB8AC3E}">
        <p14:creationId xmlns:p14="http://schemas.microsoft.com/office/powerpoint/2010/main" val="843903902"/>
      </p:ext>
    </p:extLst>
  </p:cSld>
  <p:clrMapOvr>
    <a:masterClrMapping/>
  </p:clrMapOvr>
</p:sld>
</file>

<file path=ppt/theme/theme1.xml><?xml version="1.0" encoding="utf-8"?>
<a:theme xmlns:a="http://schemas.openxmlformats.org/drawingml/2006/main" name="Галерея">
  <a:themeElements>
    <a:clrScheme name="Галерея">
      <a:dk1>
        <a:sysClr val="windowText" lastClr="000000"/>
      </a:dk1>
      <a:lt1>
        <a:sysClr val="window" lastClr="FFFFFF"/>
      </a:lt1>
      <a:dk2>
        <a:srgbClr val="454545"/>
      </a:dk2>
      <a:lt2>
        <a:srgbClr val="DCDCE0"/>
      </a:lt2>
      <a:accent1>
        <a:srgbClr val="415588"/>
      </a:accent1>
      <a:accent2>
        <a:srgbClr val="4294B6"/>
      </a:accent2>
      <a:accent3>
        <a:srgbClr val="087D7C"/>
      </a:accent3>
      <a:accent4>
        <a:srgbClr val="2CB663"/>
      </a:accent4>
      <a:accent5>
        <a:srgbClr val="DF8822"/>
      </a:accent5>
      <a:accent6>
        <a:srgbClr val="BC410A"/>
      </a:accent6>
      <a:hlink>
        <a:srgbClr val="5977C4"/>
      </a:hlink>
      <a:folHlink>
        <a:srgbClr val="A1A9BF"/>
      </a:folHlink>
    </a:clrScheme>
    <a:fontScheme name="Галерея">
      <a:majorFont>
        <a:latin typeface="Century Gothic" panose="020B0502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алерея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  <a:lumMod val="108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E050AC27-895F-4B90-991D-A6818FC89AB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Галерея</Template>
  <TotalTime>25</TotalTime>
  <Words>310</Words>
  <Application>Microsoft Office PowerPoint</Application>
  <PresentationFormat>Широкоэкранный</PresentationFormat>
  <Paragraphs>30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Century Gothic</vt:lpstr>
      <vt:lpstr>Times New Roman</vt:lpstr>
      <vt:lpstr>Галерея</vt:lpstr>
      <vt:lpstr>Лекция №8</vt:lpstr>
      <vt:lpstr>Государственные интересы </vt:lpstr>
      <vt:lpstr>Общественные интересы </vt:lpstr>
      <vt:lpstr>Частные интересы </vt:lpstr>
      <vt:lpstr>Государственные, общественные и частные интересы в области градостроительной деятельности обеспечиваются посредством выполнения требований:</vt:lpstr>
      <vt:lpstr>Споры, возникающие при осуществлении градостроительной деятельности, рассматриваются: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№8</dc:title>
  <dc:creator>Волынчук Андрей Борисович</dc:creator>
  <cp:lastModifiedBy>Волынчук Андрей Борисович</cp:lastModifiedBy>
  <cp:revision>8</cp:revision>
  <dcterms:created xsi:type="dcterms:W3CDTF">2017-01-21T04:47:31Z</dcterms:created>
  <dcterms:modified xsi:type="dcterms:W3CDTF">2017-01-22T12:57:26Z</dcterms:modified>
</cp:coreProperties>
</file>