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7" r:id="rId3"/>
    <p:sldId id="269" r:id="rId4"/>
    <p:sldId id="270" r:id="rId5"/>
    <p:sldId id="25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71" r:id="rId14"/>
    <p:sldId id="272" r:id="rId15"/>
    <p:sldId id="273" r:id="rId16"/>
    <p:sldId id="274" r:id="rId17"/>
    <p:sldId id="275" r:id="rId18"/>
    <p:sldId id="276" r:id="rId19"/>
    <p:sldId id="264" r:id="rId20"/>
    <p:sldId id="286" r:id="rId21"/>
    <p:sldId id="265" r:id="rId22"/>
    <p:sldId id="279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5E76"/>
    <a:srgbClr val="46586E"/>
    <a:srgbClr val="3F5065"/>
    <a:srgbClr val="3D4D61"/>
    <a:srgbClr val="495C73"/>
    <a:srgbClr val="4E627A"/>
    <a:srgbClr val="647686"/>
    <a:srgbClr val="5761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8E21B-678D-4DD6-A447-824CB5065D5F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47A92-EABD-49B9-9AC4-45908C781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0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7A92-EABD-49B9-9AC4-45908C7818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546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7A92-EABD-49B9-9AC4-45908C7818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25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C46D-AFF5-48A8-8FA5-16F7B5DC7FE0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61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211F-7DC8-4C42-B711-90152B2F3319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3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5A2A6-057C-4A74-95BE-819987055CDB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0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A6562-38CC-4C81-97B7-15D5E12B1188}" type="datetime1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6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A1CC-D680-4335-9641-3B4945539FAB}" type="datetime1">
              <a:rPr lang="ru-RU" smtClean="0"/>
              <a:t>05.12.2020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9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97E2-E68E-4591-82C2-125E95526931}" type="datetime1">
              <a:rPr lang="ru-RU" smtClean="0"/>
              <a:t>05.12.2020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69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8B3D-BAEF-4BEC-80CE-ED15BD9E3C06}" type="datetime1">
              <a:rPr lang="ru-RU" smtClean="0"/>
              <a:t>05.12.2020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42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16DE-2745-40BA-819D-AE26AF4D1391}" type="datetime1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94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BA8F2-E6D1-472F-830E-CA954E82D624}" type="datetime1">
              <a:rPr lang="ru-RU" smtClean="0"/>
              <a:t>05.12.2020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7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AFFEC-FB59-42AF-8A10-1DAD6023E4F8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05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A4BE-4769-44FB-BFD7-0B9DD2F836FF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13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7EB8E-A4F8-4EE8-8606-DB6E29B18743}" type="datetime1">
              <a:rPr lang="ru-RU" smtClean="0"/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B9E1-0AFD-4653-8FF0-0C5CBB5CF2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48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4443" y="361245"/>
            <a:ext cx="852311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Дипломатическая и консульская служба</a:t>
            </a:r>
            <a:br>
              <a:rPr lang="ru-RU" sz="3200" dirty="0" smtClean="0"/>
            </a:br>
            <a:r>
              <a:rPr lang="ru-RU" sz="2400" dirty="0" smtClean="0"/>
              <a:t>тема 6 «Диппредставительство РФ за рубежом» </a:t>
            </a:r>
            <a:br>
              <a:rPr lang="ru-RU" sz="2400" dirty="0" smtClean="0"/>
            </a:br>
            <a:r>
              <a:rPr lang="ru-RU" sz="2000" dirty="0" smtClean="0"/>
              <a:t>Лекция 12 «Дипломатические иммунитеты и привилегии».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70" y="1971593"/>
            <a:ext cx="3767655" cy="284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9379" y="5167136"/>
            <a:ext cx="772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специальности: 41.03.05 «Международные отношения» </a:t>
            </a:r>
            <a:br>
              <a:rPr lang="ru-RU" sz="2000" dirty="0" smtClean="0"/>
            </a:br>
            <a:r>
              <a:rPr lang="ru-RU" sz="2000" dirty="0" smtClean="0"/>
              <a:t>Институт права ВГУЭС, Кафедра международных отношений и права</a:t>
            </a:r>
            <a:br>
              <a:rPr lang="ru-RU" sz="2000" dirty="0" smtClean="0"/>
            </a:br>
            <a:r>
              <a:rPr lang="ru-RU" sz="2000" dirty="0" smtClean="0"/>
              <a:t>Сост. ст. преподаватель кафедры Абашева Е. А.</a:t>
            </a:r>
          </a:p>
          <a:p>
            <a:pPr algn="ctr"/>
            <a:r>
              <a:rPr lang="ru-RU" sz="2000" dirty="0" smtClean="0"/>
              <a:t>Владивосток, 2020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7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9971" y="659219"/>
            <a:ext cx="10513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Нормами международного права, гарантирующими осуществление деятельности диппредставительства без каких либо трений между аккредитующим государством и государством пребывания являются </a:t>
            </a:r>
            <a:r>
              <a:rPr lang="ru-RU" sz="2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привилегии и иммунитеты. </a:t>
            </a:r>
            <a:endParaRPr lang="ru-RU" sz="2200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0214" y="2509284"/>
            <a:ext cx="91121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Эти нормы нашли выражение в следующих документах:</a:t>
            </a:r>
          </a:p>
          <a:p>
            <a:endParaRPr lang="ru-RU" sz="22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Гаванская конвенция о дипломатических чиновниках 1928 г.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Венская конвенция о дипломатических сношениях 1961 г.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Конвенция о специальных миссиях 1969 г.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Венская конвенция о представительстве государств в их отношениях с международными организациями универсального характера 1975 г.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Другие</a:t>
            </a: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7505" t="9811" r="6418" b="58409"/>
          <a:stretch/>
        </p:blipFill>
        <p:spPr>
          <a:xfrm>
            <a:off x="9302389" y="2383259"/>
            <a:ext cx="2548270" cy="134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Равнобедренный треугольник 5"/>
          <p:cNvSpPr/>
          <p:nvPr/>
        </p:nvSpPr>
        <p:spPr>
          <a:xfrm rot="15355099">
            <a:off x="10906979" y="3003458"/>
            <a:ext cx="645734" cy="1199883"/>
          </a:xfrm>
          <a:prstGeom prst="triangle">
            <a:avLst/>
          </a:prstGeom>
          <a:solidFill>
            <a:srgbClr val="46586E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20860481">
            <a:off x="9657266" y="3418225"/>
            <a:ext cx="748705" cy="352334"/>
          </a:xfrm>
          <a:prstGeom prst="ellipse">
            <a:avLst/>
          </a:prstGeom>
          <a:solidFill>
            <a:srgbClr val="46586E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0022504" y="3427233"/>
            <a:ext cx="767771" cy="352334"/>
          </a:xfrm>
          <a:prstGeom prst="ellipse">
            <a:avLst/>
          </a:prstGeom>
          <a:solidFill>
            <a:srgbClr val="46586E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184308" y="3401177"/>
            <a:ext cx="767771" cy="352334"/>
          </a:xfrm>
          <a:prstGeom prst="ellipse">
            <a:avLst/>
          </a:prstGeom>
          <a:solidFill>
            <a:srgbClr val="46586E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9495330" y="3427233"/>
            <a:ext cx="767771" cy="352334"/>
          </a:xfrm>
          <a:prstGeom prst="ellipse">
            <a:avLst/>
          </a:prstGeom>
          <a:solidFill>
            <a:srgbClr val="46586E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54991">
            <a:off x="9839446" y="3382962"/>
            <a:ext cx="768163" cy="471705"/>
          </a:xfrm>
          <a:prstGeom prst="rect">
            <a:avLst/>
          </a:prstGeom>
        </p:spPr>
      </p:pic>
      <p:sp>
        <p:nvSpPr>
          <p:cNvPr id="25" name="Равнобедренный треугольник 24"/>
          <p:cNvSpPr/>
          <p:nvPr/>
        </p:nvSpPr>
        <p:spPr>
          <a:xfrm rot="10583836">
            <a:off x="10449690" y="2279922"/>
            <a:ext cx="761810" cy="493200"/>
          </a:xfrm>
          <a:prstGeom prst="triangle">
            <a:avLst/>
          </a:prstGeom>
          <a:solidFill>
            <a:srgbClr val="4A5E76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ирог 26"/>
          <p:cNvSpPr/>
          <p:nvPr/>
        </p:nvSpPr>
        <p:spPr>
          <a:xfrm rot="15932660">
            <a:off x="11654030" y="2908067"/>
            <a:ext cx="212410" cy="454396"/>
          </a:xfrm>
          <a:prstGeom prst="pie">
            <a:avLst/>
          </a:prstGeom>
          <a:solidFill>
            <a:srgbClr val="4658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Диагональная полоса 29"/>
          <p:cNvSpPr/>
          <p:nvPr/>
        </p:nvSpPr>
        <p:spPr>
          <a:xfrm rot="1752734">
            <a:off x="10914505" y="2248560"/>
            <a:ext cx="522956" cy="601345"/>
          </a:xfrm>
          <a:prstGeom prst="diagStripe">
            <a:avLst/>
          </a:prstGeom>
          <a:solidFill>
            <a:srgbClr val="4A5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Пирог 30"/>
          <p:cNvSpPr/>
          <p:nvPr/>
        </p:nvSpPr>
        <p:spPr>
          <a:xfrm>
            <a:off x="9609271" y="3219374"/>
            <a:ext cx="422347" cy="420898"/>
          </a:xfrm>
          <a:prstGeom prst="pie">
            <a:avLst/>
          </a:prstGeom>
          <a:solidFill>
            <a:srgbClr val="4A5E76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Пирог 32"/>
          <p:cNvSpPr/>
          <p:nvPr/>
        </p:nvSpPr>
        <p:spPr>
          <a:xfrm rot="11271049">
            <a:off x="9848198" y="3072859"/>
            <a:ext cx="312260" cy="308437"/>
          </a:xfrm>
          <a:prstGeom prst="pie">
            <a:avLst/>
          </a:prstGeom>
          <a:solidFill>
            <a:srgbClr val="4A5E76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Прямоугольный треугольник 33"/>
          <p:cNvSpPr/>
          <p:nvPr/>
        </p:nvSpPr>
        <p:spPr>
          <a:xfrm rot="10277845">
            <a:off x="11036187" y="2389662"/>
            <a:ext cx="844025" cy="863268"/>
          </a:xfrm>
          <a:prstGeom prst="rtTriangle">
            <a:avLst/>
          </a:prstGeom>
          <a:solidFill>
            <a:srgbClr val="4A5E76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Хорда 34"/>
          <p:cNvSpPr/>
          <p:nvPr/>
        </p:nvSpPr>
        <p:spPr>
          <a:xfrm rot="14572838">
            <a:off x="9317481" y="3231160"/>
            <a:ext cx="381906" cy="484493"/>
          </a:xfrm>
          <a:prstGeom prst="chord">
            <a:avLst/>
          </a:prstGeom>
          <a:solidFill>
            <a:srgbClr val="46586E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7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0645" y="536337"/>
            <a:ext cx="10795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200" dirty="0"/>
              <a:t>Со второй половины XIX века предпринимались неоднократные попытки кодификации соответствующих норм частными лицами и </a:t>
            </a:r>
            <a:r>
              <a:rPr lang="ru-RU" sz="2200" dirty="0" smtClean="0"/>
              <a:t>организациями. </a:t>
            </a:r>
          </a:p>
          <a:p>
            <a:endParaRPr lang="ru-RU" sz="2200" dirty="0"/>
          </a:p>
          <a:p>
            <a:r>
              <a:rPr lang="ru-RU" sz="2200" dirty="0" smtClean="0"/>
              <a:t>Попыталась</a:t>
            </a:r>
            <a:r>
              <a:rPr lang="ru-RU" sz="2200" dirty="0"/>
              <a:t>, но, увы, безуспешно внести свою лепту </a:t>
            </a:r>
            <a:r>
              <a:rPr lang="ru-RU" sz="2200" dirty="0" smtClean="0"/>
              <a:t>и Лига </a:t>
            </a:r>
            <a:r>
              <a:rPr lang="ru-RU" sz="2200" dirty="0"/>
              <a:t>Наций. </a:t>
            </a:r>
            <a:endParaRPr lang="ru-RU" sz="2200" dirty="0" smtClean="0"/>
          </a:p>
          <a:p>
            <a:endParaRPr lang="ru-RU" sz="2200" dirty="0" smtClean="0"/>
          </a:p>
          <a:p>
            <a:r>
              <a:rPr lang="ru-RU" sz="2200" dirty="0"/>
              <a:t>Первая попытка формальной кодификации была предпринята лишь в 1928 году, когда в Гаване (Латинская Америка) была принята Конвенция о дипломатических чиновниках. </a:t>
            </a:r>
          </a:p>
          <a:p>
            <a:endParaRPr lang="ru-RU" sz="2200" dirty="0" smtClean="0"/>
          </a:p>
          <a:p>
            <a:r>
              <a:rPr lang="ru-RU" sz="2200" dirty="0" smtClean="0"/>
              <a:t>Но </a:t>
            </a:r>
            <a:r>
              <a:rPr lang="ru-RU" sz="2200" dirty="0"/>
              <a:t>только усилия Комиссии международного права ООН, вплотную занявшейся этой проблемой </a:t>
            </a:r>
            <a:r>
              <a:rPr lang="ru-RU" sz="2200" dirty="0" smtClean="0"/>
              <a:t>в 50-е </a:t>
            </a:r>
            <a:r>
              <a:rPr lang="ru-RU" sz="2200" dirty="0"/>
              <a:t>годы, привели к позитивным результатам.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В </a:t>
            </a:r>
            <a:r>
              <a:rPr lang="ru-RU" sz="2200" dirty="0"/>
              <a:t>итоге принятая в 1961 году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Венская конвенция о дипломатических сношениях </a:t>
            </a:r>
            <a:r>
              <a:rPr lang="ru-RU" sz="2200" dirty="0"/>
              <a:t>стала универсальным международно-правовым документом, в котором нашли наиболее полное отражение объем и характер дипломатических иммунитетов и привилегий. </a:t>
            </a:r>
            <a:endParaRPr lang="ru-RU" sz="2200" dirty="0" smtClean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99422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862666" y="1490133"/>
            <a:ext cx="87601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Позже были приняты и некоторые другие соглашения.</a:t>
            </a:r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r>
              <a:rPr lang="ru-RU" sz="2200" dirty="0" smtClean="0"/>
              <a:t>Кроме </a:t>
            </a:r>
            <a:r>
              <a:rPr lang="ru-RU" sz="2200" dirty="0"/>
              <a:t>того, государства имеют право принимать в отношении дипломатического иммунитета любые иные законодательные акты, которые позволяют конкретизировать ситуацию в соответствии с отношениями между странами.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4826" y="4290900"/>
            <a:ext cx="1958017" cy="182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6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5098" y="2883945"/>
            <a:ext cx="11539960" cy="347240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55212" y="1010074"/>
            <a:ext cx="10127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Дипломатические привилегии и иммунитеты представляют собой совокупность особых прав и преимуществ, которыми обладают дипломатические представительства и их персонал в странах пребывания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5098" y="3204375"/>
            <a:ext cx="25378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Иммунитеты</a:t>
            </a:r>
            <a:r>
              <a:rPr lang="ru-RU" sz="2200" dirty="0" smtClean="0"/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освобождение от гражданской, административной и уголовной юрисдикции государства</a:t>
            </a:r>
            <a:r>
              <a:rPr lang="ru-RU" sz="2200" dirty="0" smtClean="0"/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пребывания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7907" y="3204375"/>
            <a:ext cx="400484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Привилегии</a:t>
            </a:r>
            <a:r>
              <a:rPr lang="ru-RU" sz="2200" dirty="0" smtClean="0"/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льготы и преимущества, которые предоставляются не столько в силу обязанности, вытекающей из международного права, сколько в порядке так называемой международной вежливости и взаимности.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964" y="3030701"/>
            <a:ext cx="4282633" cy="28534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4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399821" y="801510"/>
            <a:ext cx="913271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Под термином «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дипломатический иммунитет</a:t>
            </a:r>
            <a:r>
              <a:rPr lang="ru-RU" sz="2200" dirty="0"/>
              <a:t>» в  широком смысле понимается совокупность иммунитетов и привилегий, </a:t>
            </a:r>
            <a:r>
              <a:rPr lang="ru-RU" sz="2200" dirty="0" smtClean="0"/>
              <a:t>предоставляемых</a:t>
            </a:r>
          </a:p>
          <a:p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главам </a:t>
            </a:r>
            <a:r>
              <a:rPr lang="ru-RU" sz="2200" dirty="0"/>
              <a:t>государств,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главам </a:t>
            </a:r>
            <a:r>
              <a:rPr lang="ru-RU" sz="2200" dirty="0"/>
              <a:t>и членам правительств</a:t>
            </a:r>
            <a:r>
              <a:rPr lang="ru-RU" sz="2200" dirty="0" smtClean="0"/>
              <a:t>,</a:t>
            </a:r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членам </a:t>
            </a:r>
            <a:r>
              <a:rPr lang="ru-RU" sz="2200" dirty="0"/>
              <a:t>парламентов,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дипломатическим </a:t>
            </a:r>
            <a:r>
              <a:rPr lang="ru-RU" sz="2200" dirty="0"/>
              <a:t>представительствам,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дипломатическим </a:t>
            </a:r>
            <a:r>
              <a:rPr lang="ru-RU" sz="2200" dirty="0"/>
              <a:t>агентам и их персоналу,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консульским </a:t>
            </a:r>
            <a:r>
              <a:rPr lang="ru-RU" sz="2200" dirty="0"/>
              <a:t>учреждениям и их работникам,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специальным </a:t>
            </a:r>
            <a:r>
              <a:rPr lang="ru-RU" sz="2200" dirty="0"/>
              <a:t>миссиям, главе и членам миссии,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главам </a:t>
            </a:r>
            <a:r>
              <a:rPr lang="ru-RU" sz="2200" dirty="0"/>
              <a:t>и членам делегаций на международных конференциях и в органах международных организаций,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международным </a:t>
            </a:r>
            <a:r>
              <a:rPr lang="ru-RU" sz="2200" dirty="0"/>
              <a:t>организациям и их должностным лицам</a:t>
            </a:r>
          </a:p>
        </p:txBody>
      </p:sp>
    </p:spTree>
    <p:extLst>
      <p:ext uri="{BB962C8B-B14F-4D97-AF65-F5344CB8AC3E}">
        <p14:creationId xmlns:p14="http://schemas.microsoft.com/office/powerpoint/2010/main" val="72321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804" y="4849792"/>
            <a:ext cx="3014196" cy="20082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4686" y="1134318"/>
            <a:ext cx="94102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Предоставляя такие права и преимущества, </a:t>
            </a:r>
            <a:r>
              <a:rPr lang="ru-RU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выводя тем самым </a:t>
            </a:r>
          </a:p>
          <a:p>
            <a:r>
              <a:rPr lang="ru-RU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дипломатов из-под своей юрисдикции</a:t>
            </a:r>
            <a:r>
              <a:rPr lang="ru-RU" sz="2400" dirty="0" smtClean="0"/>
              <a:t>, государства</a:t>
            </a:r>
          </a:p>
          <a:p>
            <a:r>
              <a:rPr lang="ru-RU" sz="24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 smtClean="0"/>
              <a:t>действуют на началах взаимности,</a:t>
            </a:r>
          </a:p>
          <a:p>
            <a:pPr>
              <a:buClr>
                <a:schemeClr val="accent4"/>
              </a:buClr>
              <a:buSzPct val="120000"/>
            </a:pPr>
            <a:r>
              <a:rPr lang="ru-RU" sz="2400" dirty="0" smtClean="0"/>
              <a:t> 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 smtClean="0"/>
              <a:t>руководствуются принципами суверенитета и равенства субъектов международного права,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400" dirty="0" smtClean="0"/>
              <a:t>стремятся обеспечить диппредставительствам наиболее благоприятные условия для выполнения возложенных на них функций и задач.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1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4069154" y="2833408"/>
            <a:ext cx="691915" cy="91798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254045" y="2859567"/>
            <a:ext cx="686288" cy="86567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8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02756" y="2438400"/>
            <a:ext cx="3680177" cy="975579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200" b="1" dirty="0">
                <a:ln/>
                <a:solidFill>
                  <a:schemeClr val="accent4"/>
                </a:solidFill>
              </a:rPr>
              <a:t>иммунитеты и </a:t>
            </a:r>
            <a:r>
              <a:rPr lang="ru-RU" sz="2200" b="1" dirty="0" smtClean="0">
                <a:ln/>
                <a:solidFill>
                  <a:schemeClr val="accent4"/>
                </a:solidFill>
              </a:rPr>
              <a:t>привилегии</a:t>
            </a:r>
          </a:p>
          <a:p>
            <a:pPr algn="ctr"/>
            <a:r>
              <a:rPr lang="ru-RU" sz="2200" b="1" dirty="0">
                <a:ln/>
                <a:solidFill>
                  <a:schemeClr val="accent4"/>
                </a:solidFill>
              </a:rPr>
              <a:t>о</a:t>
            </a:r>
            <a:r>
              <a:rPr lang="ru-RU" sz="2200" b="1" dirty="0" smtClean="0">
                <a:ln/>
                <a:solidFill>
                  <a:schemeClr val="accent4"/>
                </a:solidFill>
              </a:rPr>
              <a:t>тносятся  </a:t>
            </a:r>
            <a:endParaRPr lang="ru-RU" sz="22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65489" y="642815"/>
            <a:ext cx="81731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соответствии с Венской конвенцией 1961 г. все </a:t>
            </a:r>
            <a:r>
              <a:rPr lang="ru-RU" sz="2400" dirty="0" smtClean="0"/>
              <a:t>дипломатические иммунитеты </a:t>
            </a:r>
            <a:r>
              <a:rPr lang="ru-RU" sz="2400" dirty="0"/>
              <a:t>и привилегии подразделены на две категории:</a:t>
            </a:r>
          </a:p>
          <a:p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65489" y="4146404"/>
            <a:ext cx="3160890" cy="106479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дипломатическому представительству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2446" y="4146404"/>
            <a:ext cx="3194756" cy="106479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дипломатическому персоналу и членам их семей </a:t>
            </a:r>
          </a:p>
        </p:txBody>
      </p:sp>
    </p:spTree>
    <p:extLst>
      <p:ext uri="{BB962C8B-B14F-4D97-AF65-F5344CB8AC3E}">
        <p14:creationId xmlns:p14="http://schemas.microsoft.com/office/powerpoint/2010/main" val="2167125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74133" y="677333"/>
            <a:ext cx="10555112" cy="733778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8622" y="813389"/>
            <a:ext cx="1034062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400" b="1" i="1" dirty="0" smtClean="0">
                <a:ln/>
                <a:solidFill>
                  <a:schemeClr val="accent4"/>
                </a:solidFill>
              </a:rPr>
              <a:t>Иммунитеты, относящиеся </a:t>
            </a:r>
            <a:r>
              <a:rPr lang="ru-RU" sz="2400" b="1" i="1" dirty="0">
                <a:ln/>
                <a:solidFill>
                  <a:schemeClr val="accent4"/>
                </a:solidFill>
              </a:rPr>
              <a:t>к дипломатическому </a:t>
            </a:r>
            <a:r>
              <a:rPr lang="ru-RU" sz="2400" b="1" i="1" dirty="0" smtClean="0">
                <a:ln/>
                <a:solidFill>
                  <a:schemeClr val="accent4"/>
                </a:solidFill>
              </a:rPr>
              <a:t>представительству</a:t>
            </a:r>
            <a:endParaRPr lang="ru-RU" sz="2400" b="1" i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2538" y="2241823"/>
            <a:ext cx="2302936" cy="390541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неприкосновенность </a:t>
            </a:r>
            <a:r>
              <a:rPr lang="ru-RU" sz="19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помещений</a:t>
            </a: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иммунитеты имущества и средств </a:t>
            </a: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передвижения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иммунитеты </a:t>
            </a:r>
            <a:r>
              <a:rPr lang="ru-RU" sz="19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корреспонденции </a:t>
            </a:r>
            <a:r>
              <a:rPr lang="ru-RU" sz="19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архивов</a:t>
            </a:r>
            <a:endParaRPr lang="ru-RU" sz="19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17337" y="2271025"/>
            <a:ext cx="2302932" cy="3905409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sz="2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фискальный иммунитет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41158" y="2288938"/>
            <a:ext cx="2314222" cy="3905408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97244" y="2288939"/>
            <a:ext cx="2190045" cy="4061494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18924584">
            <a:off x="1163965" y="1055576"/>
            <a:ext cx="720081" cy="711068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ый треугольник 10"/>
          <p:cNvSpPr/>
          <p:nvPr/>
        </p:nvSpPr>
        <p:spPr>
          <a:xfrm rot="18894633">
            <a:off x="3996288" y="1035058"/>
            <a:ext cx="745030" cy="752102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 rot="18941457">
            <a:off x="6908353" y="1047375"/>
            <a:ext cx="779833" cy="750933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/>
        </p:nvSpPr>
        <p:spPr>
          <a:xfrm rot="18839969">
            <a:off x="9615134" y="1040911"/>
            <a:ext cx="734134" cy="76386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101645" y="2694117"/>
            <a:ext cx="231422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на беспрепятственные сношения представительства с центром </a:t>
            </a:r>
            <a:r>
              <a:rPr lang="ru-RU" sz="21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другими представительствами своего государства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6269" y="3179813"/>
            <a:ext cx="21110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таможенные</a:t>
            </a:r>
            <a:endParaRPr lang="ru-RU" sz="2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accent4"/>
              </a:buClr>
              <a:buSzPct val="120000"/>
            </a:pPr>
            <a:r>
              <a:rPr lang="ru-RU" sz="2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2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ные привилегии</a:t>
            </a:r>
            <a:endParaRPr lang="ru-RU" sz="22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0355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93511" y="1071533"/>
            <a:ext cx="11458222" cy="778934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5425" y="1204095"/>
            <a:ext cx="1143281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400" b="1" i="1" dirty="0" smtClean="0">
                <a:ln/>
                <a:solidFill>
                  <a:schemeClr val="accent4"/>
                </a:solidFill>
              </a:rPr>
              <a:t>Иммунитеты, относящиеся к </a:t>
            </a:r>
            <a:r>
              <a:rPr lang="ru-RU" sz="2400" b="1" i="1" dirty="0">
                <a:ln/>
                <a:solidFill>
                  <a:schemeClr val="accent4"/>
                </a:solidFill>
              </a:rPr>
              <a:t>дипломатическому персоналу и членам их </a:t>
            </a:r>
            <a:r>
              <a:rPr lang="ru-RU" sz="2400" b="1" i="1" dirty="0" smtClean="0">
                <a:ln/>
                <a:solidFill>
                  <a:schemeClr val="accent4"/>
                </a:solidFill>
              </a:rPr>
              <a:t>семей</a:t>
            </a:r>
            <a:endParaRPr lang="ru-RU" sz="2400" b="1" i="1" dirty="0">
              <a:ln/>
              <a:solidFill>
                <a:schemeClr val="accent4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3511" y="2583215"/>
            <a:ext cx="2009422" cy="3955697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Неприкосновенность</a:t>
            </a:r>
          </a:p>
          <a:p>
            <a:pPr algn="ctr"/>
            <a:r>
              <a:rPr lang="ru-RU" sz="2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личности,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жилища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72267" y="2560636"/>
            <a:ext cx="2150535" cy="400085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19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79625" y="2583215"/>
            <a:ext cx="2071512" cy="400085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39001" y="2538059"/>
            <a:ext cx="2144889" cy="400085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таможенные привилегии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71755" y="2583215"/>
            <a:ext cx="2167467" cy="3955698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освобождение от личных повинностей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7792" y="2775919"/>
            <a:ext cx="21674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4"/>
              </a:buClr>
              <a:buSzPct val="120000"/>
            </a:pP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полный иммунитет от </a:t>
            </a:r>
            <a:endParaRPr lang="ru-RU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уголовной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юрисдикции государства пребывания,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гражданской и административной юрисдикции в отношении исполнительных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действий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8911761">
            <a:off x="1016164" y="1578887"/>
            <a:ext cx="564114" cy="556836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/>
        </p:nvSpPr>
        <p:spPr>
          <a:xfrm rot="18927832">
            <a:off x="3294445" y="1569206"/>
            <a:ext cx="554160" cy="541364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/>
        </p:nvSpPr>
        <p:spPr>
          <a:xfrm rot="18893966">
            <a:off x="5639798" y="1562766"/>
            <a:ext cx="566158" cy="574872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 rot="18870615">
            <a:off x="8072052" y="1596195"/>
            <a:ext cx="525084" cy="51909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/>
          <p:cNvSpPr/>
          <p:nvPr/>
        </p:nvSpPr>
        <p:spPr>
          <a:xfrm rot="18878051">
            <a:off x="10464974" y="1555170"/>
            <a:ext cx="625605" cy="604269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128688" y="3930080"/>
            <a:ext cx="15733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фискальный иммунитет</a:t>
            </a:r>
          </a:p>
        </p:txBody>
      </p:sp>
    </p:spTree>
    <p:extLst>
      <p:ext uri="{BB962C8B-B14F-4D97-AF65-F5344CB8AC3E}">
        <p14:creationId xmlns:p14="http://schemas.microsoft.com/office/powerpoint/2010/main" val="355337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06689" y="1450749"/>
            <a:ext cx="776957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Допускаются, однако, некоторые изъятия. </a:t>
            </a:r>
            <a:endParaRPr lang="ru-RU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ru-RU" sz="2200" dirty="0"/>
          </a:p>
          <a:p>
            <a:r>
              <a:rPr lang="ru-RU" sz="2200" dirty="0" smtClean="0"/>
              <a:t>Так</a:t>
            </a:r>
            <a:r>
              <a:rPr lang="ru-RU" sz="2200" dirty="0"/>
              <a:t>, вещный иск может быть предъявлен по поводу недвижимого имущества, которым дипломат или член его семьи владеют лично.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Можно </a:t>
            </a:r>
            <a:r>
              <a:rPr lang="ru-RU" sz="2200" dirty="0"/>
              <a:t>предъявить иск </a:t>
            </a:r>
            <a:endParaRPr lang="ru-RU" sz="2200" dirty="0" smtClean="0"/>
          </a:p>
          <a:p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200" dirty="0" smtClean="0"/>
              <a:t>по </a:t>
            </a:r>
            <a:r>
              <a:rPr lang="ru-RU" sz="2200" dirty="0"/>
              <a:t>наследственному делу, в котором дипломат или член его семьи выступает в качестве наследников,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40000"/>
              <a:buFont typeface="Arial" panose="020B0604020202020204" pitchFamily="34" charset="0"/>
              <a:buChar char="•"/>
            </a:pP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200" dirty="0" smtClean="0"/>
              <a:t>иск </a:t>
            </a:r>
            <a:r>
              <a:rPr lang="ru-RU" sz="2200" dirty="0"/>
              <a:t>по поводу профессиональной или коммерческой деятельности, которой они занимаются в целях получения личной выгоды.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52100" y="5112720"/>
            <a:ext cx="1491545" cy="8148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18"/>
            <a:ext cx="8498561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56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16000" y="1715910"/>
            <a:ext cx="85795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Дипломатический персонал имеет право </a:t>
            </a:r>
            <a:r>
              <a:rPr lang="ru-RU" sz="2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свободного передвижения по территории государства пребывания </a:t>
            </a:r>
            <a:r>
              <a:rPr lang="ru-RU" sz="2200" dirty="0"/>
              <a:t>с учетом правил о так называемых закрытых зонах, если таковые существуют.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Рядом </a:t>
            </a:r>
            <a:r>
              <a:rPr lang="ru-RU" sz="2200" dirty="0"/>
              <a:t>стран установлен уведомительный порядок передвижения, требующий подачи в МИД соответствующей ноты, </a:t>
            </a:r>
            <a:r>
              <a:rPr lang="ru-RU" sz="2200" dirty="0" smtClean="0"/>
              <a:t>в которой </a:t>
            </a:r>
            <a:r>
              <a:rPr lang="ru-RU" sz="2200" dirty="0"/>
              <a:t>указываются время и маршрут поездки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681" y="0"/>
            <a:ext cx="8498561" cy="493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216" y="4029643"/>
            <a:ext cx="3297785" cy="269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4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22853" y="1061639"/>
            <a:ext cx="895003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Начиная с XVIII века в дипломатическую практику прочно вошло понимание того, </a:t>
            </a:r>
            <a:r>
              <a:rPr lang="ru-RU" sz="2200" dirty="0" smtClean="0"/>
              <a:t>что</a:t>
            </a:r>
          </a:p>
          <a:p>
            <a:endParaRPr lang="ru-RU" sz="2200" dirty="0"/>
          </a:p>
          <a:p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 </a:t>
            </a:r>
            <a:br>
              <a:rPr lang="ru-RU" sz="2200" dirty="0"/>
            </a:br>
            <a:endParaRPr lang="ru-RU" sz="2200" dirty="0" smtClean="0"/>
          </a:p>
          <a:p>
            <a:r>
              <a:rPr lang="ru-RU" sz="2200" dirty="0" smtClean="0"/>
              <a:t>должны </a:t>
            </a:r>
            <a:r>
              <a:rPr lang="ru-RU" sz="2200" dirty="0"/>
              <a:t>рассматриваться властями государства пребывания так, словно они находятся за пределами этой страны. 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К ним стало применяться понятие «</a:t>
            </a:r>
            <a:r>
              <a:rPr lang="ru-RU" sz="2200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экстерриториальность</a:t>
            </a:r>
            <a:r>
              <a:rPr lang="ru-RU" sz="2200" dirty="0"/>
              <a:t>», подразумевающее применение иммунитетов, которые по сути означали их изъятие из-под юрисдикции страны пребывания.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185709" y="1661916"/>
            <a:ext cx="375073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иностранный посол</a:t>
            </a:r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помещение </a:t>
            </a:r>
            <a:r>
              <a:rPr lang="ru-RU" sz="2100" dirty="0"/>
              <a:t>его </a:t>
            </a:r>
            <a:r>
              <a:rPr lang="ru-RU" sz="2100" dirty="0" smtClean="0"/>
              <a:t>посольства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резиденция посла</a:t>
            </a:r>
            <a:endParaRPr lang="en-US" sz="2100" dirty="0" smtClean="0"/>
          </a:p>
          <a:p>
            <a:pPr marL="342900" indent="-34290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персонал посольства</a:t>
            </a:r>
            <a:endParaRPr lang="en-US" sz="21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281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617" y="283191"/>
            <a:ext cx="8303472" cy="31458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43907" y="3338689"/>
            <a:ext cx="3635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посольства РФ в Варшаве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7911" y="3894137"/>
            <a:ext cx="976206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Наиболее важным иммунитетом считается </a:t>
            </a:r>
            <a:r>
              <a:rPr lang="ru-RU" sz="2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неприкосновенность помещений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dirty="0" smtClean="0"/>
              <a:t> </a:t>
            </a:r>
            <a:r>
              <a:rPr lang="ru-RU" sz="2200" dirty="0"/>
              <a:t>Согласно Венской конвенции о дипломатических сношениях 1961 года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помещения диппредставительства – это все здания или части зданий, используемые для целей представительства, в том числе резиденции главы представительства, причем независимо от того, кому принадлежит право собственности на них</a:t>
            </a:r>
            <a:r>
              <a:rPr lang="ru-RU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33372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1499" y="189170"/>
            <a:ext cx="3706689" cy="59075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49593" y="6033184"/>
            <a:ext cx="393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Территория посольства Финляндии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Москве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8734" y="340675"/>
            <a:ext cx="650497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В понятие «земельный участок», на котором размещается дипломатическое </a:t>
            </a:r>
            <a:r>
              <a:rPr lang="ru-RU" sz="2100" dirty="0" smtClean="0"/>
              <a:t>представительство, </a:t>
            </a:r>
            <a:r>
              <a:rPr lang="ru-RU" sz="2100" dirty="0"/>
              <a:t>включаются все принадлежащие посольству </a:t>
            </a:r>
            <a:r>
              <a:rPr lang="ru-RU" sz="2100" dirty="0" smtClean="0"/>
              <a:t>территории</a:t>
            </a:r>
            <a:r>
              <a:rPr lang="ru-RU" sz="2100" dirty="0"/>
              <a:t>, такие </a:t>
            </a:r>
            <a:r>
              <a:rPr lang="ru-RU" sz="2100" dirty="0" smtClean="0"/>
              <a:t>как</a:t>
            </a:r>
            <a:r>
              <a:rPr lang="ru-RU" sz="2100" dirty="0"/>
              <a:t/>
            </a:r>
            <a:br>
              <a:rPr lang="ru-RU" sz="2100" dirty="0"/>
            </a:b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3657600" y="1340064"/>
            <a:ext cx="4120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двор, </a:t>
            </a:r>
            <a:endParaRPr lang="ru-RU" sz="2000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сад</a:t>
            </a:r>
            <a:r>
              <a:rPr lang="ru-RU" sz="2000" dirty="0"/>
              <a:t>, </a:t>
            </a:r>
            <a:endParaRPr lang="ru-RU" sz="2000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спортивная </a:t>
            </a:r>
            <a:r>
              <a:rPr lang="ru-RU" sz="2000" dirty="0"/>
              <a:t>площадка, </a:t>
            </a:r>
            <a:endParaRPr lang="ru-RU" sz="2000" dirty="0" smtClean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стоянка </a:t>
            </a:r>
            <a:r>
              <a:rPr lang="ru-RU" sz="2000" dirty="0"/>
              <a:t>для автомобилей и </a:t>
            </a:r>
            <a:r>
              <a:rPr lang="ru-RU" sz="2000" dirty="0" smtClean="0"/>
              <a:t>проч.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30172" y="3683985"/>
            <a:ext cx="71753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являться </a:t>
            </a:r>
            <a:r>
              <a:rPr lang="ru-RU" sz="2100" dirty="0"/>
              <a:t>собственностью государства, учредившего это посольство или консульство</a:t>
            </a:r>
            <a:r>
              <a:rPr lang="ru-RU" sz="2100" dirty="0" smtClean="0"/>
              <a:t>;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быть </a:t>
            </a:r>
            <a:r>
              <a:rPr lang="ru-RU" sz="2100" dirty="0"/>
              <a:t>передан на условиях взаимности учредившему его государству властями страны пребывания  в бессрочное пользование</a:t>
            </a:r>
            <a:r>
              <a:rPr lang="ru-RU" sz="2100" dirty="0" smtClean="0"/>
              <a:t>;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endParaRPr lang="ru-RU" sz="2100" dirty="0"/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100" dirty="0" smtClean="0"/>
              <a:t>находиться </a:t>
            </a:r>
            <a:r>
              <a:rPr lang="ru-RU" sz="2100" dirty="0"/>
              <a:t>в срочной аренде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8734" y="2927494"/>
            <a:ext cx="48960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При этом земельный участок может</a:t>
            </a:r>
            <a:r>
              <a:rPr lang="ru-RU" sz="2200" dirty="0" smtClean="0"/>
              <a:t>: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84807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111" y="474132"/>
            <a:ext cx="110744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/>
              <a:t>Венская конвенция 1961г </a:t>
            </a:r>
            <a:r>
              <a:rPr lang="ru-RU" sz="2100" dirty="0"/>
              <a:t>не содержат каких-либо ограничений, касающихся размеров помещений дипломатических представительств </a:t>
            </a:r>
            <a:r>
              <a:rPr lang="ru-RU" sz="2100" dirty="0" smtClean="0"/>
              <a:t>и </a:t>
            </a:r>
            <a:r>
              <a:rPr lang="ru-RU" sz="2100" dirty="0"/>
              <a:t>не предусматривает каких-либо ограничений по количеству зданий, используемых в качестве помещений </a:t>
            </a:r>
            <a:r>
              <a:rPr lang="ru-RU" sz="2100" dirty="0" smtClean="0"/>
              <a:t>посольства.</a:t>
            </a:r>
            <a:r>
              <a:rPr lang="ru-RU" sz="2100" dirty="0"/>
              <a:t/>
            </a:r>
            <a:br>
              <a:rPr lang="ru-RU" sz="2100" dirty="0"/>
            </a:br>
            <a:endParaRPr lang="ru-RU" sz="2100" dirty="0" smtClean="0"/>
          </a:p>
          <a:p>
            <a:r>
              <a:rPr lang="ru-RU" sz="21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Однако!</a:t>
            </a: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2100" dirty="0"/>
              <a:t>Вместе с тем в контексте </a:t>
            </a:r>
            <a:r>
              <a:rPr lang="ru-RU" sz="2100" dirty="0" smtClean="0"/>
              <a:t>Венской конвенции </a:t>
            </a:r>
            <a:r>
              <a:rPr lang="ru-RU" sz="2100" dirty="0"/>
              <a:t>понятие «помещение» означает только те здания, которые используются исключительно для целей дипломатического </a:t>
            </a:r>
            <a:r>
              <a:rPr lang="ru-RU" sz="2100" dirty="0" smtClean="0"/>
              <a:t>представительства</a:t>
            </a:r>
          </a:p>
          <a:p>
            <a:r>
              <a:rPr lang="ru-RU" sz="2100" dirty="0" smtClean="0"/>
              <a:t>. </a:t>
            </a: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Отсюда следует, что государство пребывания может отказаться признать в качестве «помещения» </a:t>
            </a:r>
            <a:r>
              <a:rPr lang="ru-RU" sz="2100" dirty="0" smtClean="0"/>
              <a:t>диппредставительства </a:t>
            </a:r>
            <a:r>
              <a:rPr lang="ru-RU" sz="2100" dirty="0"/>
              <a:t>здания, в которых размещаются, например, школа для детей сотрудников представительства, культурный центр, медицинский пункт и т.п. Это означает, что этим зданиям может быть отказано в распространении на них дипломатических </a:t>
            </a:r>
            <a:r>
              <a:rPr lang="ru-RU" sz="2100" dirty="0" smtClean="0"/>
              <a:t>иммунитетов.</a:t>
            </a:r>
            <a:endParaRPr lang="ru-RU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395111" y="5615582"/>
            <a:ext cx="1107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этой международно-правовой норме государство пребывания получает возможность как-то регулировать и ограничивать число зданий, которое аккредитующее государство использует в качестве диппредставительства или консульского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226300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11199" y="452858"/>
            <a:ext cx="1093893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Неприкосновенность помещения диппредставительства на практике означает, что представители официальных властей государства пребывания не могут вступать в эти помещения иначе как с согласия, полученного от главы этого представительства   или этого учреждения. Причем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данный запрет имеет абсолютный характер и не допускает никаких исключений из этой нормы</a:t>
            </a:r>
            <a:r>
              <a:rPr lang="ru-RU" sz="2100" dirty="0"/>
              <a:t>.  Даже в случае пожара прибывшие на место пожарные имеют право войти или въехать на территорию только в случае получения на то согласия со стороны главы диппредставительства учреждения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377" y="3531168"/>
            <a:ext cx="50687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отсутствия по каким-либо причинам посла (или лиц замещающих) и невозможности получить согласие на вступление местных властей в помещение государство пребывания должно запросить согласие на такое вступление у правительства аккредитующего государства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689" y="2604149"/>
            <a:ext cx="4822708" cy="36170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984088" y="6147708"/>
            <a:ext cx="2897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Посольство РФ в Испании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15" y="247629"/>
            <a:ext cx="8151058" cy="61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13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19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28890" y="767644"/>
            <a:ext cx="969433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Государство пребывания обязано </a:t>
            </a:r>
            <a:endParaRPr lang="ru-RU" sz="2200" dirty="0" smtClean="0"/>
          </a:p>
          <a:p>
            <a:endParaRPr lang="ru-RU" sz="22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обеспечить </a:t>
            </a:r>
            <a:r>
              <a:rPr lang="ru-RU" sz="2200" dirty="0"/>
              <a:t>эффективную внешнюю охрану помещений дипломатического представительства;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200" dirty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200" dirty="0" smtClean="0"/>
              <a:t>не </a:t>
            </a:r>
            <a:r>
              <a:rPr lang="ru-RU" sz="2200" dirty="0"/>
              <a:t>допускается вступление властей (следователи, судебные исполнители, пожарная инспекция и т. п.) в эти помещения без согласия главы представительства. </a:t>
            </a:r>
            <a:endParaRPr lang="ru-RU" sz="2200" dirty="0" smtClean="0"/>
          </a:p>
          <a:p>
            <a:pPr marL="342900" indent="-342900">
              <a:buClr>
                <a:schemeClr val="accent4">
                  <a:lumMod val="60000"/>
                  <a:lumOff val="40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r>
              <a:rPr lang="ru-RU" sz="22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Важно </a:t>
            </a:r>
            <a:r>
              <a:rPr lang="ru-RU" sz="22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подчеркнуть, что гражданско-правовой статус здания и земельного участка, занимаемого представительством (аренда или собственность), не влияет на обладание иммунитетами и привилегиями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3258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81666" y="417689"/>
            <a:ext cx="8500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Иммунитеты и привилегии средств передвижения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05" y="1301994"/>
            <a:ext cx="6730567" cy="52369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789333" y="917912"/>
            <a:ext cx="405271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международном праве, дипломатической и консульской практике не приводится различий между средствами передвижения, принадлежащими непосредственно посольству или консульству и средствами передвижения, являющимися личной собственностью работников дипломатических представительств, консульских должностных лиц  и членов их семей.</a:t>
            </a:r>
          </a:p>
          <a:p>
            <a:endParaRPr lang="ru-RU" sz="2000" dirty="0"/>
          </a:p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они рассматриваются как представительские и консульские средства передвижения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1327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12800" y="1192189"/>
            <a:ext cx="1089095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Средства передвижения представительства (оснащены специальными номерами) пользуются иммунитетом от ареста, реквизиции, обыска и т. п. </a:t>
            </a:r>
            <a:endParaRPr lang="ru-RU" sz="2200" dirty="0" smtClean="0"/>
          </a:p>
          <a:p>
            <a:endParaRPr lang="ru-RU" sz="2200" dirty="0" smtClean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ru-RU" sz="2200" dirty="0" smtClean="0"/>
              <a:t>Однако </a:t>
            </a:r>
            <a:r>
              <a:rPr lang="ru-RU" sz="2200" dirty="0"/>
              <a:t>задержание, к примеру, </a:t>
            </a:r>
            <a:endParaRPr lang="ru-RU" sz="2200" dirty="0" smtClean="0"/>
          </a:p>
          <a:p>
            <a:r>
              <a:rPr lang="ru-RU" sz="2200" dirty="0" smtClean="0"/>
              <a:t>находящегося </a:t>
            </a:r>
            <a:r>
              <a:rPr lang="ru-RU" sz="2200" dirty="0"/>
              <a:t>в них преступника </a:t>
            </a:r>
            <a:endParaRPr lang="ru-RU" sz="2200" dirty="0" smtClean="0"/>
          </a:p>
          <a:p>
            <a:r>
              <a:rPr lang="ru-RU" sz="2200" dirty="0" smtClean="0"/>
              <a:t>не </a:t>
            </a:r>
            <a:r>
              <a:rPr lang="ru-RU" sz="2200" dirty="0"/>
              <a:t>является нарушением </a:t>
            </a:r>
            <a:endParaRPr lang="ru-RU" sz="2200" dirty="0" smtClean="0"/>
          </a:p>
          <a:p>
            <a:r>
              <a:rPr lang="ru-RU" sz="2200" dirty="0" smtClean="0"/>
              <a:t>дипломатического </a:t>
            </a:r>
            <a:r>
              <a:rPr lang="ru-RU" sz="2200" dirty="0"/>
              <a:t>статуса, </a:t>
            </a:r>
            <a:endParaRPr lang="ru-RU" sz="2200" dirty="0" smtClean="0"/>
          </a:p>
          <a:p>
            <a:r>
              <a:rPr lang="ru-RU" sz="2200" dirty="0" smtClean="0"/>
              <a:t>так </a:t>
            </a:r>
            <a:r>
              <a:rPr lang="ru-RU" sz="2200" dirty="0"/>
              <a:t>как возможные принудительные </a:t>
            </a:r>
            <a:endParaRPr lang="ru-RU" sz="2200" dirty="0" smtClean="0"/>
          </a:p>
          <a:p>
            <a:r>
              <a:rPr lang="ru-RU" sz="2200" dirty="0" smtClean="0"/>
              <a:t>действия </a:t>
            </a:r>
            <a:r>
              <a:rPr lang="ru-RU" sz="2200" dirty="0"/>
              <a:t>будут направлены в этом </a:t>
            </a:r>
            <a:endParaRPr lang="ru-RU" sz="2200" dirty="0" smtClean="0"/>
          </a:p>
          <a:p>
            <a:r>
              <a:rPr lang="ru-RU" sz="2200" dirty="0" smtClean="0"/>
              <a:t>случае </a:t>
            </a:r>
            <a:r>
              <a:rPr lang="ru-RU" sz="2200" dirty="0"/>
              <a:t>против соответствующего </a:t>
            </a:r>
            <a:endParaRPr lang="ru-RU" sz="2200" dirty="0" smtClean="0"/>
          </a:p>
          <a:p>
            <a:r>
              <a:rPr lang="ru-RU" sz="2200" dirty="0" smtClean="0"/>
              <a:t>лица</a:t>
            </a:r>
            <a:r>
              <a:rPr lang="ru-RU" sz="2200" dirty="0"/>
              <a:t>, а не средства передвижения.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328" y="2499172"/>
            <a:ext cx="5428544" cy="318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17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06399" y="302359"/>
            <a:ext cx="5384801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Отличительным признаком дипломатических и консульских средств передвижения являются специальные номерные знаки, которые выдаются при регистрации транспортного средства в соответствующих службах страны пребывания. Такие знаки, как правило, имеют специальные серии, что является необходимым инструментом идентификации транспортного средства, пользующегося  дипломатическими и консульскими иммунитетами и привилегиями.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разных странах могут быть свои небольшие различия между такими номерными знаками , например, по цвету, буквенным и цифровым обозначениям и т.п., но это не принципиально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637" y="302359"/>
            <a:ext cx="5438103" cy="40724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65364" y="4602024"/>
            <a:ext cx="5407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Вместе с тем в условиях роста масштабов международного терроризма и опасности  покушения дипломатические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некоторых стран иногда используют для своего транспорта стандартные местные регистрационные номера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5865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303" y="372533"/>
            <a:ext cx="4730906" cy="21581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6888" y="372533"/>
            <a:ext cx="571456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РФ для дипломатических </a:t>
            </a:r>
            <a:r>
              <a:rPr lang="ru-RU" sz="2100" dirty="0" smtClean="0"/>
              <a:t> средств передвижения </a:t>
            </a:r>
            <a:r>
              <a:rPr lang="ru-RU" sz="2100" dirty="0"/>
              <a:t>выделяют номерные знаки специальных серий.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Они имеют красный цвет, а все буквы и цифры выполнены белой краской.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По цифрам можно определить, какому конкретно посольству принадлежит автомобиль, т.к. у диппредставительства </a:t>
            </a:r>
            <a:r>
              <a:rPr lang="ru-RU" sz="2100" dirty="0" smtClean="0"/>
              <a:t>каждой </a:t>
            </a:r>
            <a:r>
              <a:rPr lang="ru-RU" sz="2100" dirty="0"/>
              <a:t>страны имеется свой порядковый н</a:t>
            </a:r>
            <a:r>
              <a:rPr lang="ru-RU" dirty="0"/>
              <a:t>омер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6888" y="4417358"/>
            <a:ext cx="5714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Вторая группа цифр указывает на порядковый номер автомобиля в автопарке дипломатических </a:t>
            </a:r>
            <a:r>
              <a:rPr lang="ru-RU" sz="2000" dirty="0" smtClean="0"/>
              <a:t> </a:t>
            </a:r>
            <a:r>
              <a:rPr lang="ru-RU" sz="2000" dirty="0"/>
              <a:t>машин этой страны. Так главы дипмиссий в России используют транспортные средства с буквенным обозначением «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</a:t>
            </a:r>
            <a:r>
              <a:rPr lang="ru-RU" sz="2000" dirty="0"/>
              <a:t>», а в некоторых странах – «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CDM</a:t>
            </a:r>
            <a:r>
              <a:rPr lang="ru-RU" sz="2000" dirty="0"/>
              <a:t>».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8304" y="2832308"/>
            <a:ext cx="45554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Порядковый номер автомашины главы диппредставительства, как правило, бывает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001 </a:t>
            </a:r>
            <a:r>
              <a:rPr lang="ru-RU" sz="2000" dirty="0"/>
              <a:t>и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002</a:t>
            </a:r>
            <a:r>
              <a:rPr lang="ru-RU" sz="2000" dirty="0"/>
              <a:t> (обычно у главы диппредставительства бывает два автомобиля – для официальных выездов и для обычных  поездок).</a:t>
            </a:r>
          </a:p>
          <a:p>
            <a:endParaRPr lang="ru-RU" sz="2000" dirty="0"/>
          </a:p>
          <a:p>
            <a:r>
              <a:rPr lang="ru-RU" sz="2000" dirty="0"/>
              <a:t>За главой диппредставительства может быть закреплен и номер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003</a:t>
            </a:r>
            <a:r>
              <a:rPr lang="ru-RU" sz="2000" dirty="0"/>
              <a:t>, который присваивается автомашине его супруги</a:t>
            </a:r>
          </a:p>
        </p:txBody>
      </p:sp>
    </p:spTree>
    <p:extLst>
      <p:ext uri="{BB962C8B-B14F-4D97-AF65-F5344CB8AC3E}">
        <p14:creationId xmlns:p14="http://schemas.microsoft.com/office/powerpoint/2010/main" val="5156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0578" y="242289"/>
            <a:ext cx="53960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Для остальных машин дипломатического представительства и консульского учреждения используется серия «D» (во многих зарубежных государствах «CD»).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112" y="2199762"/>
            <a:ext cx="5100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этом данная серия может быть присвоена </a:t>
            </a:r>
            <a:r>
              <a:rPr lang="ru-RU" sz="2000" dirty="0" smtClean="0"/>
              <a:t>автомобилям     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455" y="3082927"/>
            <a:ext cx="263649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л</a:t>
            </a:r>
            <a:r>
              <a:rPr lang="ru-RU" sz="2000" dirty="0" smtClean="0"/>
              <a:t>егковым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грузовым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грузопассажирским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 smtClean="0"/>
              <a:t>автобусам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23" y="466387"/>
            <a:ext cx="5706578" cy="37839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6356" y="4581645"/>
            <a:ext cx="47391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/>
              <a:t>дипломатических представительств, консульств  и международных (межгосударственных) организаций и их сотрудников, аккредитованных при МИД России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9024" y="4406366"/>
            <a:ext cx="58420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Серия «Т» используется для транспортных средств, которыми пользуются лица, относящиеся к административно-техническому и обслуживающему персоналу и не имеющие дипломатического статуса. </a:t>
            </a:r>
          </a:p>
        </p:txBody>
      </p:sp>
    </p:spTree>
    <p:extLst>
      <p:ext uri="{BB962C8B-B14F-4D97-AF65-F5344CB8AC3E}">
        <p14:creationId xmlns:p14="http://schemas.microsoft.com/office/powerpoint/2010/main" val="239607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40267" y="688621"/>
            <a:ext cx="580248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Абсолютной неприкосновенностью пользуется дипломатическая </a:t>
            </a:r>
            <a:r>
              <a:rPr lang="ru-RU" sz="2200" dirty="0" smtClean="0"/>
              <a:t>почта.</a:t>
            </a:r>
          </a:p>
          <a:p>
            <a:r>
              <a:rPr lang="ru-RU" sz="2200" dirty="0" smtClean="0"/>
              <a:t> </a:t>
            </a:r>
          </a:p>
          <a:p>
            <a:r>
              <a:rPr lang="ru-RU" sz="2200" dirty="0" smtClean="0"/>
              <a:t>Она </a:t>
            </a:r>
            <a:r>
              <a:rPr lang="ru-RU" sz="2200" dirty="0"/>
              <a:t>не ограничивается также ни весом, ни количеством мест.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b="1" i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Однако!</a:t>
            </a:r>
            <a:r>
              <a:rPr lang="ru-RU" sz="2200" dirty="0" smtClean="0"/>
              <a:t> </a:t>
            </a:r>
          </a:p>
          <a:p>
            <a:endParaRPr lang="ru-RU" sz="2200" dirty="0"/>
          </a:p>
          <a:p>
            <a:endParaRPr lang="ru-RU" sz="2200" dirty="0" smtClean="0"/>
          </a:p>
          <a:p>
            <a:r>
              <a:rPr lang="ru-RU" sz="2200" dirty="0" smtClean="0"/>
              <a:t>Если </a:t>
            </a:r>
            <a:r>
              <a:rPr lang="ru-RU" sz="2200" dirty="0"/>
              <a:t>для доставки корреспонденции используются обычные каналы, то должны строго соблюдаться действующие в этом случае специальные соглашения между заинтересованными государствами. При их нарушении почта может быть задержана и даже вскрыта.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296" y="3766409"/>
            <a:ext cx="5110481" cy="2899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4669" y="934853"/>
            <a:ext cx="50670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4"/>
                </a:solidFill>
              </a:rPr>
              <a:t>в </a:t>
            </a:r>
            <a:r>
              <a:rPr lang="ru-RU" i="1" dirty="0">
                <a:solidFill>
                  <a:schemeClr val="accent4"/>
                </a:solidFill>
              </a:rPr>
              <a:t>странах Европы – это </a:t>
            </a:r>
            <a:r>
              <a:rPr lang="ru-RU" i="1" dirty="0" err="1">
                <a:solidFill>
                  <a:schemeClr val="accent4"/>
                </a:solidFill>
              </a:rPr>
              <a:t>bag</a:t>
            </a:r>
            <a:r>
              <a:rPr lang="ru-RU" i="1" dirty="0">
                <a:solidFill>
                  <a:schemeClr val="accent4"/>
                </a:solidFill>
              </a:rPr>
              <a:t> (сумка, мешок,</a:t>
            </a:r>
            <a:br>
              <a:rPr lang="ru-RU" i="1" dirty="0">
                <a:solidFill>
                  <a:schemeClr val="accent4"/>
                </a:solidFill>
              </a:rPr>
            </a:br>
            <a:r>
              <a:rPr lang="ru-RU" i="1" dirty="0">
                <a:solidFill>
                  <a:schemeClr val="accent4"/>
                </a:solidFill>
              </a:rPr>
              <a:t>чемодан), </a:t>
            </a:r>
            <a:br>
              <a:rPr lang="ru-RU" i="1" dirty="0">
                <a:solidFill>
                  <a:schemeClr val="accent4"/>
                </a:solidFill>
              </a:rPr>
            </a:br>
            <a:r>
              <a:rPr lang="ru-RU" i="1" dirty="0">
                <a:solidFill>
                  <a:schemeClr val="accent4"/>
                </a:solidFill>
              </a:rPr>
              <a:t/>
            </a:r>
            <a:br>
              <a:rPr lang="ru-RU" i="1" dirty="0">
                <a:solidFill>
                  <a:schemeClr val="accent4"/>
                </a:solidFill>
              </a:rPr>
            </a:br>
            <a:r>
              <a:rPr lang="ru-RU" i="1" dirty="0" smtClean="0">
                <a:solidFill>
                  <a:schemeClr val="accent4"/>
                </a:solidFill>
              </a:rPr>
              <a:t>в </a:t>
            </a:r>
            <a:r>
              <a:rPr lang="ru-RU" i="1" dirty="0">
                <a:solidFill>
                  <a:schemeClr val="accent4"/>
                </a:solidFill>
              </a:rPr>
              <a:t>Соединенных Штатах Америки – </a:t>
            </a:r>
            <a:r>
              <a:rPr lang="ru-RU" i="1" dirty="0" err="1">
                <a:solidFill>
                  <a:schemeClr val="accent4"/>
                </a:solidFill>
              </a:rPr>
              <a:t>pouch</a:t>
            </a:r>
            <a:r>
              <a:rPr lang="ru-RU" i="1" dirty="0">
                <a:solidFill>
                  <a:schemeClr val="accent4"/>
                </a:solidFill>
              </a:rPr>
              <a:t> (мешок с почтой),</a:t>
            </a:r>
            <a:br>
              <a:rPr lang="ru-RU" i="1" dirty="0">
                <a:solidFill>
                  <a:schemeClr val="accent4"/>
                </a:solidFill>
              </a:rPr>
            </a:br>
            <a:r>
              <a:rPr lang="ru-RU" i="1" dirty="0">
                <a:solidFill>
                  <a:schemeClr val="accent4"/>
                </a:solidFill>
              </a:rPr>
              <a:t> </a:t>
            </a:r>
            <a:br>
              <a:rPr lang="ru-RU" i="1" dirty="0">
                <a:solidFill>
                  <a:schemeClr val="accent4"/>
                </a:solidFill>
              </a:rPr>
            </a:br>
            <a:r>
              <a:rPr lang="ru-RU" i="1" dirty="0" smtClean="0">
                <a:solidFill>
                  <a:schemeClr val="accent4"/>
                </a:solidFill>
              </a:rPr>
              <a:t>во </a:t>
            </a:r>
            <a:r>
              <a:rPr lang="ru-RU" i="1" dirty="0">
                <a:solidFill>
                  <a:schemeClr val="accent4"/>
                </a:solidFill>
              </a:rPr>
              <a:t>Франции – </a:t>
            </a:r>
            <a:r>
              <a:rPr lang="ru-RU" i="1" dirty="0" err="1">
                <a:solidFill>
                  <a:schemeClr val="accent4"/>
                </a:solidFill>
              </a:rPr>
              <a:t>valise</a:t>
            </a:r>
            <a:r>
              <a:rPr lang="ru-RU" i="1" dirty="0">
                <a:solidFill>
                  <a:schemeClr val="accent4"/>
                </a:solidFill>
              </a:rPr>
              <a:t> (саквояж, </a:t>
            </a:r>
            <a:r>
              <a:rPr lang="ru-RU" i="1" dirty="0" smtClean="0">
                <a:solidFill>
                  <a:schemeClr val="accent4"/>
                </a:solidFill>
              </a:rPr>
              <a:t>чемодан)</a:t>
            </a:r>
          </a:p>
          <a:p>
            <a:endParaRPr lang="ru-RU" i="1" dirty="0">
              <a:solidFill>
                <a:schemeClr val="accent4"/>
              </a:solidFill>
            </a:endParaRPr>
          </a:p>
          <a:p>
            <a:r>
              <a:rPr lang="ru-RU" i="1" dirty="0" smtClean="0">
                <a:solidFill>
                  <a:schemeClr val="accent4"/>
                </a:solidFill>
              </a:rPr>
              <a:t>в </a:t>
            </a:r>
            <a:r>
              <a:rPr lang="ru-RU" i="1" dirty="0">
                <a:solidFill>
                  <a:schemeClr val="accent4"/>
                </a:solidFill>
              </a:rPr>
              <a:t>России - дипломатическая вализа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16799" y="226956"/>
            <a:ext cx="3533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Дипломатическая </a:t>
            </a:r>
            <a:r>
              <a:rPr lang="ru-RU" sz="2400" dirty="0" smtClean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почта</a:t>
            </a:r>
            <a:endParaRPr lang="ru-RU" sz="2400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9537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28888" y="1185333"/>
            <a:ext cx="888435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В Венской конвенции о дипломатических сношениях не дается понятия «дипломатическая почта», ничего в ней не сказано и о допустимых размерах и весе вализы. Указано только, что все места, составляющие диппочту, должны иметь внешние признаки таковой</a:t>
            </a:r>
            <a:r>
              <a:rPr lang="ru-RU" sz="2100" dirty="0" smtClean="0"/>
              <a:t>.</a:t>
            </a:r>
          </a:p>
          <a:p>
            <a:endParaRPr lang="ru-RU" sz="2100" dirty="0"/>
          </a:p>
          <a:p>
            <a:endParaRPr lang="ru-RU" sz="2100" dirty="0"/>
          </a:p>
          <a:p>
            <a:r>
              <a:rPr lang="ru-RU" sz="2100" dirty="0"/>
              <a:t> </a:t>
            </a:r>
          </a:p>
          <a:p>
            <a:r>
              <a:rPr lang="ru-RU" sz="2100" dirty="0"/>
              <a:t>В комментариях Комиссии международного </a:t>
            </a:r>
            <a:endParaRPr lang="ru-RU" sz="2100" dirty="0" smtClean="0"/>
          </a:p>
          <a:p>
            <a:r>
              <a:rPr lang="ru-RU" sz="2100" dirty="0" smtClean="0"/>
              <a:t>права </a:t>
            </a:r>
            <a:r>
              <a:rPr lang="ru-RU" sz="2100" dirty="0"/>
              <a:t>ООН к проекту статей Венской конвенции о </a:t>
            </a:r>
            <a:endParaRPr lang="ru-RU" sz="2100" dirty="0" smtClean="0"/>
          </a:p>
          <a:p>
            <a:r>
              <a:rPr lang="ru-RU" sz="2100" dirty="0" smtClean="0"/>
              <a:t>дипломатических </a:t>
            </a:r>
            <a:r>
              <a:rPr lang="ru-RU" sz="2100" dirty="0"/>
              <a:t>сношениях 1961 года, указывалось, </a:t>
            </a:r>
            <a:endParaRPr lang="ru-RU" sz="2100" dirty="0" smtClean="0"/>
          </a:p>
          <a:p>
            <a:r>
              <a:rPr lang="ru-RU" sz="2100" dirty="0" smtClean="0"/>
              <a:t>что </a:t>
            </a:r>
            <a:r>
              <a:rPr lang="ru-RU" sz="2100" dirty="0"/>
              <a:t>дипломатическая почта определяется как </a:t>
            </a:r>
            <a:endParaRPr lang="ru-RU" sz="2100" dirty="0" smtClean="0"/>
          </a:p>
          <a:p>
            <a:r>
              <a:rPr lang="ru-RU" sz="2100" dirty="0" smtClean="0"/>
              <a:t>«</a:t>
            </a:r>
            <a:r>
              <a:rPr lang="ru-RU" sz="2100" dirty="0"/>
              <a:t>вместилище (мешок, сумка, конверт или какого бы то </a:t>
            </a:r>
            <a:endParaRPr lang="ru-RU" sz="2100" dirty="0" smtClean="0"/>
          </a:p>
          <a:p>
            <a:r>
              <a:rPr lang="ru-RU" sz="2100" dirty="0" smtClean="0"/>
              <a:t>ни </a:t>
            </a:r>
            <a:r>
              <a:rPr lang="ru-RU" sz="2100" dirty="0"/>
              <a:t>было вида пакет), содержащий документы или предметы, предназначенные для официального пользования».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79" t="6089" r="33602" b="1729"/>
          <a:stretch/>
        </p:blipFill>
        <p:spPr>
          <a:xfrm>
            <a:off x="8308177" y="2635028"/>
            <a:ext cx="3410131" cy="316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22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1343" y="1217822"/>
            <a:ext cx="1109698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Некоторые страны  в одностороннем порядке устанавливают определенные требования к иностранной дипломатической вализе. </a:t>
            </a:r>
            <a:endParaRPr lang="ru-RU" sz="2100" dirty="0" smtClean="0"/>
          </a:p>
          <a:p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Так</a:t>
            </a:r>
            <a:r>
              <a:rPr lang="ru-RU" sz="2100" dirty="0"/>
              <a:t>, ввозимая в Бразилию, Эквадор </a:t>
            </a:r>
            <a:endParaRPr lang="ru-RU" sz="2100" dirty="0" smtClean="0"/>
          </a:p>
          <a:p>
            <a:r>
              <a:rPr lang="ru-RU" sz="2100" dirty="0" smtClean="0"/>
              <a:t>и </a:t>
            </a:r>
            <a:r>
              <a:rPr lang="ru-RU" sz="2100" dirty="0"/>
              <a:t>Иран из России дипломатическая </a:t>
            </a:r>
            <a:endParaRPr lang="ru-RU" sz="2100" dirty="0" smtClean="0"/>
          </a:p>
          <a:p>
            <a:r>
              <a:rPr lang="ru-RU" sz="2100" dirty="0" smtClean="0"/>
              <a:t>почта </a:t>
            </a:r>
            <a:r>
              <a:rPr lang="ru-RU" sz="2100" dirty="0"/>
              <a:t>ограничена весом. </a:t>
            </a:r>
            <a:endParaRPr lang="ru-RU" sz="2100" dirty="0" smtClean="0"/>
          </a:p>
          <a:p>
            <a:endParaRPr lang="ru-RU" sz="2100" dirty="0" smtClean="0"/>
          </a:p>
          <a:p>
            <a:endParaRPr lang="ru-RU" sz="2100" dirty="0" smtClean="0"/>
          </a:p>
          <a:p>
            <a:r>
              <a:rPr lang="ru-RU" sz="2100" dirty="0" smtClean="0"/>
              <a:t>Также </a:t>
            </a:r>
            <a:r>
              <a:rPr lang="ru-RU" sz="2100" dirty="0"/>
              <a:t>ряд государств требует </a:t>
            </a:r>
            <a:endParaRPr lang="ru-RU" sz="2100" dirty="0" smtClean="0"/>
          </a:p>
          <a:p>
            <a:r>
              <a:rPr lang="ru-RU" sz="2100" dirty="0" smtClean="0"/>
              <a:t>предварительного </a:t>
            </a:r>
            <a:r>
              <a:rPr lang="ru-RU" sz="2100" dirty="0"/>
              <a:t>уведомления </a:t>
            </a:r>
            <a:endParaRPr lang="ru-RU" sz="2100" dirty="0" smtClean="0"/>
          </a:p>
          <a:p>
            <a:r>
              <a:rPr lang="ru-RU" sz="2100" dirty="0" smtClean="0"/>
              <a:t>о </a:t>
            </a:r>
            <a:r>
              <a:rPr lang="ru-RU" sz="2100" dirty="0"/>
              <a:t>предполагаемом количестве </a:t>
            </a:r>
            <a:endParaRPr lang="ru-RU" sz="2100" dirty="0" smtClean="0"/>
          </a:p>
          <a:p>
            <a:r>
              <a:rPr lang="ru-RU" sz="2100" dirty="0" smtClean="0"/>
              <a:t>ввозимой </a:t>
            </a:r>
            <a:r>
              <a:rPr lang="ru-RU" sz="2100" dirty="0"/>
              <a:t>на их территорию </a:t>
            </a:r>
            <a:endParaRPr lang="ru-RU" sz="2100" dirty="0" smtClean="0"/>
          </a:p>
          <a:p>
            <a:r>
              <a:rPr lang="ru-RU" sz="2100" dirty="0" smtClean="0"/>
              <a:t>дипломатической </a:t>
            </a:r>
            <a:r>
              <a:rPr lang="ru-RU" sz="2100" dirty="0"/>
              <a:t>вализы.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5" y="2117087"/>
            <a:ext cx="6076069" cy="38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85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80" y="1490304"/>
            <a:ext cx="11168840" cy="3877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753533" y="304800"/>
            <a:ext cx="1060026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Наиболее старый и проверенный способ дипломатической связи – курьер, лично доставляющий почту адресату.</a:t>
            </a:r>
            <a:br>
              <a:rPr lang="ru-RU" sz="2100" dirty="0"/>
            </a:br>
            <a:r>
              <a:rPr lang="ru-RU" sz="2100" dirty="0"/>
              <a:t>В несколько измененном виде эта практика существует и в наши дни.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15811" y="4335482"/>
            <a:ext cx="103603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Дипломатическая почта не подлежит вскрытию или задержанию ни в государстве пребывания, ни на территории третьих или транзитных стран. Данные иммунитеты имеют абсолютный характер. Но они прекращаются в момент доставки курьером почты по назначению</a:t>
            </a:r>
          </a:p>
        </p:txBody>
      </p:sp>
    </p:spTree>
    <p:extLst>
      <p:ext uri="{BB962C8B-B14F-4D97-AF65-F5344CB8AC3E}">
        <p14:creationId xmlns:p14="http://schemas.microsoft.com/office/powerpoint/2010/main" val="2459484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29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98310" y="372532"/>
            <a:ext cx="75071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Курьеры стоят на службе в ведомствах иностранных дел, имеют дипломатические паспорта.</a:t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2100" dirty="0"/>
              <a:t>Но в Венских конвенциях остался нерегламентированным ряд вопросов, связанных с выполнением их служебных обязанностей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287" y="2645538"/>
            <a:ext cx="783449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 примеру, не урегулированы на международно-правовом уровне некоторые вопросы, связанные с безопасностью, в том числе возможностью для них иметь при себе при въезде в страну пребывания огнестрельное оружие. В разных странах этот вопрос решается по разному. Например, власти США используют для доставки своей диппочты  невооруженных курьеров. А в практике российской дипломатической службы принято вооружать дипкурьеров огнестрельным оружием.</a:t>
            </a:r>
          </a:p>
          <a:p>
            <a:endParaRPr lang="ru-RU" sz="1900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19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 условиях взаимности Россия разрешает иностранным дипкурьерам, доставляющим почту в свои загранучреждения, иметь при себе оружие при их въезде на территорию нашей страны.</a:t>
            </a:r>
            <a:r>
              <a:rPr lang="ru-RU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439" y="857193"/>
            <a:ext cx="3804234" cy="53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19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1755" y="593983"/>
            <a:ext cx="9200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современной практике широко используется отправление и получение почты уполномоченными должностными лицами представительств непосредственно 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20445" y="153270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На аэродромах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В морских и речных портах</a:t>
            </a:r>
          </a:p>
          <a:p>
            <a:pPr marL="285750" indent="-285750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2000" dirty="0"/>
              <a:t>На железнодорожных станциях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755" y="3186251"/>
            <a:ext cx="103744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Порядок прохода работников посольств </a:t>
            </a:r>
            <a:r>
              <a:rPr lang="ru-RU" sz="2000" dirty="0" smtClean="0"/>
              <a:t>к </a:t>
            </a:r>
            <a:r>
              <a:rPr lang="ru-RU" sz="2000" dirty="0"/>
              <a:t>самолетам, судам, вагонам, в том числе в режимные зоны портов и станций, устанавливается властями государства пребывания в соответствии с двусторонними соглашениями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Уполномоченным представителям иностранных посольств </a:t>
            </a:r>
            <a:r>
              <a:rPr lang="ru-RU" sz="2000" dirty="0" smtClean="0"/>
              <a:t>выдается </a:t>
            </a:r>
            <a:r>
              <a:rPr lang="ru-RU" sz="2000" dirty="0"/>
              <a:t>специальный пропуск, который дает им право прохода к транспортному средству и позволяет получить почту из рук дипкурьеров или выполняющих их функцию командиров самолетов и капитанов судов.</a:t>
            </a:r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случае необходимости такого уполномоченного посольства </a:t>
            </a:r>
            <a:r>
              <a:rPr lang="ru-RU" sz="2000" dirty="0" smtClean="0"/>
              <a:t>может </a:t>
            </a:r>
            <a:r>
              <a:rPr lang="ru-RU" sz="2000" dirty="0"/>
              <a:t>сопровождать официальное должностное лицо страны пребывания. </a:t>
            </a:r>
          </a:p>
        </p:txBody>
      </p:sp>
    </p:spTree>
    <p:extLst>
      <p:ext uri="{BB962C8B-B14F-4D97-AF65-F5344CB8AC3E}">
        <p14:creationId xmlns:p14="http://schemas.microsoft.com/office/powerpoint/2010/main" val="618433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11111" y="790222"/>
            <a:ext cx="994268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Дипломатический багаж </a:t>
            </a:r>
            <a:r>
              <a:rPr lang="ru-RU" sz="2100" dirty="0"/>
              <a:t>(предметы, предназначенные для официального пользования представительства, а также для личного пользования дипломата или членов его семьи) </a:t>
            </a:r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облагается таможенными сборами и пошлинами</a:t>
            </a:r>
            <a:r>
              <a:rPr lang="ru-RU" sz="2100" dirty="0"/>
              <a:t>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Личный </a:t>
            </a:r>
            <a:r>
              <a:rPr lang="ru-RU" sz="2100" dirty="0"/>
              <a:t>багаж может быть досмотрен лишь в присутствии заинтересованного лица или его представителя при наличии серьезных оснований подозревать наличие в нем предметов, запрещенных к ввозу и вывозу.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Правда</a:t>
            </a:r>
            <a:r>
              <a:rPr lang="ru-RU" sz="2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жизнь вносит коррективы и в эту, казалось бы, незыблемую норму дипломатической практики. В настоящее время во многих странах, ввиду нарастающей угрозы терроризма и ради обеспечения безопасности полетов, авиакомпании иногда производят досмотр багажа дипломатов и членов их семей и даже их личный досмотр</a:t>
            </a:r>
            <a:r>
              <a:rPr lang="ru-RU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8758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15911" y="756355"/>
            <a:ext cx="79360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Лица из состава административно-технического персонала, не являющиеся гражданами государства пребывания или не проживающие </a:t>
            </a:r>
            <a:r>
              <a:rPr lang="ru-RU" sz="2200" dirty="0" smtClean="0"/>
              <a:t>в нем </a:t>
            </a:r>
            <a:r>
              <a:rPr lang="ru-RU" sz="2200" dirty="0"/>
              <a:t>постоянно, не будучи дипломатами, пользуются тем не менее вместе с членами своих семей неприкосновенностью личности, жилища, фискальным иммунитетом, иммунитетом от уголовной юрисдикции, а от гражданской и административной —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только в отношении действий, совершенных при исполнении служебных обязанностей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Не </a:t>
            </a:r>
            <a:r>
              <a:rPr lang="ru-RU" sz="2200" dirty="0"/>
              <a:t>облагаются таможенными пошлинами адресованные указанным лицам предметы первоначального обзаведения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3979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91733" y="1151466"/>
            <a:ext cx="950524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Вместе с тем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 семьи дипломата, являющийся гражданином государства пребывания, не пользуется дипломатическими иммунитетами и привилегиями.</a:t>
            </a:r>
          </a:p>
          <a:p>
            <a:endParaRPr lang="ru-RU" sz="2200" i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dirty="0"/>
              <a:t>Что же касается лиц из обслуживающего персонала, то они пользуются иммунитетом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отношении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действий, совершенных ими при исполнении служебных обязанностей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освобождаются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налогов, сборов 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пошлин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заработок, получаемый ими по службе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Причем </a:t>
            </a:r>
            <a:r>
              <a:rPr lang="ru-RU" sz="2200" dirty="0"/>
              <a:t>и эти ограниченные иммунитеты не предоставляются гражданам государства пребывания или лицам, постоянно проживающим </a:t>
            </a:r>
            <a:r>
              <a:rPr lang="ru-RU" sz="2200" dirty="0" smtClean="0"/>
              <a:t>в нем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4294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48178" y="1095022"/>
            <a:ext cx="85456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В Российской Федерации, как и в других странах, </a:t>
            </a:r>
            <a:r>
              <a:rPr lang="ru-RU" sz="22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неприкосновенности иностранного дипломата вступает в силу со времени его прибытия в страну и сохраняется даже при разрыве (приостановке) дипломатических отношений</a:t>
            </a:r>
            <a:r>
              <a:rPr lang="ru-RU" sz="2200" dirty="0"/>
              <a:t>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Нарушение </a:t>
            </a:r>
            <a:r>
              <a:rPr lang="ru-RU" sz="2200" dirty="0"/>
              <a:t>личной неприкосновенности, нападение на дипломата рассматриваются как серьезнейший инцидент, чреватый самыми негативными последствиями для отношений между государствами.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dirty="0" smtClean="0"/>
              <a:t>Не </a:t>
            </a:r>
            <a:r>
              <a:rPr lang="ru-RU" sz="2200" dirty="0"/>
              <a:t>допускаются и какие-либо дискриминационные меры в отношении предоставления дипломатических привилегий и иммунитетов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1655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B9E1-0AFD-4653-8FF0-0C5CBB5CF2C1}" type="slidenum">
              <a:rPr lang="ru-RU" smtClean="0"/>
              <a:t>35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47043" y="812799"/>
            <a:ext cx="9406468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об ответственности дипломата за совершенное им преступление решается по дипломатическим каналам. </a:t>
            </a:r>
            <a:endParaRPr lang="ru-RU" sz="2100" i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100" dirty="0"/>
          </a:p>
          <a:p>
            <a:r>
              <a:rPr lang="ru-RU" sz="2100" dirty="0" smtClean="0"/>
              <a:t>Иностранный </a:t>
            </a:r>
            <a:r>
              <a:rPr lang="ru-RU" sz="2100" dirty="0"/>
              <a:t>дипломат может быть объявлен «нежелательным лицом» («персоной нон грата») и выдворен за пределы России. Ответственность за свершенное он несет по законам своей страны.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В </a:t>
            </a:r>
            <a:r>
              <a:rPr lang="ru-RU" sz="2100" dirty="0"/>
              <a:t>собственных интересах дипломат может на добровольной основе давать свидетельские показания в устной или письменной форме. Это может, например, иметь место, когда в отношении дипломата совершен недружественный акт, когда он оказался вовлеченным в дорожно-транспортное происшествие или иной какой-то инцидент. </a:t>
            </a:r>
            <a:endParaRPr lang="ru-RU" sz="2100" dirty="0" smtClean="0"/>
          </a:p>
          <a:p>
            <a:endParaRPr lang="ru-RU" sz="2100" dirty="0"/>
          </a:p>
          <a:p>
            <a:r>
              <a:rPr lang="ru-RU" sz="2100" dirty="0" smtClean="0"/>
              <a:t>Отказ </a:t>
            </a:r>
            <a:r>
              <a:rPr lang="ru-RU" sz="2100" dirty="0"/>
              <a:t>от иммунитета от юрисдикции осуществляется аккредитующим государством и всегда должен быть определенно выраженным.</a:t>
            </a:r>
          </a:p>
        </p:txBody>
      </p:sp>
    </p:spTree>
    <p:extLst>
      <p:ext uri="{BB962C8B-B14F-4D97-AF65-F5344CB8AC3E}">
        <p14:creationId xmlns:p14="http://schemas.microsoft.com/office/powerpoint/2010/main" val="2569674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2291</Words>
  <Application>Microsoft Office PowerPoint</Application>
  <PresentationFormat>Широкоэкранный</PresentationFormat>
  <Paragraphs>270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52</cp:revision>
  <dcterms:created xsi:type="dcterms:W3CDTF">2020-11-28T01:04:12Z</dcterms:created>
  <dcterms:modified xsi:type="dcterms:W3CDTF">2020-12-05T00:56:52Z</dcterms:modified>
</cp:coreProperties>
</file>