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71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75" r:id="rId32"/>
    <p:sldId id="288" r:id="rId33"/>
    <p:sldId id="289" r:id="rId34"/>
    <p:sldId id="292" r:id="rId35"/>
    <p:sldId id="293" r:id="rId36"/>
    <p:sldId id="274" r:id="rId37"/>
    <p:sldId id="290" r:id="rId38"/>
    <p:sldId id="291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4AA80F5-4011-426A-BB49-E8A92AA888F3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1FC6AD8-B73B-4AE5-A4C7-FA19DAE109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2448272"/>
          </a:xfrm>
        </p:spPr>
        <p:txBody>
          <a:bodyPr>
            <a:normAutofit/>
          </a:bodyPr>
          <a:lstStyle/>
          <a:p>
            <a:pPr algn="l"/>
            <a:r>
              <a:rPr lang="ru-RU" sz="5000" b="1" dirty="0" smtClean="0"/>
              <a:t>Конъюнктурный анализ </a:t>
            </a:r>
            <a:br>
              <a:rPr lang="ru-RU" sz="5000" b="1" dirty="0" smtClean="0"/>
            </a:br>
            <a:r>
              <a:rPr lang="ru-RU" sz="5000" b="1" dirty="0" smtClean="0"/>
              <a:t>мировых рынков</a:t>
            </a:r>
            <a:endParaRPr lang="ru-RU" sz="50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2780928"/>
            <a:ext cx="795414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Преподаватель: Красова Елена Викторовна, доцент кафедры мировой экономики и международных отношений.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Почта: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cs typeface="Aharoni" pitchFamily="2" charset="-79"/>
              </a:rPr>
              <a:t>elena_krasova@rambler.ru</a:t>
            </a:r>
            <a:endParaRPr lang="ru-RU" sz="2000" b="1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149080"/>
            <a:ext cx="7985720" cy="216024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5. </a:t>
            </a:r>
            <a:endParaRPr lang="en-US" sz="4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деятельности участников мировых рынков</a:t>
            </a:r>
            <a:endParaRPr lang="ru-RU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860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260648"/>
            <a:ext cx="7985720" cy="72008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Содержание темы 5: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96752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3200" dirty="0" smtClean="0"/>
              <a:t>Анализ потребительской аудитории конкретного рынка: сущность, методы, результаты</a:t>
            </a:r>
          </a:p>
          <a:p>
            <a:endParaRPr lang="ru-RU" sz="1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3200" dirty="0" smtClean="0"/>
              <a:t>Конкурентный анализ конкретного рынка</a:t>
            </a:r>
          </a:p>
          <a:p>
            <a:endParaRPr lang="ru-RU" sz="1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3200" dirty="0" smtClean="0"/>
              <a:t>Ценообразование на мировых рынках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9979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260648"/>
            <a:ext cx="8352928" cy="1296144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Содержание а</a:t>
            </a:r>
            <a:r>
              <a:rPr lang="ru-RU" sz="3600" b="1" dirty="0" smtClean="0"/>
              <a:t>нализа потребительской аудитории: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07420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Особенности исследования участников рынка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Выявление особенностей потребительской аудитории конкретного рынка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Факторы, формирующие спрос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Дифференциация потребителей по различным признакам и выбор наиболее устойчивой группы потребителей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Анализ структуры объема продаж рынка по потребительским группам. Выявление свойств товара, формирующих потребительские предпочтения и привязанности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 smtClean="0"/>
              <a:t>Основные приемы воздействия крупных компаний на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3121507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260648"/>
            <a:ext cx="8352928" cy="1296144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Содержание конкурентного а</a:t>
            </a:r>
            <a:r>
              <a:rPr lang="ru-RU" sz="3600" b="1" dirty="0" smtClean="0"/>
              <a:t>нализа рынка: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07420"/>
            <a:ext cx="86409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Особенности конкурентного анализа мировых рынков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Определение типа конкуренции на рынке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Классификация конкурентов и определение факторов, формирующих сферы влияния различных предприятий на рынок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Конкурентная разведка. Позиционирование товара по ключевым функциональным параметрам среди основных производителей рынка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Выявление лидеров. Конкурентные войны на мировых рынках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Особенности ценообразования на мировых товарных рынках в зависимости от типа рынка</a:t>
            </a:r>
            <a:endParaRPr lang="ru-RU" sz="2200" dirty="0"/>
          </a:p>
          <a:p>
            <a:pPr marL="342900" indent="-342900">
              <a:buBlip>
                <a:blip r:embed="rId2"/>
              </a:buBlip>
            </a:pPr>
            <a:r>
              <a:rPr lang="ru-RU" sz="2200" dirty="0" smtClean="0"/>
              <a:t>Влияние брендов на ценообразование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594793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548680"/>
            <a:ext cx="8352928" cy="432048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исследования 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рынка</a:t>
            </a:r>
            <a:r>
              <a:rPr lang="ru-RU" sz="3200" dirty="0"/>
              <a:t> </a:t>
            </a:r>
            <a:r>
              <a:rPr lang="ru-RU" sz="3200" dirty="0" smtClean="0"/>
              <a:t>– получение качественных параметров рыночной конъюнктуры как основы для принятия правильных и своевременных решений в меняющихся условиях международного </a:t>
            </a:r>
            <a:r>
              <a:rPr lang="ru-RU" sz="3200" dirty="0"/>
              <a:t>рынка.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90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476672"/>
            <a:ext cx="8352928" cy="540060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dirty="0" smtClean="0"/>
              <a:t>Исследование участников рынка начинается с 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общих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сведений об интересующей </a:t>
            </a: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стране</a:t>
            </a:r>
            <a:r>
              <a:rPr lang="ru-RU" dirty="0" smtClean="0"/>
              <a:t>:</a:t>
            </a:r>
          </a:p>
          <a:p>
            <a:pPr>
              <a:buBlip>
                <a:blip r:embed="rId2"/>
              </a:buBlip>
            </a:pPr>
            <a:r>
              <a:rPr lang="ru-RU" dirty="0" smtClean="0"/>
              <a:t>численность </a:t>
            </a:r>
            <a:r>
              <a:rPr lang="ru-RU" dirty="0"/>
              <a:t>населения</a:t>
            </a:r>
            <a:r>
              <a:rPr lang="ru-RU" dirty="0" smtClean="0"/>
              <a:t>;</a:t>
            </a:r>
          </a:p>
          <a:p>
            <a:pPr>
              <a:buBlip>
                <a:blip r:embed="rId2"/>
              </a:buBlip>
            </a:pPr>
            <a:r>
              <a:rPr lang="ru-RU" dirty="0" smtClean="0"/>
              <a:t>размеры </a:t>
            </a:r>
            <a:r>
              <a:rPr lang="ru-RU" dirty="0"/>
              <a:t>территории</a:t>
            </a:r>
            <a:r>
              <a:rPr lang="ru-RU" dirty="0" smtClean="0"/>
              <a:t>; </a:t>
            </a:r>
          </a:p>
          <a:p>
            <a:pPr>
              <a:buBlip>
                <a:blip r:embed="rId2"/>
              </a:buBlip>
            </a:pPr>
            <a:r>
              <a:rPr lang="ru-RU" dirty="0" smtClean="0"/>
              <a:t>национальные </a:t>
            </a:r>
            <a:r>
              <a:rPr lang="ru-RU" dirty="0"/>
              <a:t>ресурсы; 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dirty="0" smtClean="0"/>
              <a:t>государственное </a:t>
            </a:r>
            <a:r>
              <a:rPr lang="ru-RU" dirty="0"/>
              <a:t>устройство; 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dirty="0" smtClean="0"/>
              <a:t>структура </a:t>
            </a:r>
            <a:r>
              <a:rPr lang="ru-RU" dirty="0"/>
              <a:t>экономики; 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dirty="0" smtClean="0"/>
              <a:t>денежная </a:t>
            </a:r>
            <a:r>
              <a:rPr lang="ru-RU" dirty="0"/>
              <a:t>система; </a:t>
            </a:r>
            <a:endParaRPr lang="ru-RU" dirty="0" smtClean="0"/>
          </a:p>
          <a:p>
            <a:pPr>
              <a:buBlip>
                <a:blip r:embed="rId2"/>
              </a:buBlip>
            </a:pPr>
            <a:r>
              <a:rPr lang="ru-RU" dirty="0" smtClean="0"/>
              <a:t>социально-культурные особенности.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02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260648"/>
            <a:ext cx="8352928" cy="540060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потребительской среды конкретного рынка включает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изучение мотивационного анализа потребителей;</a:t>
            </a:r>
          </a:p>
          <a:p>
            <a:r>
              <a:rPr lang="ru-RU" dirty="0" smtClean="0"/>
              <a:t>изучение сбытового механизма;</a:t>
            </a:r>
          </a:p>
          <a:p>
            <a:r>
              <a:rPr lang="ru-RU" dirty="0" smtClean="0"/>
              <a:t>исследование особенностей рекламы и ее влияния на потребительскую аудиторию.</a:t>
            </a:r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40180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260648"/>
            <a:ext cx="8496944" cy="648072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исследования участников зарубежных рынков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1)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кабинетные исследования</a:t>
            </a:r>
            <a:r>
              <a:rPr lang="ru-RU" sz="2400" dirty="0" smtClean="0"/>
              <a:t>: осуществляются на </a:t>
            </a:r>
            <a:r>
              <a:rPr lang="ru-RU" sz="2400" dirty="0"/>
              <a:t>основе данных, полученных из источников вторичной </a:t>
            </a:r>
            <a:r>
              <a:rPr lang="ru-RU" sz="2400" dirty="0" smtClean="0"/>
              <a:t>информации</a:t>
            </a:r>
            <a:r>
              <a:rPr lang="ru-RU" sz="2400" dirty="0"/>
              <a:t>. </a:t>
            </a:r>
            <a:r>
              <a:rPr lang="ru-RU" sz="2400" dirty="0" smtClean="0"/>
              <a:t>Данные исследования </a:t>
            </a:r>
            <a:r>
              <a:rPr lang="ru-RU" sz="2400" dirty="0"/>
              <a:t>относительно недороги </a:t>
            </a:r>
            <a:r>
              <a:rPr lang="ru-RU" sz="2400" dirty="0" smtClean="0"/>
              <a:t>и позволяют </a:t>
            </a:r>
            <a:r>
              <a:rPr lang="ru-RU" sz="2400" dirty="0"/>
              <a:t>достаточно быстро получить </a:t>
            </a:r>
            <a:r>
              <a:rPr lang="ru-RU" sz="2400" dirty="0" smtClean="0"/>
              <a:t>такие данные, как: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сведения о таможенном законодательстве;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обзорные тенденции развития конкретного товарного рынка;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общие сведения о развитии экономики страны;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политический режим страны;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религиозные традиции и обычаи;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территориальные и географические особенности;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/>
              <a:t>уровень развития логистических систем и их возможности.</a:t>
            </a:r>
            <a:endParaRPr lang="ru-RU" sz="2400" dirty="0"/>
          </a:p>
          <a:p>
            <a:pPr>
              <a:spcBef>
                <a:spcPts val="0"/>
              </a:spcBef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13377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260648"/>
            <a:ext cx="8496944" cy="648072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кабинетных исследований:</a:t>
            </a:r>
            <a:endParaRPr lang="ru-RU" dirty="0" smtClean="0"/>
          </a:p>
          <a:p>
            <a:pPr marL="0" indent="0">
              <a:buNone/>
            </a:pPr>
            <a:endParaRPr lang="ru-RU" sz="1000" dirty="0" smtClean="0"/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600" dirty="0" smtClean="0"/>
              <a:t>относительно невысокая стоимость проведения;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600" dirty="0" smtClean="0"/>
              <a:t>относительно удобный и быстрый поиск информации;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600" dirty="0" smtClean="0"/>
              <a:t>возможность широкого охвата данными изучаемого объекта.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2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</a:t>
            </a:r>
            <a:r>
              <a:rPr lang="ru-RU" sz="2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кабинетных исследований:</a:t>
            </a:r>
            <a:endParaRPr lang="ru-RU" sz="2600" dirty="0"/>
          </a:p>
          <a:p>
            <a:pPr marL="0" indent="0">
              <a:spcBef>
                <a:spcPts val="0"/>
              </a:spcBef>
              <a:buNone/>
            </a:pPr>
            <a:endParaRPr lang="ru-RU" sz="2600" dirty="0"/>
          </a:p>
          <a:p>
            <a:r>
              <a:rPr lang="ru-RU" sz="2600" dirty="0"/>
              <a:t>полученные данные не дают </a:t>
            </a:r>
            <a:r>
              <a:rPr lang="ru-RU" sz="2600" dirty="0" smtClean="0"/>
              <a:t>полного </a:t>
            </a:r>
            <a:r>
              <a:rPr lang="ru-RU" sz="2600" dirty="0"/>
              <a:t>представления </a:t>
            </a:r>
            <a:r>
              <a:rPr lang="ru-RU" sz="2600" dirty="0" smtClean="0"/>
              <a:t>о конкретном рынке и его ключевых параметрах.</a:t>
            </a:r>
          </a:p>
        </p:txBody>
      </p:sp>
    </p:spTree>
    <p:extLst>
      <p:ext uri="{BB962C8B-B14F-4D97-AF65-F5344CB8AC3E}">
        <p14:creationId xmlns:p14="http://schemas.microsoft.com/office/powerpoint/2010/main" val="1975545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260648"/>
            <a:ext cx="8496944" cy="648072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исследования участников зарубежных рынков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600" dirty="0" smtClean="0"/>
              <a:t>2) полевые исследования: </a:t>
            </a:r>
            <a:r>
              <a:rPr lang="ru-RU" sz="2600" dirty="0"/>
              <a:t>осуществляются на основе данных, полученных из </a:t>
            </a:r>
            <a:r>
              <a:rPr lang="ru-RU" sz="2600" dirty="0" smtClean="0"/>
              <a:t>первичных источников. Являются более </a:t>
            </a:r>
            <a:r>
              <a:rPr lang="ru-RU" sz="2600" dirty="0"/>
              <a:t>дорогим и </a:t>
            </a:r>
            <a:r>
              <a:rPr lang="ru-RU" sz="2600" dirty="0" smtClean="0"/>
              <a:t>более эффективным </a:t>
            </a:r>
            <a:r>
              <a:rPr lang="ru-RU" sz="2600" dirty="0"/>
              <a:t>методом изучения рынка, поскольку </a:t>
            </a:r>
            <a:r>
              <a:rPr lang="ru-RU" sz="2600" dirty="0" smtClean="0"/>
              <a:t>позволяют </a:t>
            </a:r>
            <a:r>
              <a:rPr lang="ru-RU" sz="2600" dirty="0"/>
              <a:t>получить </a:t>
            </a:r>
            <a:r>
              <a:rPr lang="ru-RU" sz="2600" dirty="0" smtClean="0"/>
              <a:t>наиболее достоверную информацию (от потребителя). 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dirty="0" smtClean="0"/>
              <a:t>Данные исследования </a:t>
            </a:r>
            <a:r>
              <a:rPr lang="ru-RU" sz="2600" dirty="0"/>
              <a:t>могут позволить </a:t>
            </a:r>
            <a:r>
              <a:rPr lang="ru-RU" sz="2600" dirty="0" smtClean="0"/>
              <a:t>себе, главным образом, крупные компании, так как имеют:</a:t>
            </a:r>
          </a:p>
        </p:txBody>
      </p:sp>
    </p:spTree>
    <p:extLst>
      <p:ext uri="{BB962C8B-B14F-4D97-AF65-F5344CB8AC3E}">
        <p14:creationId xmlns:p14="http://schemas.microsoft.com/office/powerpoint/2010/main" val="85431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620688"/>
            <a:ext cx="8496944" cy="5328592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более сложный алгоритм исследования;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сложные для обработки и анализа качественные данные;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большие затраты на проведение;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различные ориентиры и методики проведения в разных странах;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насущную необходимость осуществления совместимости полученных данных;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ru-RU" sz="2600" dirty="0" smtClean="0"/>
              <a:t>необходимость учета </a:t>
            </a:r>
            <a:r>
              <a:rPr lang="ru-RU" sz="2600" dirty="0" err="1" smtClean="0"/>
              <a:t>трудноучитываемых</a:t>
            </a:r>
            <a:r>
              <a:rPr lang="ru-RU" sz="2600" dirty="0" smtClean="0"/>
              <a:t> факторов типа психологии масс, религиозных убеждений, образа жизни, традиций и обычаев.</a:t>
            </a:r>
          </a:p>
        </p:txBody>
      </p:sp>
    </p:spTree>
    <p:extLst>
      <p:ext uri="{BB962C8B-B14F-4D97-AF65-F5344CB8AC3E}">
        <p14:creationId xmlns:p14="http://schemas.microsoft.com/office/powerpoint/2010/main" val="4243455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332656"/>
            <a:ext cx="8496944" cy="5328592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spcBef>
                <a:spcPts val="0"/>
              </a:spcBef>
              <a:buNone/>
            </a:pP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 и особенности полевых исследований</a:t>
            </a:r>
            <a:r>
              <a:rPr lang="ru-RU" sz="26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sz="2600" dirty="0"/>
          </a:p>
          <a:p>
            <a:r>
              <a:rPr lang="ru-RU" sz="2400" dirty="0"/>
              <a:t>позволяет устанавливать личные контакты с </a:t>
            </a:r>
            <a:r>
              <a:rPr lang="ru-RU" sz="2400" dirty="0" smtClean="0"/>
              <a:t>потенциальными </a:t>
            </a:r>
            <a:r>
              <a:rPr lang="ru-RU" sz="2400" dirty="0"/>
              <a:t>покупателями, проводить анкетные опросы </a:t>
            </a:r>
            <a:r>
              <a:rPr lang="ru-RU" sz="2400" dirty="0" smtClean="0"/>
              <a:t>покупателей;</a:t>
            </a:r>
          </a:p>
          <a:p>
            <a:r>
              <a:rPr lang="ru-RU" sz="2400" dirty="0" smtClean="0"/>
              <a:t>исследовать </a:t>
            </a:r>
            <a:r>
              <a:rPr lang="ru-RU" sz="2400" dirty="0"/>
              <a:t>реальную ситуацию на рынке и </a:t>
            </a:r>
            <a:r>
              <a:rPr lang="ru-RU" sz="2400" dirty="0" smtClean="0"/>
              <a:t>получать различные </a:t>
            </a:r>
            <a:r>
              <a:rPr lang="ru-RU" sz="2400" dirty="0"/>
              <a:t>ответы на поставленные вопросы в зависимости </a:t>
            </a:r>
            <a:r>
              <a:rPr lang="ru-RU" sz="2400" dirty="0" smtClean="0"/>
              <a:t>от особенностей </a:t>
            </a:r>
            <a:r>
              <a:rPr lang="ru-RU" sz="2400" dirty="0"/>
              <a:t>исследуемой </a:t>
            </a:r>
            <a:r>
              <a:rPr lang="ru-RU" sz="2400" dirty="0" smtClean="0"/>
              <a:t>страны;</a:t>
            </a:r>
          </a:p>
          <a:p>
            <a:r>
              <a:rPr lang="ru-RU" sz="2400" dirty="0" smtClean="0"/>
              <a:t>определить одну из важнейших </a:t>
            </a:r>
            <a:r>
              <a:rPr lang="ru-RU" sz="2400" dirty="0"/>
              <a:t>характеристик международного рынка </a:t>
            </a:r>
            <a:r>
              <a:rPr lang="ru-RU" sz="2400" dirty="0" smtClean="0"/>
              <a:t>– </a:t>
            </a:r>
            <a:r>
              <a:rPr lang="ru-RU" sz="2400" i="1" dirty="0" smtClean="0"/>
              <a:t>емкость </a:t>
            </a:r>
            <a:r>
              <a:rPr lang="ru-RU" sz="2400" i="1" dirty="0"/>
              <a:t>рынка.</a:t>
            </a:r>
            <a:endParaRPr lang="ru-RU" sz="2600" dirty="0" smtClean="0"/>
          </a:p>
        </p:txBody>
      </p:sp>
    </p:spTree>
    <p:extLst>
      <p:ext uri="{BB962C8B-B14F-4D97-AF65-F5344CB8AC3E}">
        <p14:creationId xmlns:p14="http://schemas.microsoft.com/office/powerpoint/2010/main" val="188158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полевых исследований: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700808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Недифференцированные исследования</a:t>
            </a:r>
            <a:r>
              <a:rPr lang="ru-RU" sz="2200" dirty="0" smtClean="0"/>
              <a:t>: методологический комплекс </a:t>
            </a:r>
            <a:r>
              <a:rPr lang="ru-RU" sz="2200" dirty="0"/>
              <a:t>специально для каждого </a:t>
            </a:r>
            <a:r>
              <a:rPr lang="ru-RU" sz="2200" dirty="0" smtClean="0"/>
              <a:t>рыночного </a:t>
            </a:r>
            <a:r>
              <a:rPr lang="ru-RU" sz="2200" dirty="0"/>
              <a:t>сегмента не </a:t>
            </a:r>
            <a:r>
              <a:rPr lang="ru-RU" sz="2200" dirty="0" smtClean="0"/>
              <a:t>разрабатывается. Удешевляет и упрощает исследования, но и снижает выборку и качество конечной информации.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Дифференцированные исследования</a:t>
            </a:r>
            <a:r>
              <a:rPr lang="ru-RU" sz="2200" dirty="0" smtClean="0"/>
              <a:t>: разрабатывается методологический комплекс специально для каждого рыночного сегмента. Удорожает и усложняет исследования, но и повышает выборку и качество конечной информации.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Концентрированные исследования</a:t>
            </a:r>
            <a:r>
              <a:rPr lang="ru-RU" sz="2200" dirty="0" smtClean="0"/>
              <a:t>: выбирается один сегмент (доля сегмента). Обеспечивает очень качественную информацию, но только по выбранному сегменту.</a:t>
            </a:r>
          </a:p>
        </p:txBody>
      </p:sp>
    </p:spTree>
    <p:extLst>
      <p:ext uri="{BB962C8B-B14F-4D97-AF65-F5344CB8AC3E}">
        <p14:creationId xmlns:p14="http://schemas.microsoft.com/office/powerpoint/2010/main" val="99324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332656"/>
            <a:ext cx="8496944" cy="6048672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Емкость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рынка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400" dirty="0" smtClean="0"/>
              <a:t>- это </a:t>
            </a:r>
            <a:r>
              <a:rPr lang="ru-RU" sz="2400" dirty="0"/>
              <a:t>общий объем </a:t>
            </a:r>
            <a:r>
              <a:rPr lang="ru-RU" sz="2400" dirty="0" smtClean="0"/>
              <a:t>возможной </a:t>
            </a:r>
            <a:r>
              <a:rPr lang="ru-RU" sz="2400" dirty="0"/>
              <a:t>реализации на нем </a:t>
            </a:r>
            <a:r>
              <a:rPr lang="ru-RU" sz="2400" dirty="0" smtClean="0"/>
              <a:t>товара </a:t>
            </a:r>
            <a:r>
              <a:rPr lang="ru-RU" sz="2400" dirty="0"/>
              <a:t>(</a:t>
            </a:r>
            <a:r>
              <a:rPr lang="ru-RU" sz="2400" dirty="0" smtClean="0"/>
              <a:t>услуги) в определенный период времени.</a:t>
            </a:r>
            <a:endParaRPr lang="ru-RU" sz="2400" dirty="0"/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400" dirty="0" smtClean="0"/>
              <a:t>Основная формула для конкретного рынка: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ЁР = ЧНТ х (1 – ДНП) х ДЛДД х НП</a:t>
            </a:r>
            <a:r>
              <a:rPr lang="ru-RU" sz="2400" dirty="0" smtClean="0"/>
              <a:t>, </a:t>
            </a:r>
          </a:p>
          <a:p>
            <a:pPr marL="0" indent="0" algn="ctr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400" dirty="0" smtClean="0"/>
              <a:t>где ЧНТ – численность населения территории,</a:t>
            </a:r>
          </a:p>
          <a:p>
            <a:pPr marL="0" indent="0">
              <a:buNone/>
            </a:pPr>
            <a:r>
              <a:rPr lang="ru-RU" sz="2400" dirty="0" smtClean="0"/>
              <a:t>ДНП – доля населения, которая ни за что не станет покупать товар,</a:t>
            </a:r>
          </a:p>
          <a:p>
            <a:pPr marL="0" indent="0">
              <a:buNone/>
            </a:pPr>
            <a:r>
              <a:rPr lang="ru-RU" sz="2400" dirty="0" smtClean="0"/>
              <a:t>ДЛДД – доля населения территории, которая имеет достаточный доход для покупки товара;</a:t>
            </a:r>
          </a:p>
          <a:p>
            <a:pPr marL="0" indent="0">
              <a:buNone/>
            </a:pPr>
            <a:r>
              <a:rPr lang="ru-RU" sz="2400" dirty="0" smtClean="0"/>
              <a:t>НП – норма потребления товара одним человеком за определенный период.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852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188640"/>
            <a:ext cx="8856984" cy="7344816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Емкость национального рынка - </a:t>
            </a:r>
            <a:r>
              <a:rPr lang="ru-RU" sz="2400" dirty="0" smtClean="0"/>
              <a:t> 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200" dirty="0" smtClean="0"/>
              <a:t>- это </a:t>
            </a:r>
            <a:r>
              <a:rPr lang="ru-RU" sz="2200" dirty="0"/>
              <a:t>общий объем </a:t>
            </a:r>
            <a:r>
              <a:rPr lang="ru-RU" sz="2200" dirty="0" smtClean="0"/>
              <a:t>потенциальной к реализации </a:t>
            </a:r>
            <a:r>
              <a:rPr lang="ru-RU" sz="2200" dirty="0"/>
              <a:t>товарной массы </a:t>
            </a:r>
            <a:r>
              <a:rPr lang="ru-RU" sz="2200" dirty="0" smtClean="0"/>
              <a:t>на национальном рынке за </a:t>
            </a:r>
            <a:r>
              <a:rPr lang="ru-RU" sz="2200" dirty="0"/>
              <a:t>определенный период </a:t>
            </a:r>
            <a:r>
              <a:rPr lang="ru-RU" sz="2200" dirty="0" smtClean="0"/>
              <a:t>времени. Рассчитывается </a:t>
            </a:r>
            <a:r>
              <a:rPr lang="ru-RU" sz="2200" dirty="0"/>
              <a:t>на основе </a:t>
            </a:r>
            <a:r>
              <a:rPr lang="ru-RU" sz="2200" dirty="0" smtClean="0"/>
              <a:t>данных промышленной </a:t>
            </a:r>
            <a:r>
              <a:rPr lang="ru-RU" sz="2200" dirty="0"/>
              <a:t>и внешнеторговой статистики по </a:t>
            </a:r>
            <a:r>
              <a:rPr lang="ru-RU" sz="2200" dirty="0" smtClean="0"/>
              <a:t>формуле</a:t>
            </a:r>
            <a:r>
              <a:rPr lang="ru-RU" sz="2200" dirty="0"/>
              <a:t>:</a:t>
            </a:r>
          </a:p>
          <a:p>
            <a:pPr marL="0" indent="0">
              <a:buNone/>
            </a:pPr>
            <a:endParaRPr lang="ru-RU" sz="1000" dirty="0"/>
          </a:p>
          <a:p>
            <a:pPr marL="0" indent="0" algn="ctr">
              <a:buNone/>
            </a:pP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 + R - E + I </a:t>
            </a: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- </a:t>
            </a: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pt-BR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22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pt-BR" sz="1000" dirty="0"/>
          </a:p>
          <a:p>
            <a:pPr marL="0" indent="0">
              <a:buNone/>
            </a:pPr>
            <a:r>
              <a:rPr lang="ru-RU" sz="2200" dirty="0" smtClean="0"/>
              <a:t>где </a:t>
            </a:r>
            <a:r>
              <a:rPr lang="ru-RU" sz="2200" dirty="0"/>
              <a:t>Р — национальное производство данного товара в </a:t>
            </a:r>
            <a:r>
              <a:rPr lang="ru-RU" sz="2200" dirty="0" smtClean="0"/>
              <a:t>данной </a:t>
            </a:r>
            <a:r>
              <a:rPr lang="ru-RU" sz="2200" dirty="0"/>
              <a:t>стране</a:t>
            </a:r>
            <a:r>
              <a:rPr lang="ru-RU" sz="2200" dirty="0" smtClean="0"/>
              <a:t>; R </a:t>
            </a:r>
            <a:r>
              <a:rPr lang="ru-RU" sz="2200" dirty="0"/>
              <a:t>— остаток товарных запасов на складах </a:t>
            </a:r>
            <a:r>
              <a:rPr lang="ru-RU" sz="2200" dirty="0" smtClean="0"/>
              <a:t>предприятий-изготовителей </a:t>
            </a:r>
            <a:r>
              <a:rPr lang="ru-RU" sz="2200" dirty="0"/>
              <a:t>в данной стране</a:t>
            </a:r>
            <a:r>
              <a:rPr lang="ru-RU" sz="2200" dirty="0" smtClean="0"/>
              <a:t>; Е </a:t>
            </a:r>
            <a:r>
              <a:rPr lang="ru-RU" sz="2200" dirty="0"/>
              <a:t>— экспорт</a:t>
            </a:r>
            <a:r>
              <a:rPr lang="ru-RU" sz="2200" dirty="0" smtClean="0"/>
              <a:t>; </a:t>
            </a:r>
            <a:r>
              <a:rPr lang="en-US" sz="2200" dirty="0" smtClean="0"/>
              <a:t>I </a:t>
            </a:r>
            <a:r>
              <a:rPr lang="en-US" sz="2200" dirty="0"/>
              <a:t>— </a:t>
            </a:r>
            <a:r>
              <a:rPr lang="ru-RU" sz="2200" dirty="0" smtClean="0"/>
              <a:t>импорт; М </a:t>
            </a:r>
            <a:r>
              <a:rPr lang="ru-RU" sz="2200" dirty="0"/>
              <a:t>— увеличение запасов товаров у продавцов и </a:t>
            </a:r>
            <a:r>
              <a:rPr lang="ru-RU" sz="2200" dirty="0" smtClean="0"/>
              <a:t>потребителей </a:t>
            </a:r>
            <a:r>
              <a:rPr lang="ru-RU" sz="2200" dirty="0"/>
              <a:t>товаров в данной стране</a:t>
            </a:r>
            <a:r>
              <a:rPr lang="ru-RU" sz="2200" dirty="0" smtClean="0"/>
              <a:t>; </a:t>
            </a:r>
            <a:r>
              <a:rPr lang="ru-RU" sz="2200" dirty="0" err="1" smtClean="0"/>
              <a:t>Ек</a:t>
            </a:r>
            <a:r>
              <a:rPr lang="ru-RU" sz="2200" dirty="0" smtClean="0"/>
              <a:t> </a:t>
            </a:r>
            <a:r>
              <a:rPr lang="ru-RU" sz="2200" dirty="0"/>
              <a:t>— косвенный экспорт</a:t>
            </a:r>
            <a:r>
              <a:rPr lang="ru-RU" sz="2200" dirty="0" smtClean="0"/>
              <a:t>; </a:t>
            </a:r>
            <a:r>
              <a:rPr lang="en-US" sz="2200" dirty="0" smtClean="0"/>
              <a:t>I</a:t>
            </a:r>
            <a:r>
              <a:rPr lang="ru-RU" sz="2200" dirty="0" smtClean="0"/>
              <a:t>к </a:t>
            </a:r>
            <a:r>
              <a:rPr lang="ru-RU" sz="2200" dirty="0"/>
              <a:t>— косвенный импорт</a:t>
            </a:r>
            <a:r>
              <a:rPr lang="ru-RU" sz="2200" dirty="0" smtClean="0"/>
              <a:t>. </a:t>
            </a:r>
          </a:p>
          <a:p>
            <a:pPr marL="0" indent="0">
              <a:buNone/>
            </a:pPr>
            <a:endParaRPr lang="ru-RU" sz="1000" i="1" dirty="0" smtClean="0"/>
          </a:p>
          <a:p>
            <a:pPr marL="0" indent="0">
              <a:buNone/>
            </a:pPr>
            <a:r>
              <a:rPr lang="ru-RU" sz="2200" i="1" dirty="0" smtClean="0"/>
              <a:t>Косвенный </a:t>
            </a:r>
            <a:r>
              <a:rPr lang="ru-RU" sz="2200" i="1" dirty="0"/>
              <a:t>экспорт </a:t>
            </a:r>
            <a:r>
              <a:rPr lang="ru-RU" sz="2200" i="1" dirty="0" smtClean="0"/>
              <a:t>(импорт) </a:t>
            </a:r>
            <a:r>
              <a:rPr lang="ru-RU" sz="2200" dirty="0" smtClean="0"/>
              <a:t>— ввоз (вывоз) из-за границы товара (ресурса), использованного в другом изделии.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48697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188640"/>
            <a:ext cx="8856984" cy="7344816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анализа потребителей: </a:t>
            </a:r>
            <a:r>
              <a:rPr lang="ru-RU" sz="2400" dirty="0" smtClean="0"/>
              <a:t> </a:t>
            </a:r>
          </a:p>
          <a:p>
            <a:pPr marL="0" indent="0">
              <a:buNone/>
            </a:pPr>
            <a:endParaRPr lang="ru-RU" sz="1000" dirty="0"/>
          </a:p>
          <a:p>
            <a:pPr marL="457200" indent="-457200">
              <a:buAutoNum type="arabicPeriod"/>
            </a:pPr>
            <a:r>
              <a:rPr lang="ru-RU" sz="2200" dirty="0" smtClean="0"/>
              <a:t>Дифференциация потребителей по различным признакам и выбор «своего» потребителя;</a:t>
            </a:r>
          </a:p>
          <a:p>
            <a:pPr marL="457200" indent="-457200">
              <a:buAutoNum type="arabicPeriod"/>
            </a:pPr>
            <a:r>
              <a:rPr lang="ru-RU" sz="2200" dirty="0" smtClean="0"/>
              <a:t>Изучение требования «своего» потребителя к товару , цене товара сервисному обслуживанию и изучение возможности воздействия на «своего» потребителя.</a:t>
            </a:r>
          </a:p>
          <a:p>
            <a:pPr marL="457200" indent="-457200">
              <a:buAutoNum type="arabicPeriod"/>
            </a:pPr>
            <a:endParaRPr lang="ru-RU" sz="1000" dirty="0"/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признаки дифференциации (сегментации)</a:t>
            </a:r>
            <a:r>
              <a:rPr lang="ru-RU" sz="2200" dirty="0" smtClean="0"/>
              <a:t>:</a:t>
            </a:r>
          </a:p>
          <a:p>
            <a:pPr marL="0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а) социальное положение;</a:t>
            </a:r>
          </a:p>
          <a:p>
            <a:pPr marL="0" indent="0">
              <a:buNone/>
            </a:pPr>
            <a:r>
              <a:rPr lang="ru-RU" sz="2200" dirty="0" smtClean="0"/>
              <a:t>   б) экономические признаки (уровень и источники дохода);</a:t>
            </a:r>
          </a:p>
          <a:p>
            <a:pPr marL="0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в) пол, возраст;</a:t>
            </a:r>
          </a:p>
          <a:p>
            <a:pPr marL="0" indent="0">
              <a:buNone/>
            </a:pPr>
            <a:r>
              <a:rPr lang="ru-RU" sz="2200" dirty="0" smtClean="0"/>
              <a:t>   г) профессиональные признаки;</a:t>
            </a:r>
          </a:p>
          <a:p>
            <a:pPr marL="0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д) национальные, расовые признаки;</a:t>
            </a:r>
          </a:p>
          <a:p>
            <a:pPr marL="0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е) потребительские вкусы и предпочтения;</a:t>
            </a:r>
          </a:p>
          <a:p>
            <a:pPr marL="0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ж) психологические признаки.</a:t>
            </a:r>
          </a:p>
          <a:p>
            <a:pPr marL="0" indent="0">
              <a:buNone/>
            </a:pPr>
            <a:r>
              <a:rPr lang="ru-RU" sz="2200" dirty="0" smtClean="0"/>
              <a:t>  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108025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целевой группы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397663"/>
              </p:ext>
            </p:extLst>
          </p:nvPr>
        </p:nvGraphicFramePr>
        <p:xfrm>
          <a:off x="323528" y="1324546"/>
          <a:ext cx="8611577" cy="4984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Документ" r:id="rId3" imgW="3878505" imgH="2316317" progId="Word.Document.12">
                  <p:embed/>
                </p:oleObj>
              </mc:Choice>
              <mc:Fallback>
                <p:oleObj name="Документ" r:id="rId3" imgW="3878505" imgH="23163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324546"/>
                        <a:ext cx="8611577" cy="4984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4072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требований потребителей к товару: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75596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1) Какие </a:t>
            </a:r>
            <a:r>
              <a:rPr lang="ru-RU" sz="2400" dirty="0"/>
              <a:t>потребности удовлетворяет </a:t>
            </a:r>
            <a:r>
              <a:rPr lang="ru-RU" sz="2400" dirty="0" smtClean="0"/>
              <a:t>товар, </a:t>
            </a:r>
            <a:r>
              <a:rPr lang="ru-RU" sz="2400" dirty="0"/>
              <a:t>и какие выгоды он </a:t>
            </a:r>
            <a:r>
              <a:rPr lang="ru-RU" sz="2400" dirty="0" smtClean="0"/>
              <a:t>предлагает.   </a:t>
            </a:r>
            <a:endParaRPr lang="ru-RU" sz="2400" dirty="0"/>
          </a:p>
          <a:p>
            <a:r>
              <a:rPr lang="ru-RU" sz="2400" dirty="0" smtClean="0"/>
              <a:t>2) Какими путями потребитель получает данный товар.</a:t>
            </a:r>
          </a:p>
          <a:p>
            <a:r>
              <a:rPr lang="ru-RU" sz="2400" dirty="0" smtClean="0"/>
              <a:t>3) Какие </a:t>
            </a:r>
            <a:r>
              <a:rPr lang="ru-RU" sz="2400" dirty="0"/>
              <a:t>затраты несет потребитель, приобретая </a:t>
            </a:r>
            <a:r>
              <a:rPr lang="ru-RU" sz="2400" dirty="0" smtClean="0"/>
              <a:t>товар.</a:t>
            </a:r>
            <a:endParaRPr lang="ru-RU" sz="2400" dirty="0"/>
          </a:p>
          <a:p>
            <a:r>
              <a:rPr lang="ru-RU" sz="2400" dirty="0" smtClean="0"/>
              <a:t>4) Как </a:t>
            </a:r>
            <a:r>
              <a:rPr lang="ru-RU" sz="2400" dirty="0"/>
              <a:t>обеспечивается доступность </a:t>
            </a:r>
            <a:r>
              <a:rPr lang="ru-RU" sz="2400" dirty="0" smtClean="0"/>
              <a:t>товара </a:t>
            </a:r>
            <a:r>
              <a:rPr lang="ru-RU" sz="2400" dirty="0"/>
              <a:t>для </a:t>
            </a:r>
            <a:r>
              <a:rPr lang="ru-RU" sz="2400" dirty="0" smtClean="0"/>
              <a:t>потребителя. </a:t>
            </a:r>
            <a:endParaRPr lang="ru-RU" sz="2400" dirty="0"/>
          </a:p>
          <a:p>
            <a:r>
              <a:rPr lang="ru-RU" sz="2400" dirty="0"/>
              <a:t> </a:t>
            </a:r>
            <a:r>
              <a:rPr lang="ru-RU" sz="2400" dirty="0" smtClean="0"/>
              <a:t>5) Как потребители получают информацию </a:t>
            </a:r>
            <a:r>
              <a:rPr lang="ru-RU" sz="2400" dirty="0"/>
              <a:t>о </a:t>
            </a:r>
            <a:r>
              <a:rPr lang="ru-RU" sz="2400" dirty="0" smtClean="0"/>
              <a:t>товаре.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89558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воздействия на потребителей: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knu.znate.ru/pars_docs/refs/419/418573/418573_html_m50cff82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543925" cy="4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79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эффекты формирования спроса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0267" y="1405220"/>
            <a:ext cx="875622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присоединения к большинству</a:t>
            </a:r>
            <a:r>
              <a:rPr lang="ru-RU" sz="2200" dirty="0" smtClean="0"/>
              <a:t>: увеличение спроса отдельного потребителя под влиянием других людей (желание быть как все).</a:t>
            </a:r>
          </a:p>
          <a:p>
            <a:pPr marL="514350" indent="-51435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сноба</a:t>
            </a:r>
            <a:r>
              <a:rPr lang="ru-RU" sz="2200" dirty="0"/>
              <a:t>: </a:t>
            </a:r>
            <a:r>
              <a:rPr lang="ru-RU" sz="2200" dirty="0" smtClean="0"/>
              <a:t>уменьшение </a:t>
            </a:r>
            <a:r>
              <a:rPr lang="ru-RU" sz="2200" dirty="0"/>
              <a:t>спроса отдельного потребителя </a:t>
            </a:r>
            <a:r>
              <a:rPr lang="ru-RU" sz="2200" dirty="0" smtClean="0"/>
              <a:t>из-за того, что другие люди потребляют данный товар (желание не быть </a:t>
            </a:r>
            <a:r>
              <a:rPr lang="ru-RU" sz="2200" dirty="0"/>
              <a:t>как все</a:t>
            </a:r>
            <a:r>
              <a:rPr lang="ru-RU" sz="2200" dirty="0" smtClean="0"/>
              <a:t>).</a:t>
            </a:r>
          </a:p>
          <a:p>
            <a:pPr marL="514350" indent="-51435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</a:t>
            </a:r>
            <a:r>
              <a:rPr lang="ru-RU" sz="22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Веблена</a:t>
            </a:r>
            <a:r>
              <a:rPr lang="ru-RU" sz="2200" dirty="0" smtClean="0"/>
              <a:t>: увеличение спроса, связанное с тем, что товар имеет более высокую цену, а не низкую (престижное потребление).</a:t>
            </a:r>
          </a:p>
          <a:p>
            <a:pPr marL="514350" indent="-51435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Спекулятивный спрос</a:t>
            </a:r>
            <a:r>
              <a:rPr lang="ru-RU" sz="2200" dirty="0" smtClean="0"/>
              <a:t>: возникает в обществе с высокими инфляционными ожиданиями, которые стимулируют ажиотажный спрос.</a:t>
            </a:r>
          </a:p>
          <a:p>
            <a:pPr marL="514350" indent="-514350">
              <a:buAutoNum type="arabicPeriod"/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Нерациональный спрос</a:t>
            </a:r>
            <a:r>
              <a:rPr lang="ru-RU" sz="2200" dirty="0" smtClean="0"/>
              <a:t>: возникает под влиянием эмоций, стрессов и сиюминутных желаний.</a:t>
            </a:r>
          </a:p>
        </p:txBody>
      </p:sp>
    </p:spTree>
    <p:extLst>
      <p:ext uri="{BB962C8B-B14F-4D97-AF65-F5344CB8AC3E}">
        <p14:creationId xmlns:p14="http://schemas.microsoft.com/office/powerpoint/2010/main" val="3101225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85981"/>
            <a:ext cx="8424936" cy="1110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1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bdraiv.ru/d/323321/d/501770206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272808" cy="45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445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ttp://www.bodylang.ru/images/stories/le-fu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59512"/>
            <a:ext cx="7687288" cy="490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090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57989"/>
            <a:ext cx="8424936" cy="1254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http://www.aerodinamika.ru/upload/pl_news/2012/donut/donut-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91030"/>
            <a:ext cx="6594309" cy="494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347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http://www.dv-reclama.ru/ftp/2011/Primery_narujnoy_reklamy_dvoynaya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59494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352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5</a:t>
            </a:r>
          </a:p>
        </p:txBody>
      </p:sp>
      <p:pic>
        <p:nvPicPr>
          <p:cNvPr id="12290" name="Picture 2" descr="http://4wv.ru/wp-content/uploads/2013/05/5gRCHdbOW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834153" cy="468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490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http://keisideas.ru/wp-content/uploads/Jeffektivnaja-reklama-dlja-avtomoj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72" y="1412776"/>
            <a:ext cx="5207343" cy="407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festivalnlp.ru/Rec3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4567884" cy="298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403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7</a:t>
            </a:r>
          </a:p>
        </p:txBody>
      </p:sp>
      <p:pic>
        <p:nvPicPr>
          <p:cNvPr id="14338" name="Picture 2" descr="http://i.allday.ru/uploads/posts/2010-03/1269971292_stellaspi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75423"/>
            <a:ext cx="73284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366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http://blog.poligrafi.com/wp-content/uploads/2011/11/vir-ma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75423"/>
            <a:ext cx="5688632" cy="518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431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3973"/>
            <a:ext cx="8424936" cy="1470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эффективного рекламного хода 9</a:t>
            </a:r>
          </a:p>
        </p:txBody>
      </p:sp>
      <p:pic>
        <p:nvPicPr>
          <p:cNvPr id="16386" name="Picture 2" descr="http://img-fotki.yandex.ru/get/4713/65513451.f/0_77e4a_b147fd26_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2170451"/>
            <a:ext cx="7920880" cy="400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982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1520" y="446021"/>
            <a:ext cx="3672408" cy="51432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эффектив-ного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рекламного хода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ttp://copypast.ru/fotografii/o_reklame/luhwaa_pehatnaa_reklama_anvara_2013_0_/luhwaa_pehatnaa_reklama_anvara_2013_0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1341"/>
            <a:ext cx="4549030" cy="607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137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Конкурентный анализ –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913" y="980728"/>
            <a:ext cx="867645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</a:t>
            </a:r>
            <a:r>
              <a:rPr lang="ru-RU" sz="2200" dirty="0" smtClean="0"/>
              <a:t>информационно-аналитическое средство для принятия управленческих решений в условиях ожесточающейся конкуренции. Включает в себя:</a:t>
            </a:r>
          </a:p>
          <a:p>
            <a:endParaRPr lang="ru-RU" sz="1000" dirty="0"/>
          </a:p>
          <a:p>
            <a:pPr marL="342900" indent="-342900">
              <a:buAutoNum type="arabicPeriod"/>
            </a:pPr>
            <a:r>
              <a:rPr lang="ru-RU" sz="2000" b="1" dirty="0" smtClean="0"/>
              <a:t>Описание </a:t>
            </a:r>
            <a:r>
              <a:rPr lang="ru-RU" sz="2000" b="1" dirty="0"/>
              <a:t>основных игроков </a:t>
            </a:r>
            <a:r>
              <a:rPr lang="ru-RU" sz="2000" dirty="0"/>
              <a:t>(производителей и импортеров): история их присутствия на рынке, описание методов конкурентной борьбы, особенности позиционирования</a:t>
            </a:r>
            <a:r>
              <a:rPr lang="ru-RU" sz="2000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Сравнительный </a:t>
            </a:r>
            <a:r>
              <a:rPr lang="ru-RU" sz="2000" b="1" dirty="0"/>
              <a:t>анализ и сегментация </a:t>
            </a:r>
            <a:r>
              <a:rPr lang="ru-RU" sz="2000" dirty="0"/>
              <a:t>конкурентного окружения по следующим направлениям: </a:t>
            </a:r>
            <a:r>
              <a:rPr lang="ru-RU" sz="2000" dirty="0" smtClean="0"/>
              <a:t>доля </a:t>
            </a:r>
            <a:r>
              <a:rPr lang="ru-RU" sz="2000" dirty="0"/>
              <a:t>рынка (объем продаж); </a:t>
            </a:r>
            <a:r>
              <a:rPr lang="ru-RU" sz="2000" dirty="0" smtClean="0"/>
              <a:t>номенклатура/ассортимент </a:t>
            </a:r>
            <a:r>
              <a:rPr lang="ru-RU" sz="2000" dirty="0"/>
              <a:t>продукции; </a:t>
            </a:r>
            <a:r>
              <a:rPr lang="ru-RU" sz="2000" dirty="0" smtClean="0"/>
              <a:t>система </a:t>
            </a:r>
            <a:r>
              <a:rPr lang="ru-RU" sz="2000" dirty="0"/>
              <a:t>дистрибуции; </a:t>
            </a:r>
            <a:r>
              <a:rPr lang="ru-RU" sz="2000" dirty="0" smtClean="0"/>
              <a:t>география </a:t>
            </a:r>
            <a:r>
              <a:rPr lang="ru-RU" sz="2000" dirty="0"/>
              <a:t>деятельности; </a:t>
            </a:r>
            <a:r>
              <a:rPr lang="ru-RU" sz="2000" dirty="0" smtClean="0"/>
              <a:t>ценовой </a:t>
            </a:r>
            <a:r>
              <a:rPr lang="ru-RU" sz="2000" dirty="0"/>
              <a:t>анализ (по прайс-листам); </a:t>
            </a:r>
            <a:r>
              <a:rPr lang="ru-RU" sz="2000" dirty="0" smtClean="0"/>
              <a:t>схемы </a:t>
            </a:r>
            <a:r>
              <a:rPr lang="ru-RU" sz="2000" dirty="0"/>
              <a:t>продвижения товара; </a:t>
            </a:r>
            <a:r>
              <a:rPr lang="ru-RU" sz="2000" dirty="0" smtClean="0"/>
              <a:t>система </a:t>
            </a:r>
            <a:r>
              <a:rPr lang="ru-RU" sz="2000" dirty="0"/>
              <a:t>обслуживания клиентов и </a:t>
            </a:r>
            <a:r>
              <a:rPr lang="ru-RU" sz="2000" dirty="0" smtClean="0"/>
              <a:t>др.</a:t>
            </a:r>
          </a:p>
          <a:p>
            <a:pPr marL="342900" indent="-342900">
              <a:buAutoNum type="arabicPeriod"/>
            </a:pPr>
            <a:r>
              <a:rPr lang="ru-RU" sz="2000" b="1" dirty="0" err="1" smtClean="0"/>
              <a:t>Бенчмаркинг</a:t>
            </a:r>
            <a:r>
              <a:rPr lang="ru-RU" sz="2000" dirty="0" smtClean="0"/>
              <a:t> </a:t>
            </a:r>
            <a:r>
              <a:rPr lang="ru-RU" sz="2000" dirty="0"/>
              <a:t>(описание лучших бизнес </a:t>
            </a:r>
            <a:r>
              <a:rPr lang="ru-RU" sz="2000" dirty="0" smtClean="0"/>
              <a:t>практик);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Оценка </a:t>
            </a:r>
            <a:r>
              <a:rPr lang="ru-RU" sz="2000" b="1" dirty="0"/>
              <a:t>конкурентного статуса </a:t>
            </a:r>
            <a:r>
              <a:rPr lang="ru-RU" sz="2000" dirty="0"/>
              <a:t>компании и рекомендации по повышению конкурентоспособности </a:t>
            </a:r>
            <a:r>
              <a:rPr lang="ru-RU" sz="2000" dirty="0" smtClean="0"/>
              <a:t>предприятия.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7184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конкурентного анализа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http://www.up-pro.ru/imgs/glossary/a/analiz-sredy/analiz-konkurenc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28" y="1412776"/>
            <a:ext cx="7092788" cy="484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671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конкурентного анализа 2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6" name="Picture 4" descr="http://www.bestreferat.ru/images/paper/65/07/443076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912768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4230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Конкурентный анализ 2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http://powerbranding.ru/wp-content/uploads/2013/07/compet-anali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111179" cy="490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898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ключевых параметров товара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http://powerbranding.ru/wp-content/uploads/2013/07/competitive-advantage-examp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72" y="1656036"/>
            <a:ext cx="6734855" cy="500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170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ключевых параметров товара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Line 2"/>
          <p:cNvSpPr>
            <a:spLocks noChangeShapeType="1"/>
          </p:cNvSpPr>
          <p:nvPr/>
        </p:nvSpPr>
        <p:spPr bwMode="auto">
          <a:xfrm flipH="1" flipV="1">
            <a:off x="2735336" y="2121821"/>
            <a:ext cx="0" cy="363796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>
            <a:off x="323528" y="4039344"/>
            <a:ext cx="48006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364088" y="1732166"/>
            <a:ext cx="331236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Берется два или три ключевых параметра товара и откладывается на координатной плоскости. Обеспечивает наглядность и визуальность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75856" y="244717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355976" y="321297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835696" y="27726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446161" y="443711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526281" y="479715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616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конкурентных сил Портера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http://powerbranding.ru/wp-content/uploads/2012/12/porter_compet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8626"/>
            <a:ext cx="6336704" cy="538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969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s.myshared.ru/61356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257579" cy="620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957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imcn.ru/content/file.asp?r=%7BD2A36029-D990-4889-B9A3-7D23978297BA%7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436986" cy="50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ПЭСТ - анализ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5148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Информационное обеспечение  конъюнктурного анализа конкурентной среды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010320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Информационная система должна включать в себя </a:t>
            </a:r>
            <a:r>
              <a:rPr lang="ru-RU" sz="2400" dirty="0" smtClean="0"/>
              <a:t>следующие </a:t>
            </a:r>
            <a:r>
              <a:rPr lang="ru-RU" sz="2400" dirty="0"/>
              <a:t>основные оценочные группы показателей</a:t>
            </a:r>
            <a:r>
              <a:rPr lang="ru-RU" sz="2400" dirty="0" smtClean="0"/>
              <a:t>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экономико-организационные;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финансовые;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статистические</a:t>
            </a:r>
            <a:r>
              <a:rPr lang="ru-RU" sz="2400" dirty="0"/>
              <a:t>; </a:t>
            </a:r>
            <a:endParaRPr lang="ru-RU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правовые;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показатели</a:t>
            </a:r>
            <a:r>
              <a:rPr lang="ru-RU" sz="2400" dirty="0"/>
              <a:t>, характеризующие занимаемое </a:t>
            </a:r>
            <a:r>
              <a:rPr lang="ru-RU" sz="2400" dirty="0" smtClean="0"/>
              <a:t>положение </a:t>
            </a:r>
            <a:r>
              <a:rPr lang="ru-RU" sz="2400" dirty="0"/>
              <a:t>фирмы на исследуемом рынке, обеспечивающие ее </a:t>
            </a:r>
            <a:r>
              <a:rPr lang="ru-RU" sz="2400" dirty="0" smtClean="0"/>
              <a:t>конкурентоспособность.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9468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для формирования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информационной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о зарубежных фирмах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767568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UcPeriod"/>
            </a:pPr>
            <a:r>
              <a:rPr lang="ru-RU" sz="2800" dirty="0" smtClean="0"/>
              <a:t>Периодическая печать</a:t>
            </a:r>
          </a:p>
          <a:p>
            <a:pPr marL="514350" indent="-514350">
              <a:buAutoNum type="romanUcPeriod"/>
            </a:pPr>
            <a:r>
              <a:rPr lang="ru-RU" sz="2800" dirty="0" smtClean="0"/>
              <a:t>Информация, публикуемая самими фирмами</a:t>
            </a:r>
          </a:p>
          <a:p>
            <a:pPr marL="514350" indent="-514350">
              <a:buAutoNum type="romanUcPeriod"/>
            </a:pPr>
            <a:r>
              <a:rPr lang="ru-RU" sz="2800" dirty="0"/>
              <a:t> </a:t>
            </a:r>
            <a:r>
              <a:rPr lang="ru-RU" sz="2800" dirty="0" smtClean="0"/>
              <a:t>Информация, предоставляемая специализированными организациями</a:t>
            </a:r>
          </a:p>
          <a:p>
            <a:pPr marL="514350" indent="-514350">
              <a:buAutoNum type="romanUcPeriod"/>
            </a:pPr>
            <a:r>
              <a:rPr lang="ru-RU" sz="2800" dirty="0" smtClean="0"/>
              <a:t>Справочники по фирмам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8781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Периодическая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печать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908720"/>
            <a:ext cx="85689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Включает: </a:t>
            </a:r>
          </a:p>
          <a:p>
            <a:r>
              <a:rPr lang="ru-RU" sz="2800" dirty="0" smtClean="0"/>
              <a:t>специализированные сведения из зарубежной </a:t>
            </a:r>
            <a:r>
              <a:rPr lang="ru-RU" sz="2800" dirty="0"/>
              <a:t>периодической печати: журналы, </a:t>
            </a:r>
            <a:r>
              <a:rPr lang="ru-RU" sz="2800" dirty="0" smtClean="0"/>
              <a:t>конференции</a:t>
            </a:r>
            <a:r>
              <a:rPr lang="ru-RU" sz="2800" dirty="0"/>
              <a:t>, газеты, дайджесты, различные сборники и т. д. </a:t>
            </a:r>
            <a:endParaRPr lang="ru-RU" sz="2800" dirty="0" smtClean="0"/>
          </a:p>
          <a:p>
            <a:endParaRPr lang="ru-RU" sz="1000" dirty="0"/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популярные из них</a:t>
            </a:r>
            <a:r>
              <a:rPr lang="ru-RU" sz="2800" dirty="0"/>
              <a:t>:</a:t>
            </a:r>
          </a:p>
          <a:p>
            <a:r>
              <a:rPr lang="ru-RU" sz="2800" i="1" dirty="0"/>
              <a:t>1. Американский журнал </a:t>
            </a:r>
            <a:r>
              <a:rPr lang="ru-RU" sz="2800" i="1" dirty="0" smtClean="0"/>
              <a:t>«</a:t>
            </a:r>
            <a:r>
              <a:rPr lang="ru-RU" sz="2800" i="1" dirty="0" err="1" smtClean="0"/>
              <a:t>Fortune</a:t>
            </a:r>
            <a:r>
              <a:rPr lang="ru-RU" sz="2800" i="1" dirty="0" smtClean="0"/>
              <a:t>»: </a:t>
            </a:r>
            <a:r>
              <a:rPr lang="ru-RU" sz="2800" dirty="0" smtClean="0"/>
              <a:t>сводные </a:t>
            </a:r>
            <a:r>
              <a:rPr lang="ru-RU" sz="2800" dirty="0"/>
              <a:t>таблицы по 500 американским и 500 </a:t>
            </a:r>
            <a:r>
              <a:rPr lang="ru-RU" sz="2800" dirty="0" smtClean="0"/>
              <a:t>зарубежным </a:t>
            </a:r>
            <a:r>
              <a:rPr lang="ru-RU" sz="2800" dirty="0"/>
              <a:t>фирмам. В них </a:t>
            </a:r>
            <a:r>
              <a:rPr lang="ru-RU" sz="2800" dirty="0" smtClean="0"/>
              <a:t>представлено ранжирование фирм </a:t>
            </a:r>
            <a:r>
              <a:rPr lang="ru-RU" sz="2800" dirty="0"/>
              <a:t>по объемам продаж с указанием </a:t>
            </a:r>
            <a:r>
              <a:rPr lang="ru-RU" sz="2800" dirty="0" smtClean="0"/>
              <a:t>отрасли, страны, </a:t>
            </a:r>
            <a:r>
              <a:rPr lang="ru-RU" sz="2800" dirty="0"/>
              <a:t>а также основные </a:t>
            </a:r>
            <a:r>
              <a:rPr lang="ru-RU" sz="2800" dirty="0" smtClean="0"/>
              <a:t>экономические </a:t>
            </a:r>
            <a:r>
              <a:rPr lang="ru-RU" sz="2800" dirty="0"/>
              <a:t>показатели деятельности этих фирм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751751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Периодическая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печать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256561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2. Американские издания "U.S. </a:t>
            </a:r>
            <a:r>
              <a:rPr lang="ru-RU" sz="2800" i="1" dirty="0" err="1"/>
              <a:t>News</a:t>
            </a:r>
            <a:r>
              <a:rPr lang="ru-RU" sz="2800" i="1" dirty="0"/>
              <a:t> &amp; </a:t>
            </a:r>
            <a:r>
              <a:rPr lang="ru-RU" sz="2800" dirty="0" err="1"/>
              <a:t>World</a:t>
            </a:r>
            <a:r>
              <a:rPr lang="ru-RU" sz="2800" dirty="0"/>
              <a:t> </a:t>
            </a:r>
            <a:r>
              <a:rPr lang="ru-RU" sz="2800" i="1" dirty="0" err="1"/>
              <a:t>Report</a:t>
            </a:r>
            <a:r>
              <a:rPr lang="ru-RU" sz="2800" i="1" dirty="0" smtClean="0"/>
              <a:t>", </a:t>
            </a:r>
            <a:r>
              <a:rPr lang="en-US" sz="2800" i="1" dirty="0" smtClean="0"/>
              <a:t>"</a:t>
            </a:r>
            <a:r>
              <a:rPr lang="en-US" sz="2800" i="1" dirty="0"/>
              <a:t>Business Week".</a:t>
            </a:r>
          </a:p>
          <a:p>
            <a:r>
              <a:rPr lang="ru-RU" sz="2800" i="1" dirty="0"/>
              <a:t>3. Британские издания: "</a:t>
            </a:r>
            <a:r>
              <a:rPr lang="ru-RU" sz="2800" i="1" dirty="0" err="1"/>
              <a:t>Economist</a:t>
            </a:r>
            <a:r>
              <a:rPr lang="ru-RU" sz="2800" i="1" dirty="0"/>
              <a:t>", "</a:t>
            </a:r>
            <a:r>
              <a:rPr lang="ru-RU" sz="2800" i="1" dirty="0" err="1"/>
              <a:t>Financial</a:t>
            </a:r>
            <a:r>
              <a:rPr lang="ru-RU" sz="2800" i="1" dirty="0"/>
              <a:t> </a:t>
            </a:r>
            <a:r>
              <a:rPr lang="ru-RU" sz="2800" i="1" dirty="0" err="1"/>
              <a:t>Times</a:t>
            </a:r>
            <a:r>
              <a:rPr lang="ru-RU" sz="2800" i="1" dirty="0"/>
              <a:t>" и др.</a:t>
            </a:r>
          </a:p>
          <a:p>
            <a:r>
              <a:rPr lang="ru-RU" sz="2800" i="1" dirty="0"/>
              <a:t>4. Специальные выпуски и приложения к </a:t>
            </a:r>
            <a:r>
              <a:rPr lang="ru-RU" sz="2800" i="1" dirty="0" smtClean="0"/>
              <a:t>экономическим изданиям </a:t>
            </a:r>
            <a:r>
              <a:rPr lang="ru-RU" sz="2800" i="1" dirty="0"/>
              <a:t>(журналы, газеты и др.) о деятельности </a:t>
            </a:r>
            <a:r>
              <a:rPr lang="ru-RU" sz="2800" i="1" dirty="0" smtClean="0"/>
              <a:t>известных </a:t>
            </a:r>
            <a:r>
              <a:rPr lang="ru-RU" sz="2800" i="1" dirty="0"/>
              <a:t>фирм.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2522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-2738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Информация, публикуемая самими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фирмами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2736"/>
            <a:ext cx="85689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1. Ежегодные отчеты к ежегодному собранию </a:t>
            </a:r>
            <a:r>
              <a:rPr lang="ru-RU" sz="2200" dirty="0" smtClean="0"/>
              <a:t>акционеров </a:t>
            </a:r>
            <a:r>
              <a:rPr lang="ru-RU" sz="2200" dirty="0"/>
              <a:t>об их деятельности.</a:t>
            </a:r>
          </a:p>
          <a:p>
            <a:r>
              <a:rPr lang="ru-RU" sz="2200" dirty="0"/>
              <a:t>2. Отчеты, содержащие анализ финансовых </a:t>
            </a:r>
            <a:r>
              <a:rPr lang="ru-RU" sz="2200" dirty="0" smtClean="0"/>
              <a:t>показателей </a:t>
            </a:r>
            <a:r>
              <a:rPr lang="ru-RU" sz="2200" dirty="0"/>
              <a:t>фирм за последние 10-15 лет.</a:t>
            </a:r>
          </a:p>
          <a:p>
            <a:r>
              <a:rPr lang="ru-RU" sz="2200" dirty="0"/>
              <a:t>3. Балансовые отчеты (ежегодные или квартальные) </a:t>
            </a:r>
            <a:r>
              <a:rPr lang="ru-RU" sz="2200" dirty="0" smtClean="0"/>
              <a:t>с информацией </a:t>
            </a:r>
            <a:r>
              <a:rPr lang="ru-RU" sz="2200" dirty="0"/>
              <a:t>о средствах, которыми располагает фирма,</a:t>
            </a:r>
          </a:p>
          <a:p>
            <a:r>
              <a:rPr lang="ru-RU" sz="2200" dirty="0"/>
              <a:t>источниках финансирования и т. п.</a:t>
            </a:r>
          </a:p>
          <a:p>
            <a:r>
              <a:rPr lang="ru-RU" sz="2200" dirty="0"/>
              <a:t>4. Проспекты, содержащие данные по ее развитию, </a:t>
            </a:r>
            <a:r>
              <a:rPr lang="ru-RU" sz="2200" dirty="0" smtClean="0"/>
              <a:t>подробную </a:t>
            </a:r>
            <a:r>
              <a:rPr lang="ru-RU" sz="2200" dirty="0"/>
              <a:t>характеристику производственной </a:t>
            </a:r>
            <a:r>
              <a:rPr lang="ru-RU" sz="2200" dirty="0" smtClean="0"/>
              <a:t>деятельности и </a:t>
            </a:r>
            <a:r>
              <a:rPr lang="ru-RU" sz="2200" dirty="0"/>
              <a:t>технических достижений фирмы, связей с другими </a:t>
            </a:r>
            <a:r>
              <a:rPr lang="ru-RU" sz="2200" dirty="0" smtClean="0"/>
              <a:t>фирмами</a:t>
            </a:r>
            <a:r>
              <a:rPr lang="ru-RU" sz="2200" dirty="0"/>
              <a:t>.</a:t>
            </a:r>
          </a:p>
          <a:p>
            <a:r>
              <a:rPr lang="ru-RU" sz="2200" dirty="0"/>
              <a:t>5. Системные каталоги с информацией о </a:t>
            </a:r>
            <a:r>
              <a:rPr lang="ru-RU" sz="2200" dirty="0" smtClean="0"/>
              <a:t>номенклатуре выпускаемой </a:t>
            </a:r>
            <a:r>
              <a:rPr lang="ru-RU" sz="2200" dirty="0"/>
              <a:t>продукции.</a:t>
            </a:r>
          </a:p>
          <a:p>
            <a:r>
              <a:rPr lang="ru-RU" sz="2200" dirty="0"/>
              <a:t>6. Выставочные и ярмарочные каталоги, </a:t>
            </a:r>
            <a:r>
              <a:rPr lang="ru-RU" sz="2200" dirty="0" smtClean="0"/>
              <a:t>содержащие справочную </a:t>
            </a:r>
            <a:r>
              <a:rPr lang="ru-RU" sz="2200" dirty="0"/>
              <a:t>информацию о фирмах, принимающих </a:t>
            </a:r>
            <a:r>
              <a:rPr lang="ru-RU" sz="2200" dirty="0" smtClean="0"/>
              <a:t>участие в </a:t>
            </a:r>
            <a:r>
              <a:rPr lang="ru-RU" sz="2200" dirty="0"/>
              <a:t>данной выставке или ярмарке.</a:t>
            </a:r>
          </a:p>
        </p:txBody>
      </p:sp>
    </p:spTree>
    <p:extLst>
      <p:ext uri="{BB962C8B-B14F-4D97-AF65-F5344CB8AC3E}">
        <p14:creationId xmlns:p14="http://schemas.microsoft.com/office/powerpoint/2010/main" val="4003106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2564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Информация, предоставляемая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специализированными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организациями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3566" y="2780928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</a:t>
            </a:r>
            <a:r>
              <a:rPr lang="ru-RU" sz="2400" dirty="0"/>
              <a:t>. Кредитно-справочные бюро.</a:t>
            </a:r>
          </a:p>
          <a:p>
            <a:r>
              <a:rPr lang="ru-RU" sz="2400" dirty="0"/>
              <a:t>2. Различные союзы предпринимателей.</a:t>
            </a:r>
          </a:p>
          <a:p>
            <a:r>
              <a:rPr lang="ru-RU" sz="2400" dirty="0"/>
              <a:t>3. Торговые палаты.</a:t>
            </a:r>
          </a:p>
          <a:p>
            <a:r>
              <a:rPr lang="ru-RU" sz="2400" dirty="0"/>
              <a:t>4. Консультационные фирмы.</a:t>
            </a:r>
          </a:p>
          <a:p>
            <a:r>
              <a:rPr lang="ru-RU" sz="2400" dirty="0"/>
              <a:t>5. Специализированные маркетинговые информационные</a:t>
            </a:r>
          </a:p>
          <a:p>
            <a:r>
              <a:rPr lang="ru-RU" sz="2400" dirty="0"/>
              <a:t>и исследовательские фирмы.</a:t>
            </a:r>
          </a:p>
          <a:p>
            <a:r>
              <a:rPr lang="ru-RU" sz="2400" dirty="0"/>
              <a:t>6. Государственные организации.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10202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Справочники по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5633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Содержат систематизированную </a:t>
            </a:r>
            <a:r>
              <a:rPr lang="ru-RU" sz="2600" dirty="0"/>
              <a:t>справочную информацию об организациях </a:t>
            </a:r>
            <a:r>
              <a:rPr lang="ru-RU" sz="2600" dirty="0" smtClean="0"/>
              <a:t>различных </a:t>
            </a:r>
            <a:r>
              <a:rPr lang="ru-RU" sz="2600" dirty="0"/>
              <a:t>форм собственности (фирмах, компаниях, корпорациях,</a:t>
            </a:r>
          </a:p>
          <a:p>
            <a:r>
              <a:rPr lang="ru-RU" sz="2600" dirty="0"/>
              <a:t>ТНК и </a:t>
            </a:r>
            <a:r>
              <a:rPr lang="ru-RU" sz="2600" dirty="0" smtClean="0"/>
              <a:t>т.д.).</a:t>
            </a:r>
          </a:p>
          <a:p>
            <a:endParaRPr lang="ru-RU" sz="2600" dirty="0"/>
          </a:p>
          <a:p>
            <a:r>
              <a:rPr lang="ru-RU" sz="2600" dirty="0" smtClean="0"/>
              <a:t>Подразделяются </a:t>
            </a:r>
            <a:r>
              <a:rPr lang="ru-RU" sz="2600" dirty="0"/>
              <a:t>на следующие виды:</a:t>
            </a:r>
          </a:p>
          <a:p>
            <a:r>
              <a:rPr lang="ru-RU" sz="2600" dirty="0"/>
              <a:t>• адресные;</a:t>
            </a:r>
          </a:p>
          <a:p>
            <a:r>
              <a:rPr lang="ru-RU" sz="2600" dirty="0"/>
              <a:t>• биографические;</a:t>
            </a:r>
          </a:p>
          <a:p>
            <a:r>
              <a:rPr lang="ru-RU" sz="2600" dirty="0"/>
              <a:t>• </a:t>
            </a:r>
            <a:r>
              <a:rPr lang="ru-RU" sz="2600" dirty="0" err="1"/>
              <a:t>товарофирменные</a:t>
            </a:r>
            <a:r>
              <a:rPr lang="ru-RU" sz="2600" dirty="0"/>
              <a:t>;</a:t>
            </a:r>
          </a:p>
          <a:p>
            <a:r>
              <a:rPr lang="ru-RU" sz="2600" dirty="0"/>
              <a:t>• общефирменные;</a:t>
            </a:r>
          </a:p>
          <a:p>
            <a:r>
              <a:rPr lang="ru-RU" sz="2600" dirty="0"/>
              <a:t>• по акционерным обществам</a:t>
            </a:r>
            <a:r>
              <a:rPr lang="ru-RU" sz="2600" dirty="0" smtClean="0"/>
              <a:t>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8893731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Справочники по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 2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5633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Адресные справочники </a:t>
            </a:r>
            <a:r>
              <a:rPr lang="ru-RU" sz="2200" dirty="0"/>
              <a:t>содержат почтовые </a:t>
            </a:r>
            <a:r>
              <a:rPr lang="ru-RU" sz="2200" dirty="0" smtClean="0"/>
              <a:t>реквизиты фирм</a:t>
            </a:r>
            <a:r>
              <a:rPr lang="ru-RU" sz="2200" dirty="0"/>
              <a:t>, их телефоны, факсы и телексы. Среди них </a:t>
            </a:r>
            <a:r>
              <a:rPr lang="ru-RU" sz="2200" dirty="0" smtClean="0"/>
              <a:t>наиболее известным </a:t>
            </a:r>
            <a:r>
              <a:rPr lang="ru-RU" sz="2200" dirty="0"/>
              <a:t>являются:</a:t>
            </a:r>
          </a:p>
          <a:p>
            <a:r>
              <a:rPr lang="en-US" sz="2200" dirty="0"/>
              <a:t>• </a:t>
            </a:r>
            <a:r>
              <a:rPr lang="en-US" sz="2200" i="1" dirty="0"/>
              <a:t>"Jaegers + Waldman International Telex", </a:t>
            </a:r>
            <a:r>
              <a:rPr lang="ru-RU" sz="2200" dirty="0"/>
              <a:t>где представ-</a:t>
            </a:r>
          </a:p>
          <a:p>
            <a:r>
              <a:rPr lang="ru-RU" sz="2200" dirty="0"/>
              <a:t>лены адресные данные об 1,3 млн. фирм </a:t>
            </a:r>
            <a:r>
              <a:rPr lang="ru-RU" sz="2200" dirty="0" smtClean="0"/>
              <a:t>примерно </a:t>
            </a:r>
            <a:r>
              <a:rPr lang="ru-RU" sz="2200" dirty="0"/>
              <a:t>из</a:t>
            </a:r>
          </a:p>
          <a:p>
            <a:r>
              <a:rPr lang="ru-RU" sz="2200" dirty="0"/>
              <a:t>200 стран мира;</a:t>
            </a:r>
          </a:p>
          <a:p>
            <a:r>
              <a:rPr lang="ru-RU" sz="2200" dirty="0"/>
              <a:t>• </a:t>
            </a:r>
            <a:r>
              <a:rPr lang="ru-RU" sz="2200" i="1" dirty="0"/>
              <a:t>справочник" </a:t>
            </a:r>
            <a:r>
              <a:rPr lang="ru-RU" sz="2200" i="1" dirty="0" err="1"/>
              <a:t>Teleurope</a:t>
            </a:r>
            <a:r>
              <a:rPr lang="ru-RU" sz="2200" i="1" dirty="0"/>
              <a:t>", </a:t>
            </a:r>
            <a:r>
              <a:rPr lang="ru-RU" sz="2200" dirty="0"/>
              <a:t>выпускаемый для </a:t>
            </a:r>
            <a:r>
              <a:rPr lang="ru-RU" sz="2200" dirty="0" smtClean="0"/>
              <a:t>бизнесменов ЕС</a:t>
            </a:r>
            <a:r>
              <a:rPr lang="ru-RU" sz="2200" dirty="0"/>
              <a:t>, содержащий краткие сведения о фирмах 20 </a:t>
            </a:r>
            <a:r>
              <a:rPr lang="ru-RU" sz="2200" dirty="0" smtClean="0"/>
              <a:t>европейских </a:t>
            </a:r>
            <a:r>
              <a:rPr lang="ru-RU" sz="2200" dirty="0"/>
              <a:t>государств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Биографические справочники</a:t>
            </a:r>
            <a:r>
              <a:rPr lang="ru-RU" sz="2200" i="1" dirty="0"/>
              <a:t>, </a:t>
            </a:r>
            <a:r>
              <a:rPr lang="ru-RU" sz="2200" dirty="0"/>
              <a:t>включающие краткую </a:t>
            </a:r>
            <a:r>
              <a:rPr lang="ru-RU" sz="2200" dirty="0" smtClean="0"/>
              <a:t>информацию </a:t>
            </a:r>
            <a:r>
              <a:rPr lang="ru-RU" sz="2200" dirty="0"/>
              <a:t>о деятелях различных сфер, в том числе и </a:t>
            </a:r>
            <a:r>
              <a:rPr lang="ru-RU" sz="2200" dirty="0" smtClean="0"/>
              <a:t>представителях </a:t>
            </a:r>
            <a:r>
              <a:rPr lang="ru-RU" sz="2200" dirty="0"/>
              <a:t>делового мира. Наибольшую известность </a:t>
            </a:r>
            <a:r>
              <a:rPr lang="ru-RU" sz="2200" dirty="0" smtClean="0"/>
              <a:t>имеют различные </a:t>
            </a:r>
            <a:r>
              <a:rPr lang="ru-RU" sz="2200" dirty="0"/>
              <a:t>серии "</a:t>
            </a:r>
            <a:r>
              <a:rPr lang="ru-RU" sz="2200" dirty="0" err="1"/>
              <a:t>Who"s</a:t>
            </a:r>
            <a:r>
              <a:rPr lang="ru-RU" sz="2200" dirty="0"/>
              <a:t> </a:t>
            </a:r>
            <a:r>
              <a:rPr lang="ru-RU" sz="2200" dirty="0" err="1"/>
              <a:t>Who</a:t>
            </a:r>
            <a:r>
              <a:rPr lang="ru-RU" sz="2200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42183255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Справочники по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 3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5633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Товарофирменные</a:t>
            </a:r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справочники </a:t>
            </a:r>
            <a:r>
              <a:rPr lang="ru-RU" sz="2200" dirty="0"/>
              <a:t>(национальные или</a:t>
            </a:r>
          </a:p>
          <a:p>
            <a:r>
              <a:rPr lang="ru-RU" sz="2200" dirty="0"/>
              <a:t>широкого круга стран — международные). В них в </a:t>
            </a:r>
            <a:r>
              <a:rPr lang="ru-RU" sz="2200" dirty="0" smtClean="0"/>
              <a:t>алфавитном </a:t>
            </a:r>
            <a:r>
              <a:rPr lang="ru-RU" sz="2200" dirty="0"/>
              <a:t>порядке по каждому товару перечисляются фирмы, </a:t>
            </a:r>
            <a:r>
              <a:rPr lang="ru-RU" sz="2200" dirty="0" smtClean="0"/>
              <a:t>занимающиеся </a:t>
            </a:r>
            <a:r>
              <a:rPr lang="ru-RU" sz="2200" dirty="0"/>
              <a:t>его производством или торговлей. К ним </a:t>
            </a:r>
            <a:r>
              <a:rPr lang="ru-RU" sz="2200" dirty="0" smtClean="0"/>
              <a:t>относится </a:t>
            </a:r>
            <a:r>
              <a:rPr lang="ru-RU" sz="2200" dirty="0"/>
              <a:t>наиболее распространенный, издаваемый в </a:t>
            </a:r>
            <a:r>
              <a:rPr lang="ru-RU" sz="2200" dirty="0" smtClean="0"/>
              <a:t>Швейцарии </a:t>
            </a:r>
            <a:r>
              <a:rPr lang="ru-RU" sz="2200" dirty="0"/>
              <a:t>в двух томах, сериями по европейским странам, </a:t>
            </a:r>
            <a:r>
              <a:rPr lang="ru-RU" sz="2200" dirty="0" smtClean="0"/>
              <a:t>справочник </a:t>
            </a:r>
            <a:r>
              <a:rPr lang="ru-RU" sz="2200" dirty="0"/>
              <a:t>"</a:t>
            </a:r>
            <a:r>
              <a:rPr lang="en-US" sz="2200" dirty="0" err="1"/>
              <a:t>Kompass</a:t>
            </a:r>
            <a:r>
              <a:rPr lang="en-US" sz="2200" dirty="0"/>
              <a:t>".</a:t>
            </a:r>
          </a:p>
          <a:p>
            <a:r>
              <a:rPr lang="ru-RU" sz="2200" dirty="0"/>
              <a:t>Информация по фирмам национальных рынков </a:t>
            </a:r>
            <a:r>
              <a:rPr lang="ru-RU" sz="2200" dirty="0" smtClean="0"/>
              <a:t>Великобритании</a:t>
            </a:r>
            <a:r>
              <a:rPr lang="ru-RU" sz="2200" dirty="0"/>
              <a:t>, Ирландии, Африки, Америки, Азии и </a:t>
            </a:r>
            <a:r>
              <a:rPr lang="ru-RU" sz="2200" dirty="0" smtClean="0"/>
              <a:t>Океании </a:t>
            </a:r>
            <a:r>
              <a:rPr lang="en-US" sz="2200" dirty="0" err="1" smtClean="0"/>
              <a:t>приводится</a:t>
            </a:r>
            <a:r>
              <a:rPr lang="en-US" sz="2200" dirty="0" smtClean="0"/>
              <a:t> </a:t>
            </a:r>
            <a:r>
              <a:rPr lang="en-US" sz="2200" dirty="0"/>
              <a:t>в </a:t>
            </a:r>
            <a:r>
              <a:rPr lang="en-US" sz="2200" dirty="0" err="1"/>
              <a:t>справочнике</a:t>
            </a:r>
            <a:r>
              <a:rPr lang="en-US" sz="2200" dirty="0"/>
              <a:t> "</a:t>
            </a:r>
            <a:r>
              <a:rPr lang="en-US" sz="2200" dirty="0" err="1"/>
              <a:t>Kelly"s</a:t>
            </a:r>
            <a:r>
              <a:rPr lang="en-US" sz="2200" dirty="0"/>
              <a:t> Directory of Merchants</a:t>
            </a:r>
            <a:r>
              <a:rPr lang="en-US" sz="2200" dirty="0" smtClean="0"/>
              <a:t>,</a:t>
            </a:r>
            <a:r>
              <a:rPr lang="ru-RU" sz="2200" dirty="0" smtClean="0"/>
              <a:t> </a:t>
            </a:r>
            <a:r>
              <a:rPr lang="ru-RU" sz="2200" dirty="0" err="1" smtClean="0"/>
              <a:t>Manufacturers</a:t>
            </a:r>
            <a:r>
              <a:rPr lang="ru-RU" sz="2200" dirty="0" smtClean="0"/>
              <a:t> </a:t>
            </a:r>
            <a:r>
              <a:rPr lang="ru-RU" sz="2200" dirty="0"/>
              <a:t>&amp; </a:t>
            </a:r>
            <a:r>
              <a:rPr lang="ru-RU" sz="2200" dirty="0" err="1"/>
              <a:t>Shippers</a:t>
            </a:r>
            <a:r>
              <a:rPr lang="ru-RU" sz="2200" dirty="0"/>
              <a:t>", издаваемом в Англии</a:t>
            </a:r>
            <a:r>
              <a:rPr lang="ru-RU" sz="2200" dirty="0" smtClean="0"/>
              <a:t>. Во </a:t>
            </a:r>
            <a:r>
              <a:rPr lang="ru-RU" sz="2200" dirty="0"/>
              <a:t>Франции выпускается </a:t>
            </a:r>
            <a:r>
              <a:rPr lang="ru-RU" sz="2200" dirty="0" err="1"/>
              <a:t>товарофирменный</a:t>
            </a:r>
            <a:r>
              <a:rPr lang="ru-RU" sz="2200" dirty="0"/>
              <a:t> </a:t>
            </a:r>
            <a:r>
              <a:rPr lang="ru-RU" sz="2200" dirty="0" smtClean="0"/>
              <a:t>справочник </a:t>
            </a:r>
            <a:r>
              <a:rPr lang="fr-FR" sz="2200" dirty="0" smtClean="0"/>
              <a:t>"</a:t>
            </a:r>
            <a:r>
              <a:rPr lang="fr-FR" sz="2200" dirty="0"/>
              <a:t>Repertoire de la Production Francaise". В США — "Thomas</a:t>
            </a:r>
          </a:p>
          <a:p>
            <a:r>
              <a:rPr lang="en-US" sz="2200" dirty="0"/>
              <a:t>Register of American </a:t>
            </a:r>
            <a:r>
              <a:rPr lang="en-US" sz="2200" dirty="0" smtClean="0"/>
              <a:t>Manufacturers«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20115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Справочники по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 4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5633"/>
            <a:ext cx="85689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Справочники по акционерным обществам</a:t>
            </a:r>
            <a:r>
              <a:rPr lang="ru-RU" sz="2000" i="1" dirty="0"/>
              <a:t>. </a:t>
            </a:r>
            <a:r>
              <a:rPr lang="ru-RU" sz="2000" dirty="0"/>
              <a:t>Эти </a:t>
            </a:r>
            <a:r>
              <a:rPr lang="ru-RU" sz="2000" dirty="0" smtClean="0"/>
              <a:t>справочники </a:t>
            </a:r>
            <a:r>
              <a:rPr lang="ru-RU" sz="2000" dirty="0"/>
              <a:t>содержат данные о </a:t>
            </a:r>
            <a:r>
              <a:rPr lang="ru-RU" sz="2000" dirty="0" smtClean="0"/>
              <a:t>фирмах</a:t>
            </a:r>
            <a:r>
              <a:rPr lang="ru-RU" sz="2000" dirty="0"/>
              <a:t>, акции которых </a:t>
            </a:r>
            <a:r>
              <a:rPr lang="ru-RU" sz="2000" dirty="0" smtClean="0"/>
              <a:t>котируются </a:t>
            </a:r>
            <a:r>
              <a:rPr lang="ru-RU" sz="2000" dirty="0"/>
              <a:t>на фондовых биржах страны-издателя.</a:t>
            </a:r>
          </a:p>
          <a:p>
            <a:r>
              <a:rPr lang="ru-RU" sz="2000" dirty="0"/>
              <a:t>К ним следует отнести:</a:t>
            </a:r>
          </a:p>
          <a:p>
            <a:r>
              <a:rPr lang="ru-RU" sz="2000" dirty="0"/>
              <a:t>• издание "</a:t>
            </a:r>
            <a:r>
              <a:rPr lang="ru-RU" sz="2000" dirty="0" err="1"/>
              <a:t>Moody</a:t>
            </a:r>
            <a:r>
              <a:rPr lang="ru-RU" sz="2000" dirty="0"/>
              <a:t>", которое печатается ежегодно в </a:t>
            </a:r>
            <a:r>
              <a:rPr lang="ru-RU" sz="2000" dirty="0" smtClean="0"/>
              <a:t>США в </a:t>
            </a:r>
            <a:r>
              <a:rPr lang="ru-RU" sz="2000" dirty="0"/>
              <a:t>пяти томах;</a:t>
            </a:r>
          </a:p>
          <a:p>
            <a:r>
              <a:rPr lang="ru-RU" sz="2000" dirty="0"/>
              <a:t>• промежуточные ежегодные издания в виде </a:t>
            </a:r>
            <a:r>
              <a:rPr lang="ru-RU" sz="2000" dirty="0" smtClean="0"/>
              <a:t>справочников</a:t>
            </a:r>
            <a:r>
              <a:rPr lang="ru-RU" sz="2000" dirty="0"/>
              <a:t>;</a:t>
            </a:r>
          </a:p>
          <a:p>
            <a:r>
              <a:rPr lang="ru-RU" sz="2000" dirty="0"/>
              <a:t>• дополнения к изданию "</a:t>
            </a:r>
            <a:r>
              <a:rPr lang="ru-RU" sz="2000" dirty="0" err="1"/>
              <a:t>Moody</a:t>
            </a:r>
            <a:r>
              <a:rPr lang="ru-RU" sz="2000" dirty="0"/>
              <a:t>" — "</a:t>
            </a:r>
            <a:r>
              <a:rPr lang="ru-RU" sz="2000" dirty="0" err="1"/>
              <a:t>Moody"s</a:t>
            </a:r>
            <a:r>
              <a:rPr lang="ru-RU" sz="2000" dirty="0"/>
              <a:t> </a:t>
            </a:r>
            <a:r>
              <a:rPr lang="ru-RU" sz="2000" dirty="0" err="1" smtClean="0"/>
              <a:t>Supplement</a:t>
            </a:r>
            <a:r>
              <a:rPr lang="ru-RU" sz="2000" dirty="0" smtClean="0"/>
              <a:t>« (</a:t>
            </a:r>
            <a:r>
              <a:rPr lang="ru-RU" sz="2000" dirty="0"/>
              <a:t>два раза в неделю), содержащие самые последние </a:t>
            </a:r>
            <a:r>
              <a:rPr lang="ru-RU" sz="2000" dirty="0" smtClean="0"/>
              <a:t>сведения о </a:t>
            </a:r>
            <a:r>
              <a:rPr lang="ru-RU" sz="2000" dirty="0"/>
              <a:t>развитии и деятельности отдельных фирм;</a:t>
            </a:r>
          </a:p>
          <a:p>
            <a:r>
              <a:rPr lang="en-US" sz="2000" dirty="0"/>
              <a:t>• "The President Directory. 500 Leading Industrial </a:t>
            </a:r>
            <a:r>
              <a:rPr lang="en-US" sz="2000" dirty="0" smtClean="0"/>
              <a:t>Corporations«</a:t>
            </a:r>
            <a:r>
              <a:rPr lang="ru-RU" sz="2000" dirty="0" smtClean="0"/>
              <a:t> — </a:t>
            </a:r>
            <a:r>
              <a:rPr lang="ru-RU" sz="2000" dirty="0"/>
              <a:t>ежегодное издание в Японии;</a:t>
            </a:r>
          </a:p>
          <a:p>
            <a:r>
              <a:rPr lang="ru-RU" sz="2000" dirty="0"/>
              <a:t>• справочник "</a:t>
            </a:r>
            <a:r>
              <a:rPr lang="en-US" sz="2000" dirty="0"/>
              <a:t>Swedish Export Directory" </a:t>
            </a:r>
            <a:r>
              <a:rPr lang="ru-RU" sz="2000" dirty="0"/>
              <a:t>для фирм </a:t>
            </a:r>
            <a:r>
              <a:rPr lang="ru-RU" sz="2000" dirty="0" smtClean="0"/>
              <a:t>— импортеров </a:t>
            </a:r>
            <a:r>
              <a:rPr lang="ru-RU" sz="2000" dirty="0"/>
              <a:t>зарубежной продукции, издаваемый </a:t>
            </a:r>
            <a:r>
              <a:rPr lang="ru-RU" sz="2000" dirty="0" smtClean="0"/>
              <a:t>шведским Советом </a:t>
            </a:r>
            <a:r>
              <a:rPr lang="ru-RU" sz="2000" dirty="0"/>
              <a:t>по экспорту;</a:t>
            </a:r>
          </a:p>
          <a:p>
            <a:r>
              <a:rPr lang="ru-RU" sz="2000" dirty="0"/>
              <a:t>• аналогичный английский справочник "</a:t>
            </a:r>
            <a:r>
              <a:rPr lang="ru-RU" sz="2000" dirty="0" err="1"/>
              <a:t>Sell"s</a:t>
            </a:r>
            <a:r>
              <a:rPr lang="ru-RU" sz="2000" dirty="0"/>
              <a:t> </a:t>
            </a:r>
            <a:r>
              <a:rPr lang="ru-RU" sz="2000" dirty="0" err="1" smtClean="0"/>
              <a:t>British</a:t>
            </a:r>
            <a:r>
              <a:rPr lang="ru-RU" sz="2000" dirty="0" smtClean="0"/>
              <a:t> </a:t>
            </a:r>
            <a:r>
              <a:rPr lang="ru-RU" sz="2000" dirty="0" err="1" smtClean="0"/>
              <a:t>Exporters</a:t>
            </a:r>
            <a:r>
              <a:rPr lang="ru-RU" sz="2000" dirty="0" smtClean="0"/>
              <a:t> </a:t>
            </a:r>
            <a:r>
              <a:rPr lang="en-US" sz="2000" dirty="0" smtClean="0"/>
              <a:t>Register </a:t>
            </a:r>
            <a:r>
              <a:rPr lang="en-US" sz="2000" dirty="0"/>
              <a:t>&amp; National Directory".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558807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238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Справочники по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фирмам 5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55633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Общефирменные справочники</a:t>
            </a:r>
            <a:r>
              <a:rPr lang="ru-RU" sz="2400" i="1" dirty="0"/>
              <a:t>, </a:t>
            </a:r>
            <a:r>
              <a:rPr lang="ru-RU" sz="2400" dirty="0"/>
              <a:t>содержащие сведения </a:t>
            </a:r>
            <a:r>
              <a:rPr lang="ru-RU" sz="2400" dirty="0" smtClean="0"/>
              <a:t>о фирмах</a:t>
            </a:r>
            <a:r>
              <a:rPr lang="ru-RU" sz="2400" dirty="0"/>
              <a:t>, существующих в любых юридических формах, </a:t>
            </a:r>
            <a:r>
              <a:rPr lang="ru-RU" sz="2400" dirty="0" smtClean="0"/>
              <a:t>в том </a:t>
            </a:r>
            <a:r>
              <a:rPr lang="ru-RU" sz="2400" dirty="0"/>
              <a:t>числе в форме общества с ограниченной </a:t>
            </a:r>
            <a:r>
              <a:rPr lang="ru-RU" sz="2400" dirty="0" smtClean="0"/>
              <a:t>ответственностью</a:t>
            </a:r>
            <a:r>
              <a:rPr lang="ru-RU" sz="2400" dirty="0"/>
              <a:t>, единоличных предприятий, которые согласно </a:t>
            </a:r>
            <a:r>
              <a:rPr lang="ru-RU" sz="2400" dirty="0" smtClean="0"/>
              <a:t>своему </a:t>
            </a:r>
            <a:r>
              <a:rPr lang="ru-RU" sz="2400" dirty="0"/>
              <a:t>правовому положению не обязаны публиковать отчеты о </a:t>
            </a:r>
            <a:r>
              <a:rPr lang="ru-RU" sz="2400" dirty="0" smtClean="0"/>
              <a:t>деятельности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Наиболее </a:t>
            </a:r>
            <a:r>
              <a:rPr lang="ru-RU" sz="2400" dirty="0"/>
              <a:t>известными в этой группе </a:t>
            </a:r>
            <a:r>
              <a:rPr lang="ru-RU" sz="2400" dirty="0" smtClean="0"/>
              <a:t>справочников </a:t>
            </a:r>
            <a:r>
              <a:rPr lang="ru-RU" sz="2400" dirty="0"/>
              <a:t>являются немецкий "</a:t>
            </a:r>
            <a:r>
              <a:rPr lang="en-US" sz="2400" dirty="0" err="1"/>
              <a:t>Handbuch</a:t>
            </a:r>
            <a:r>
              <a:rPr lang="en-US" sz="2400" dirty="0"/>
              <a:t> der </a:t>
            </a:r>
            <a:r>
              <a:rPr lang="en-US" sz="2400" dirty="0" err="1" smtClean="0"/>
              <a:t>GrossUnternehmen</a:t>
            </a:r>
            <a:r>
              <a:rPr lang="en-US" sz="2400" dirty="0" smtClean="0"/>
              <a:t>«</a:t>
            </a:r>
            <a:r>
              <a:rPr lang="ru-RU" sz="2400" dirty="0" smtClean="0"/>
              <a:t> и </a:t>
            </a:r>
            <a:r>
              <a:rPr lang="ru-RU" sz="2400" dirty="0"/>
              <a:t>содержащий подробные данные по фирмам США и </a:t>
            </a:r>
            <a:r>
              <a:rPr lang="ru-RU" sz="2400" dirty="0" smtClean="0"/>
              <a:t>Кана</a:t>
            </a:r>
            <a:r>
              <a:rPr lang="en-US" sz="2400" dirty="0" err="1" smtClean="0"/>
              <a:t>ды</a:t>
            </a:r>
            <a:r>
              <a:rPr lang="en-US" sz="2400" dirty="0" smtClean="0"/>
              <a:t> </a:t>
            </a:r>
            <a:r>
              <a:rPr lang="en-US" sz="2400" dirty="0"/>
              <a:t>"</a:t>
            </a:r>
            <a:r>
              <a:rPr lang="en-US" sz="2400" dirty="0" err="1"/>
              <a:t>Poor"s</a:t>
            </a:r>
            <a:r>
              <a:rPr lang="en-US" sz="2400" dirty="0"/>
              <a:t> Register of Corporations, Directors &amp; Executives".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37510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</TotalTime>
  <Words>2079</Words>
  <Application>Microsoft Office PowerPoint</Application>
  <PresentationFormat>Экран (4:3)</PresentationFormat>
  <Paragraphs>227</Paragraphs>
  <Slides>50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2" baseType="lpstr">
      <vt:lpstr>Аспект</vt:lpstr>
      <vt:lpstr>Документ</vt:lpstr>
      <vt:lpstr>Конъюнктурный анализ  мировых рынков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Конъюнктурный анализ  мировых рынков</dc:title>
  <dc:creator>Елена</dc:creator>
  <cp:lastModifiedBy>Елена</cp:lastModifiedBy>
  <cp:revision>50</cp:revision>
  <dcterms:created xsi:type="dcterms:W3CDTF">2013-10-31T00:49:26Z</dcterms:created>
  <dcterms:modified xsi:type="dcterms:W3CDTF">2013-11-07T13:41:52Z</dcterms:modified>
</cp:coreProperties>
</file>