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51"/>
  </p:notesMasterIdLst>
  <p:sldIdLst>
    <p:sldId id="314" r:id="rId2"/>
    <p:sldId id="315" r:id="rId3"/>
    <p:sldId id="316" r:id="rId4"/>
    <p:sldId id="257" r:id="rId5"/>
    <p:sldId id="258" r:id="rId6"/>
    <p:sldId id="259" r:id="rId7"/>
    <p:sldId id="262" r:id="rId8"/>
    <p:sldId id="263" r:id="rId9"/>
    <p:sldId id="265" r:id="rId10"/>
    <p:sldId id="308" r:id="rId11"/>
    <p:sldId id="267" r:id="rId12"/>
    <p:sldId id="268" r:id="rId13"/>
    <p:sldId id="310" r:id="rId14"/>
    <p:sldId id="317" r:id="rId15"/>
    <p:sldId id="269" r:id="rId16"/>
    <p:sldId id="271" r:id="rId17"/>
    <p:sldId id="272" r:id="rId18"/>
    <p:sldId id="273" r:id="rId19"/>
    <p:sldId id="274" r:id="rId20"/>
    <p:sldId id="276" r:id="rId21"/>
    <p:sldId id="312" r:id="rId22"/>
    <p:sldId id="277" r:id="rId23"/>
    <p:sldId id="278" r:id="rId24"/>
    <p:sldId id="313" r:id="rId25"/>
    <p:sldId id="280" r:id="rId26"/>
    <p:sldId id="282" r:id="rId27"/>
    <p:sldId id="283" r:id="rId28"/>
    <p:sldId id="284" r:id="rId29"/>
    <p:sldId id="285" r:id="rId30"/>
    <p:sldId id="287" r:id="rId31"/>
    <p:sldId id="288" r:id="rId32"/>
    <p:sldId id="290" r:id="rId33"/>
    <p:sldId id="292" r:id="rId34"/>
    <p:sldId id="293" r:id="rId35"/>
    <p:sldId id="294" r:id="rId36"/>
    <p:sldId id="318" r:id="rId37"/>
    <p:sldId id="295" r:id="rId38"/>
    <p:sldId id="296" r:id="rId39"/>
    <p:sldId id="319" r:id="rId40"/>
    <p:sldId id="297" r:id="rId41"/>
    <p:sldId id="298" r:id="rId42"/>
    <p:sldId id="320" r:id="rId43"/>
    <p:sldId id="305" r:id="rId44"/>
    <p:sldId id="321" r:id="rId45"/>
    <p:sldId id="299" r:id="rId46"/>
    <p:sldId id="300" r:id="rId47"/>
    <p:sldId id="322" r:id="rId48"/>
    <p:sldId id="306" r:id="rId49"/>
    <p:sldId id="301" r:id="rId50"/>
  </p:sldIdLst>
  <p:sldSz cx="9144000" cy="6858000" type="screen4x3"/>
  <p:notesSz cx="6858000" cy="9144000"/>
  <p:custDataLst>
    <p:tags r:id="rId5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571"/>
    <a:srgbClr val="120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106" d="100"/>
          <a:sy n="106" d="100"/>
        </p:scale>
        <p:origin x="-96" y="-1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B99466-F234-4F9A-A5BC-FE8A144D833B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CEB9D86-A180-45CB-A798-F339DE1329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072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444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7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325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700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93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79D0BC-466C-4AA8-89DB-4BEE3A9B70D3}" type="slidenum">
              <a:rPr lang="ru-RU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917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08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01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045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544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561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429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9732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1904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787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144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493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496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3430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8190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6093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0633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1313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6630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293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726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3758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1864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6472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9164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8683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7643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5521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4270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00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2335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1402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677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7358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7205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7062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493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63300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5444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269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9628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EB9D86-A180-45CB-A798-F339DE1329B3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95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576F6-CD73-4149-BC90-F2530A35070A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66166-FB3E-448F-AC14-7E5A4128D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677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6135B-D181-4406-852E-93B9DE9053A9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9E504-B8F0-4334-9CF0-0DEF42FE79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039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43160-15C1-4740-BE15-D6D9AFBD6868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51F75-1521-4EBC-BC12-B73E063F7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70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B2BEF-DE6C-4EBF-BB06-F10B9F96EE92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A2432-8A0A-4F00-827B-2C72C188E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993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5CD1F-7726-44BE-9DF8-EFF21FC91114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66E0F-F65B-403B-A48E-B1CECD571C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022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7F128-B5B9-4E9E-9437-11568703F4E6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07490-0B8A-4983-B3EC-6A5950CC3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6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71794-F1C3-4E80-82D9-6B4CCF80B873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26123-DD86-4069-81FE-C02F4ADD8F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23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F2AC4-7B8D-4133-963F-8A38809EE19B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13841-8416-4909-A09E-A76A839DEF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26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7E786-4805-4F20-B190-1674754B56AF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022C7-4150-42F2-98E6-6B91A5AEFE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186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FEE31-B436-4242-A438-AB8EC1325499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5B59D-7B15-477E-A9BF-B4D37B4042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62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72A80-4A75-4176-9B4F-95FD7981F030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ECC49-15DB-418E-849D-EBFBDC0CB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5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5AB871C-F270-46C2-B7F9-DFF86268AB0F}" type="datetimeFigureOut">
              <a:rPr lang="ru-RU"/>
              <a:pPr>
                <a:defRPr/>
              </a:pPr>
              <a:t>06.05.2014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541A7C9-F8B3-4544-8E61-08F54F787A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78" r:id="rId2"/>
    <p:sldLayoutId id="2147483787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8" r:id="rId9"/>
    <p:sldLayoutId id="2147483784" r:id="rId10"/>
    <p:sldLayoutId id="214748378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600" b="1" dirty="0" smtClean="0">
                <a:solidFill>
                  <a:schemeClr val="bg1"/>
                </a:solidFill>
              </a:rPr>
              <a:t>Тема </a:t>
            </a:r>
            <a:r>
              <a:rPr lang="ru-RU" sz="4600" b="1" dirty="0" smtClean="0">
                <a:solidFill>
                  <a:schemeClr val="bg1"/>
                </a:solidFill>
              </a:rPr>
              <a:t>«</a:t>
            </a:r>
            <a:r>
              <a:rPr lang="ru-RU" sz="5100" dirty="0" smtClean="0"/>
              <a:t>Жизненный цикл радиоэлектронных устройств</a:t>
            </a:r>
            <a:r>
              <a:rPr lang="ru-RU" sz="4600" b="1" dirty="0" smtClean="0">
                <a:solidFill>
                  <a:schemeClr val="bg1"/>
                </a:solidFill>
              </a:rPr>
              <a:t>»</a:t>
            </a:r>
            <a:endParaRPr lang="ru-RU" sz="4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04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СОДЕРЖАНИЕ</a:t>
            </a:r>
          </a:p>
          <a:p>
            <a:pPr marL="0" indent="0">
              <a:buNone/>
            </a:pPr>
            <a:r>
              <a:rPr lang="ru-RU" altLang="ru-RU" sz="2400" dirty="0" smtClean="0">
                <a:cs typeface="Arial" charset="0"/>
              </a:rPr>
              <a:t>1. Классификация РЭС по функциональным и конструктивным признакам </a:t>
            </a:r>
            <a:endParaRPr lang="en-US" altLang="ru-RU" sz="2400" dirty="0" smtClean="0">
              <a:cs typeface="Arial" charset="0"/>
            </a:endParaRPr>
          </a:p>
          <a:p>
            <a:pPr marL="0" indent="0">
              <a:buNone/>
            </a:pPr>
            <a:r>
              <a:rPr lang="ru-RU" sz="2400" dirty="0" smtClean="0">
                <a:cs typeface="Arial" pitchFamily="34" charset="0"/>
              </a:rPr>
              <a:t>2</a:t>
            </a:r>
            <a:r>
              <a:rPr lang="ru-RU" sz="2400" dirty="0" smtClean="0">
                <a:cs typeface="Arial" pitchFamily="34" charset="0"/>
              </a:rPr>
              <a:t>. </a:t>
            </a:r>
            <a:r>
              <a:rPr lang="ru-RU" sz="2400" dirty="0" smtClean="0"/>
              <a:t>Общие характеристики РЭС и этапы развития их</a:t>
            </a:r>
            <a:r>
              <a:rPr lang="en-US" sz="2400" dirty="0" smtClean="0"/>
              <a:t> </a:t>
            </a:r>
            <a:r>
              <a:rPr lang="ru-RU" sz="2400" dirty="0" smtClean="0"/>
              <a:t>конструкций и технологий</a:t>
            </a:r>
            <a:endParaRPr lang="ru-RU" sz="2400" dirty="0"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cs typeface="Arial" pitchFamily="34" charset="0"/>
              </a:rPr>
              <a:t>3. </a:t>
            </a:r>
            <a:r>
              <a:rPr lang="ru-RU" altLang="ru-RU" sz="2400" dirty="0" smtClean="0"/>
              <a:t>Жизненный цикл РЭС</a:t>
            </a:r>
          </a:p>
          <a:p>
            <a:pPr marL="0" lvl="0" indent="0">
              <a:buNone/>
            </a:pPr>
            <a:r>
              <a:rPr lang="en-US" sz="2400" dirty="0" smtClean="0">
                <a:cs typeface="Arial" pitchFamily="34" charset="0"/>
              </a:rPr>
              <a:t>4. </a:t>
            </a:r>
            <a:r>
              <a:rPr lang="ru-RU" altLang="ru-RU" sz="2400" dirty="0" smtClean="0">
                <a:cs typeface="Arial" charset="0"/>
              </a:rPr>
              <a:t>РЭС как объект проектирования, производства и эксплуатации</a:t>
            </a:r>
            <a:endParaRPr lang="en-US" altLang="ru-RU" sz="2400" dirty="0" smtClean="0">
              <a:cs typeface="Arial" charset="0"/>
            </a:endParaRPr>
          </a:p>
          <a:p>
            <a:pPr marL="0" lvl="0" indent="0">
              <a:buNone/>
            </a:pPr>
            <a:r>
              <a:rPr lang="en-US" altLang="ru-RU" sz="2400" dirty="0" smtClean="0">
                <a:cs typeface="Arial" charset="0"/>
              </a:rPr>
              <a:t>5. </a:t>
            </a:r>
            <a:r>
              <a:rPr lang="ru-RU" altLang="ru-RU" sz="2400" dirty="0" smtClean="0">
                <a:cs typeface="Arial" charset="0"/>
              </a:rPr>
              <a:t>Несущие конструкции</a:t>
            </a:r>
            <a:endParaRPr lang="en-US" altLang="ru-RU" sz="2400" dirty="0" smtClean="0">
              <a:cs typeface="Arial" charset="0"/>
            </a:endParaRPr>
          </a:p>
          <a:p>
            <a:pPr marL="0" lvl="0" indent="0">
              <a:buNone/>
            </a:pPr>
            <a:r>
              <a:rPr lang="en-US" altLang="ru-RU" sz="2400" dirty="0" smtClean="0">
                <a:cs typeface="Arial" charset="0"/>
              </a:rPr>
              <a:t>6. </a:t>
            </a:r>
            <a:r>
              <a:rPr lang="ru-RU" altLang="ru-RU" sz="2400" dirty="0" smtClean="0">
                <a:cs typeface="Arial" charset="0"/>
              </a:rPr>
              <a:t>Развитие несущих конструкций РЭС</a:t>
            </a:r>
            <a:endParaRPr lang="en-US" altLang="ru-RU" sz="2400" dirty="0" smtClean="0">
              <a:cs typeface="Arial" charset="0"/>
            </a:endParaRPr>
          </a:p>
          <a:p>
            <a:pPr marL="0" lvl="0" indent="0">
              <a:buNone/>
            </a:pPr>
            <a:r>
              <a:rPr lang="en-US" altLang="ru-RU" sz="2400" dirty="0" smtClean="0">
                <a:cs typeface="Arial" charset="0"/>
              </a:rPr>
              <a:t>7. </a:t>
            </a:r>
            <a:r>
              <a:rPr lang="ru-RU" sz="2400" dirty="0" smtClean="0"/>
              <a:t>Принципы построения конструкционных систем</a:t>
            </a:r>
            <a:endParaRPr lang="en-US" altLang="ru-RU" sz="2400" dirty="0" smtClean="0">
              <a:cs typeface="Arial" charset="0"/>
            </a:endParaRPr>
          </a:p>
          <a:p>
            <a:pPr marL="0" lvl="0" indent="0">
              <a:buNone/>
            </a:pPr>
            <a:endParaRPr lang="en-US" altLang="ru-RU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lvl="0" indent="0">
              <a:buNone/>
            </a:pPr>
            <a:endParaRPr lang="en-US" altLang="ru-RU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lvl="0" indent="0">
              <a:buNone/>
            </a:pPr>
            <a:endParaRPr lang="ru-RU" sz="2000" dirty="0" smtClean="0">
              <a:cs typeface="Arial" pitchFamily="34" charset="0"/>
            </a:endParaRPr>
          </a:p>
          <a:p>
            <a:pPr marL="0" lvl="0" indent="0">
              <a:buNone/>
            </a:pPr>
            <a:endParaRPr lang="ru-RU" sz="2000" dirty="0">
              <a:cs typeface="Arial" pitchFamily="34" charset="0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34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Основы конструирования и технологии радиоэлектронных средств: учебное пособие для студ. вузов / Г. Ф. Баканов, С. С. Соколов, В. Ю. Суходольский. - М.: Академия, 2007. - 368 с.: ил.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706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619672" y="836712"/>
            <a:ext cx="6768752" cy="1240929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cs typeface="Arial" charset="0"/>
              </a:rPr>
              <a:t>1</a:t>
            </a:r>
            <a:r>
              <a:rPr lang="ru-RU" altLang="ru-RU" sz="2800" b="1" dirty="0" smtClean="0">
                <a:cs typeface="Arial" charset="0"/>
              </a:rPr>
              <a:t>. </a:t>
            </a:r>
            <a:r>
              <a:rPr lang="ru-RU" altLang="ru-RU" sz="2800" b="1" dirty="0" smtClean="0">
                <a:cs typeface="Arial" charset="0"/>
              </a:rPr>
              <a:t>Классификация РЭС по функциональным и конструктивным </a:t>
            </a:r>
            <a:r>
              <a:rPr lang="ru-RU" altLang="ru-RU" sz="2800" b="1" dirty="0" smtClean="0">
                <a:cs typeface="Arial" charset="0"/>
              </a:rPr>
              <a:t>признакам</a:t>
            </a:r>
            <a:endParaRPr lang="ru-RU" altLang="ru-RU" sz="3200" dirty="0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676275" y="2852738"/>
            <a:ext cx="7772400" cy="2520950"/>
          </a:xfrm>
        </p:spPr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</a:pPr>
            <a:r>
              <a:rPr lang="ru-RU" altLang="ru-RU" sz="2400" dirty="0" smtClean="0">
                <a:cs typeface="Times New Roman" pitchFamily="18" charset="0"/>
              </a:rPr>
              <a:t>Стандартом </a:t>
            </a:r>
            <a:r>
              <a:rPr lang="ru-RU" altLang="ru-RU" sz="2400" dirty="0" smtClean="0">
                <a:cs typeface="Times New Roman" pitchFamily="18" charset="0"/>
              </a:rPr>
              <a:t>ГОСТ 26632 — 85 определено значение термина «радиоэлектронное средство» как изделия и его составных частей, в основу функционирования которых положены принципы радиотехники и электроники.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980728"/>
            <a:ext cx="8280400" cy="5761385"/>
          </a:xfrm>
        </p:spPr>
        <p:txBody>
          <a:bodyPr>
            <a:normAutofit lnSpcReduction="10000"/>
          </a:bodyPr>
          <a:lstStyle/>
          <a:p>
            <a:pPr marL="0" indent="0" algn="just" defTabSz="900113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Уровни </a:t>
            </a: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разукрупнения РЭС по функциональной   сложности подразделяют на системы,        комплексы, устройства и узлы: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радиоэлектронная система</a:t>
            </a:r>
            <a:r>
              <a:rPr lang="ru-RU" sz="2400" dirty="0" smtClean="0">
                <a:cs typeface="Times New Roman" pitchFamily="18" charset="0"/>
              </a:rPr>
              <a:t> — РЭС, представляющее собой совокупность функционально взаимодействующих автономных радиоэлектронных комплексов и устройств, образующих единое целое, обладающее свойством перестроения структуры в целях рационального выбора и использования входящих средств при решении технических задач;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>
                <a:solidFill>
                  <a:srgbClr val="C00000"/>
                </a:solidFill>
                <a:cs typeface="Times New Roman" pitchFamily="18" charset="0"/>
              </a:rPr>
              <a:t>радиоэлектронный комплекс</a:t>
            </a:r>
            <a:r>
              <a:rPr lang="ru-RU" sz="2400" dirty="0">
                <a:cs typeface="Times New Roman" pitchFamily="18" charset="0"/>
              </a:rPr>
              <a:t> — РЭС, представляющее собой совокупность функционально связанных радиоэлектронных устройств, обладающее свойством перестроения структуры в целях сохранения работоспособности и предназначенное для </a:t>
            </a:r>
            <a:r>
              <a:rPr lang="ru-RU" sz="2400" dirty="0" smtClean="0">
                <a:cs typeface="Times New Roman" pitchFamily="18" charset="0"/>
              </a:rPr>
              <a:t>решения</a:t>
            </a:r>
          </a:p>
          <a:p>
            <a:pPr marL="0" indent="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    технических </a:t>
            </a:r>
            <a:r>
              <a:rPr lang="ru-RU" sz="2400" dirty="0">
                <a:cs typeface="Times New Roman" pitchFamily="18" charset="0"/>
              </a:rPr>
              <a:t>задач</a:t>
            </a:r>
            <a:r>
              <a:rPr lang="ru-RU" sz="2400" dirty="0" smtClean="0">
                <a:cs typeface="Times New Roman" pitchFamily="18" charset="0"/>
              </a:rPr>
              <a:t>;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468313" y="1624013"/>
            <a:ext cx="8207375" cy="4613299"/>
          </a:xfrm>
        </p:spPr>
        <p:txBody>
          <a:bodyPr/>
          <a:lstStyle/>
          <a:p>
            <a:pPr algn="just" eaLnBrk="1" hangingPunct="1"/>
            <a:r>
              <a:rPr lang="ru-RU" alt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радиоэлектронное устройство</a:t>
            </a:r>
            <a:r>
              <a:rPr lang="ru-RU" altLang="ru-RU" sz="2400" dirty="0" smtClean="0">
                <a:cs typeface="Times New Roman" pitchFamily="18" charset="0"/>
              </a:rPr>
              <a:t> — РЭС, представляющее собой функционально законченную сборочную единицу, которая реализует функции передачи, приема, преобразования информации или техническую задачу на их основе и выполнена на несущей конструкции;</a:t>
            </a:r>
          </a:p>
          <a:p>
            <a:pPr algn="just" eaLnBrk="1" hangingPunct="1"/>
            <a:r>
              <a:rPr lang="ru-RU" alt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радиоэлектронный узел</a:t>
            </a:r>
            <a:r>
              <a:rPr lang="ru-RU" altLang="ru-RU" sz="2400" dirty="0" smtClean="0">
                <a:cs typeface="Times New Roman" pitchFamily="18" charset="0"/>
              </a:rPr>
              <a:t> — РЭС, представляющее собой функционально законченную сборочную единицу, которая реализует функцию преобразования сигнала и не имеет самостоятельного эксплуатационного значения;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1124744"/>
            <a:ext cx="8353425" cy="5544615"/>
          </a:xfrm>
        </p:spPr>
        <p:txBody>
          <a:bodyPr>
            <a:noAutofit/>
          </a:bodyPr>
          <a:lstStyle/>
          <a:p>
            <a:pPr marL="14288" indent="-14288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288" indent="-14288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Уровни разукрупнения РЭС по конструктивной сложности подразделяют на шкафы, каркасы и ячейки: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третий </a:t>
            </a: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уровень</a:t>
            </a:r>
            <a:r>
              <a:rPr lang="ru-RU" sz="2400" dirty="0" smtClean="0">
                <a:cs typeface="Times New Roman" pitchFamily="18" charset="0"/>
              </a:rPr>
              <a:t>  — радиоэлектронный шкаф (стойка, тумба, пульт), предназначенный для размещения радиоэлектронных систем и комплексов. </a:t>
            </a:r>
            <a:r>
              <a:rPr lang="ru-RU" sz="2400" dirty="0" smtClean="0">
                <a:cs typeface="Times New Roman" pitchFamily="18" charset="0"/>
              </a:rPr>
              <a:t>Функционально законченный радиоэлектронный шкаф, выполненный на основе базовой несущей конструкции третьего уровня (БНК-3) и обладающий свойствами конструктивной взаимозаменяемости, называется радиоэлектронным модулем третьего уровня (РЭМ-3);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68313" y="1340768"/>
            <a:ext cx="8280400" cy="5380707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второй уровень</a:t>
            </a:r>
            <a:r>
              <a:rPr lang="ru-RU" sz="2400" dirty="0" smtClean="0">
                <a:cs typeface="Times New Roman" pitchFamily="18" charset="0"/>
              </a:rPr>
              <a:t> — радиоэлектронный каркас рама, корзина), предназначенный для размещения радиоэлектронных устройств. Функционально законченный радиоэлектронный блок, выполненный на основе БНК-2, обладает свойствами конструктивной взаимозаменяемости и его называют радиоэлектронным модулем второго уровня (РЭМ-2);</a:t>
            </a:r>
            <a:endParaRPr lang="ru-RU" sz="2400" i="1" u="sng" dirty="0" smtClean="0"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первый уровень</a:t>
            </a:r>
            <a:r>
              <a:rPr lang="ru-RU" sz="2400" dirty="0" smtClean="0">
                <a:cs typeface="Times New Roman" pitchFamily="18" charset="0"/>
              </a:rPr>
              <a:t> — радиоэлектронная ячейка, предназначенная для размещения радиоэлектронных узлов. </a:t>
            </a:r>
            <a:r>
              <a:rPr lang="ru-RU" sz="2400" dirty="0" smtClean="0">
                <a:cs typeface="Times New Roman" pitchFamily="18" charset="0"/>
              </a:rPr>
              <a:t>Функционально законченную радиоэлектронную ячейку {кассету), выполненную на основе БНК-1 и обладающую свойствами конструктивной взаимозаменяемости, называется </a:t>
            </a:r>
            <a:r>
              <a:rPr lang="ru-RU" sz="2400" dirty="0" smtClean="0">
                <a:cs typeface="Times New Roman" pitchFamily="18" charset="0"/>
              </a:rPr>
              <a:t>радиоэлектронным </a:t>
            </a:r>
            <a:r>
              <a:rPr lang="ru-RU" sz="2400" dirty="0" smtClean="0">
                <a:cs typeface="Times New Roman" pitchFamily="18" charset="0"/>
              </a:rPr>
              <a:t>модулем первого уровня (РЭМ-1);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395288" y="1844675"/>
            <a:ext cx="8280400" cy="3384550"/>
          </a:xfrm>
        </p:spPr>
        <p:txBody>
          <a:bodyPr/>
          <a:lstStyle/>
          <a:p>
            <a:pPr algn="just" eaLnBrk="1" hangingPunct="1"/>
            <a:r>
              <a:rPr lang="ru-RU" alt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нулевой уровень</a:t>
            </a:r>
            <a:r>
              <a:rPr lang="ru-RU" altLang="ru-RU" sz="2400" dirty="0" smtClean="0">
                <a:cs typeface="Times New Roman" pitchFamily="18" charset="0"/>
              </a:rPr>
              <a:t> — функционально и конструк­тивно законченное РЭС (ИМС, микросборка, микросхема), размерно-координируемое с БНК-1 и обладающее свойствами конструктивной взаимозаменяемости, называется радиоэлектронным модулем нулевого уровня (РЭМ-0).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920" r="3038" b="11600"/>
          <a:stretch>
            <a:fillRect/>
          </a:stretch>
        </p:blipFill>
        <p:spPr bwMode="auto">
          <a:xfrm>
            <a:off x="966954" y="764704"/>
            <a:ext cx="7651700" cy="3670708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971600" y="4653136"/>
            <a:ext cx="7423100" cy="2015952"/>
          </a:xfrm>
          <a:prstGeom prst="rect">
            <a:avLst/>
          </a:prstGeom>
        </p:spPr>
        <p:txBody>
          <a:bodyPr/>
          <a:lstStyle/>
          <a:p>
            <a:pPr marL="7938" indent="-7938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Рис.1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Уровни разукрупнения РЭС по конструктивной сложности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 — радиоэлектронный шкаф;  б - радиоэлектронный   каркас; 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— радиоэлект­ронный блок;  г — радиоэлектронная   ячейка; 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 — микросхема.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08144" cy="5544616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	В классификационном пространстве РЭС подразделяют также: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C00000"/>
                </a:solidFill>
                <a:cs typeface="Times New Roman" pitchFamily="18" charset="0"/>
              </a:rPr>
              <a:t>по областям использования</a:t>
            </a:r>
            <a:r>
              <a:rPr lang="ru-RU" dirty="0" smtClean="0">
                <a:cs typeface="Times New Roman" pitchFamily="18" charset="0"/>
              </a:rPr>
              <a:t>: радиосвязь и радиовещание, телевидение и видеотехника, радиолокация и радионавигация, радиоуправление и радиотелеметрия, радиоизмерение, радиоастрономия и радиометеорология и др.;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C00000"/>
                </a:solidFill>
                <a:cs typeface="Times New Roman" pitchFamily="18" charset="0"/>
              </a:rPr>
              <a:t>выполняемым функциям</a:t>
            </a:r>
            <a:r>
              <a:rPr lang="ru-RU" dirty="0" smtClean="0">
                <a:cs typeface="Times New Roman" pitchFamily="18" charset="0"/>
              </a:rPr>
              <a:t>: излучение и прием электромагнитных колебаний, генерация, усиление и преобразование колебаний, управление колебаниями, обработка информации, контроль и диагностика состояния, энергоснабжение;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C00000"/>
                </a:solidFill>
                <a:cs typeface="Times New Roman" pitchFamily="18" charset="0"/>
              </a:rPr>
              <a:t>объектам установки</a:t>
            </a:r>
            <a:r>
              <a:rPr lang="ru-RU" dirty="0" smtClean="0">
                <a:cs typeface="Times New Roman" pitchFamily="18" charset="0"/>
              </a:rPr>
              <a:t>: наземные (стационарные, носимые, возимые), морские, самолетно-вертолетные, </a:t>
            </a:r>
            <a:r>
              <a:rPr lang="ru-RU" dirty="0" err="1" smtClean="0">
                <a:cs typeface="Times New Roman" pitchFamily="18" charset="0"/>
              </a:rPr>
              <a:t>ракетнокосмичес­кие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7056760" cy="14303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/>
              <a:t>2. Общие характеристики РЭС и этапы развития их конструкций и технологий</a:t>
            </a:r>
            <a:br>
              <a:rPr lang="ru-RU" sz="2800" b="1" dirty="0"/>
            </a:br>
            <a:endParaRPr lang="ru-RU" sz="2800" dirty="0"/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323528" y="2204864"/>
            <a:ext cx="8568952" cy="4536504"/>
          </a:xfrm>
        </p:spPr>
        <p:txBody>
          <a:bodyPr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Современный </a:t>
            </a:r>
            <a:r>
              <a:rPr lang="ru-RU" sz="2400" dirty="0" smtClean="0">
                <a:cs typeface="Times New Roman" pitchFamily="18" charset="0"/>
              </a:rPr>
              <a:t>научно-технический прогресс тесно связан с достижениями радиоэлектроники, с внедрением РЭС во все отрасли науки и промышленности, с их постоянным усложнением. </a:t>
            </a:r>
            <a:endParaRPr lang="en-US" sz="2400" dirty="0" smtClean="0"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Одновременно </a:t>
            </a:r>
            <a:r>
              <a:rPr lang="ru-RU" sz="2400" dirty="0" smtClean="0">
                <a:cs typeface="Times New Roman" pitchFamily="18" charset="0"/>
              </a:rPr>
              <a:t>растут и требования к качеству, надежности, серийно-пригодности и конкурентоспособности РЭС: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качество</a:t>
            </a:r>
            <a:r>
              <a:rPr lang="ru-RU" sz="2400" dirty="0" smtClean="0">
                <a:cs typeface="Times New Roman" pitchFamily="18" charset="0"/>
              </a:rPr>
              <a:t> — совокупность параметров и характеристик изделия, относящихся к его способности удовлетворять установленные или предполагаемые потребности</a:t>
            </a:r>
            <a:r>
              <a:rPr lang="ru-RU" sz="2400" dirty="0" smtClean="0">
                <a:cs typeface="Times New Roman" pitchFamily="18" charset="0"/>
              </a:rPr>
              <a:t>;</a:t>
            </a:r>
            <a:endParaRPr lang="ru-RU" sz="2400" dirty="0" smtClean="0"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5057" y="1628800"/>
            <a:ext cx="8137525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надежность</a:t>
            </a:r>
            <a:r>
              <a:rPr lang="ru-RU" sz="2400" dirty="0">
                <a:latin typeface="+mn-lt"/>
                <a:cs typeface="Times New Roman" pitchFamily="18" charset="0"/>
              </a:rPr>
              <a:t> — совокупность параметров и характеристик из­делия, относящихся к его способности противостоять воздействию неблагоприятных факторов условий 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2400" dirty="0">
                <a:latin typeface="+mn-lt"/>
                <a:cs typeface="Times New Roman" pitchFamily="18" charset="0"/>
              </a:rPr>
              <a:t>    эксплуатации;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 err="1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серийнопригодность</a:t>
            </a:r>
            <a:r>
              <a:rPr lang="ru-RU" sz="2400" dirty="0">
                <a:latin typeface="+mn-lt"/>
                <a:cs typeface="Times New Roman" pitchFamily="18" charset="0"/>
              </a:rPr>
              <a:t> — совокупность параметров изделия, ха­рактеризующих их приспособленность к серийному или массовому выпуску в условиях современного производства;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конкурентоспособность</a:t>
            </a:r>
            <a:r>
              <a:rPr lang="ru-RU" sz="2400" dirty="0">
                <a:latin typeface="+mn-lt"/>
                <a:cs typeface="Times New Roman" pitchFamily="18" charset="0"/>
              </a:rPr>
              <a:t> — способность изделия обеспечить прибыль в условиях конкурентной борьбы за рынки сбыта</a:t>
            </a:r>
            <a:r>
              <a:rPr lang="ru-RU" sz="2400" dirty="0">
                <a:latin typeface="+mn-lt"/>
                <a:cs typeface="Times New Roman" pitchFamily="18" charset="0"/>
              </a:rPr>
              <a:t>.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64496"/>
          </a:xfrm>
        </p:spPr>
        <p:txBody>
          <a:bodyPr/>
          <a:lstStyle/>
          <a:p>
            <a:pPr algn="just"/>
            <a:r>
              <a:rPr lang="ru-RU" sz="2400" dirty="0" smtClean="0">
                <a:cs typeface="Times New Roman" pitchFamily="18" charset="0"/>
              </a:rPr>
              <a:t>Организация</a:t>
            </a:r>
            <a:r>
              <a:rPr lang="ru-RU" sz="2400" i="1" dirty="0" smtClean="0">
                <a:cs typeface="Times New Roman" pitchFamily="18" charset="0"/>
              </a:rPr>
              <a:t> </a:t>
            </a:r>
            <a:r>
              <a:rPr lang="ru-RU" sz="2400" dirty="0" smtClean="0">
                <a:cs typeface="Times New Roman" pitchFamily="18" charset="0"/>
              </a:rPr>
              <a:t>серийного и массового производств возможна либо за счет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наращивания производственных мощностей</a:t>
            </a:r>
            <a:r>
              <a:rPr lang="ru-RU" sz="2400" i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(экстенсивный путь развития производства, характерный для его ранних стадий), либо за счет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внедрения новых технологий </a:t>
            </a:r>
            <a:r>
              <a:rPr lang="ru-RU" sz="2400" dirty="0" smtClean="0">
                <a:cs typeface="Times New Roman" pitchFamily="18" charset="0"/>
              </a:rPr>
              <a:t>и</a:t>
            </a:r>
            <a:r>
              <a:rPr lang="ru-RU" sz="24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методов организации производства, автоматизации</a:t>
            </a:r>
            <a:r>
              <a:rPr lang="ru-RU" sz="24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и</a:t>
            </a:r>
            <a:r>
              <a:rPr lang="ru-RU" sz="24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механизации технологических процессов </a:t>
            </a:r>
            <a:r>
              <a:rPr lang="ru-RU" sz="2400" dirty="0" smtClean="0">
                <a:cs typeface="Times New Roman" pitchFamily="18" charset="0"/>
              </a:rPr>
              <a:t>(интенсивный путь развития, характерный для современного производства).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13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225" y="1412776"/>
            <a:ext cx="8064500" cy="5040560"/>
          </a:xfrm>
        </p:spPr>
        <p:txBody>
          <a:bodyPr>
            <a:normAutofit lnSpcReduction="10000"/>
          </a:bodyPr>
          <a:lstStyle/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этом в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проектировании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конструкций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РЭС</a:t>
            </a:r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произошел переход от блочного метода к   функционально-узловому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функционально-модульному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методам проектирования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Длительное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время разработка конструкций и технологий РЭС велась применительно к индивидуальным требованиям конкретного устройства.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Расчленение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конструкции в целях ее стандартизации ни и унификации производилось лишь до уровня блока (отсюда и название метода).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Блочная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конструкция</a:t>
            </a:r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 позволяла автоматизировать технологические процессы сборки и монтажа и, по мере ее усложнения, перестала удовлетворять требованиям условий эксплуатации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824536"/>
          </a:xfrm>
        </p:spPr>
        <p:txBody>
          <a:bodyPr/>
          <a:lstStyle/>
          <a:p>
            <a:pPr algn="just" eaLnBrk="1" hangingPunct="1"/>
            <a:r>
              <a:rPr lang="ru-RU" altLang="ru-RU" sz="2400" dirty="0" smtClean="0">
                <a:cs typeface="Times New Roman" pitchFamily="18" charset="0"/>
              </a:rPr>
              <a:t>В </a:t>
            </a:r>
            <a:r>
              <a:rPr lang="ru-RU" altLang="ru-RU" sz="2400" dirty="0" smtClean="0">
                <a:cs typeface="Times New Roman" pitchFamily="18" charset="0"/>
              </a:rPr>
              <a:t>настоящее время налажен массовый выпуск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унифицированных функциональных узлов (УФУ) на основе дискретных ЭРК и ИМС. </a:t>
            </a:r>
            <a:endParaRPr lang="en-US" altLang="ru-RU" sz="2400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algn="just" eaLnBrk="1" hangingPunct="1"/>
            <a:r>
              <a:rPr lang="ru-RU" altLang="ru-RU" sz="2400" dirty="0" smtClean="0">
                <a:cs typeface="Times New Roman" pitchFamily="18" charset="0"/>
              </a:rPr>
              <a:t>Специализированные </a:t>
            </a:r>
            <a:r>
              <a:rPr lang="ru-RU" altLang="ru-RU" sz="2400" dirty="0" smtClean="0">
                <a:cs typeface="Times New Roman" pitchFamily="18" charset="0"/>
              </a:rPr>
              <a:t>функциональные узлы современных РЭС (например, микросборки СВЧ устройств) составляют не более 20 % от общего числа. </a:t>
            </a:r>
            <a:endParaRPr lang="en-US" altLang="ru-RU" sz="2400" dirty="0" smtClean="0">
              <a:cs typeface="Times New Roman" pitchFamily="18" charset="0"/>
            </a:endParaRPr>
          </a:p>
          <a:p>
            <a:pPr algn="just" eaLnBrk="1" hangingPunct="1"/>
            <a:r>
              <a:rPr lang="ru-RU" altLang="ru-RU" sz="2400" dirty="0" smtClean="0">
                <a:cs typeface="Times New Roman" pitchFamily="18" charset="0"/>
              </a:rPr>
              <a:t>В </a:t>
            </a:r>
            <a:r>
              <a:rPr lang="ru-RU" altLang="ru-RU" sz="2400" dirty="0" smtClean="0">
                <a:cs typeface="Times New Roman" pitchFamily="18" charset="0"/>
              </a:rPr>
              <a:t>ряде случаев они реализованы на той же конструктивно-технологической базе, что и УФУ: на основе базовых матричных кристаллов (БМК) или на программируемых логических интегральных схемах (ПЛИС).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2"/>
          <p:cNvSpPr>
            <a:spLocks noGrp="1"/>
          </p:cNvSpPr>
          <p:nvPr>
            <p:ph idx="1"/>
          </p:nvPr>
        </p:nvSpPr>
        <p:spPr>
          <a:xfrm>
            <a:off x="467545" y="1447800"/>
            <a:ext cx="8219256" cy="5149552"/>
          </a:xfrm>
        </p:spPr>
        <p:txBody>
          <a:bodyPr/>
          <a:lstStyle/>
          <a:p>
            <a:pPr algn="just" eaLnBrk="1" hangingPunct="1">
              <a:spcBef>
                <a:spcPts val="575"/>
              </a:spcBef>
            </a:pP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Возникновение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в конце 1950-х гг. </a:t>
            </a:r>
            <a:r>
              <a:rPr lang="ru-RU" altLang="ru-RU" sz="2400" dirty="0" smtClean="0">
                <a:cs typeface="Times New Roman" pitchFamily="18" charset="0"/>
              </a:rPr>
              <a:t>научно-технического направления «микроэлектроника», связанного с появлением полупроводниковых ИМС, позволило резко повысить надежность РЭС. </a:t>
            </a:r>
            <a:endParaRPr lang="en-US" altLang="ru-RU" sz="2400" dirty="0" smtClean="0">
              <a:cs typeface="Times New Roman" pitchFamily="18" charset="0"/>
            </a:endParaRPr>
          </a:p>
          <a:p>
            <a:pPr algn="just" eaLnBrk="1" hangingPunct="1">
              <a:spcBef>
                <a:spcPts val="575"/>
              </a:spcBef>
            </a:pP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Этому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способствовали увеличение числа активных и пассивных компонентов</a:t>
            </a:r>
            <a:r>
              <a:rPr lang="ru-RU" altLang="ru-RU" sz="2400" dirty="0" smtClean="0">
                <a:cs typeface="Times New Roman" pitchFamily="18" charset="0"/>
              </a:rPr>
              <a:t>, формируемых одновременно на поверхности полупроводниковой пластины (чипа) методами интегрально-групповой технологии, высокая культура производства и практически полная автоматизация процессов проектирования конструкций и технологий с использованием современных систем автоматизированного проектирования (САПР).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ъект 2"/>
          <p:cNvSpPr>
            <a:spLocks noGrp="1"/>
          </p:cNvSpPr>
          <p:nvPr>
            <p:ph idx="1"/>
          </p:nvPr>
        </p:nvSpPr>
        <p:spPr>
          <a:xfrm>
            <a:off x="468313" y="1844675"/>
            <a:ext cx="8245475" cy="3382963"/>
          </a:xfrm>
        </p:spPr>
        <p:txBody>
          <a:bodyPr/>
          <a:lstStyle/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Дальнейшее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повышение надежности РЭС </a:t>
            </a:r>
            <a:r>
              <a:rPr lang="ru-RU" altLang="ru-RU" sz="2400" dirty="0" smtClean="0">
                <a:cs typeface="Times New Roman" pitchFamily="18" charset="0"/>
              </a:rPr>
              <a:t>связано с разработкой и внедрением преобразователей рода энергии, функционирующих на основе новых физических принципов, реализация которых позволяет отказаться от использования ненадежных, громоздких и энергоемких механических узлов, моточных изделий, коммутационных элементов.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363" y="980728"/>
            <a:ext cx="7988300" cy="5616623"/>
          </a:xfrm>
        </p:spPr>
        <p:txBody>
          <a:bodyPr>
            <a:normAutofit lnSpcReduction="10000"/>
          </a:bodyPr>
          <a:lstStyle/>
          <a:p>
            <a:pPr marL="0" indent="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Принято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говорить о поколениях РЭС</a:t>
            </a:r>
            <a:r>
              <a:rPr lang="ru-RU" sz="2400" dirty="0">
                <a:cs typeface="Times New Roman" pitchFamily="18" charset="0"/>
              </a:rPr>
              <a:t>, разработанных на </a:t>
            </a:r>
            <a:r>
              <a:rPr lang="ru-RU" sz="2400" dirty="0" smtClean="0">
                <a:cs typeface="Times New Roman" pitchFamily="18" charset="0"/>
              </a:rPr>
              <a:t>разных </a:t>
            </a:r>
            <a:r>
              <a:rPr lang="ru-RU" sz="2400" dirty="0">
                <a:cs typeface="Times New Roman" pitchFamily="18" charset="0"/>
              </a:rPr>
              <a:t>этапах их развития. К настоящему времени созданы и </a:t>
            </a:r>
            <a:r>
              <a:rPr lang="ru-RU" sz="2400" dirty="0" smtClean="0">
                <a:cs typeface="Times New Roman" pitchFamily="18" charset="0"/>
              </a:rPr>
              <a:t>функционируют </a:t>
            </a:r>
            <a:r>
              <a:rPr lang="ru-RU" sz="2400" dirty="0">
                <a:cs typeface="Times New Roman" pitchFamily="18" charset="0"/>
              </a:rPr>
              <a:t>РЭС пятого поколения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en-US" sz="2400" dirty="0" smtClean="0">
              <a:cs typeface="Times New Roman" pitchFamily="18" charset="0"/>
            </a:endParaRPr>
          </a:p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Появление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каждого нового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поколения </a:t>
            </a:r>
            <a:r>
              <a:rPr lang="ru-RU" sz="2400" dirty="0">
                <a:cs typeface="Times New Roman" pitchFamily="18" charset="0"/>
              </a:rPr>
              <a:t>связано с появлением нового типа активного ЭРК — прибора, способного усиливать мощность полезного сигнала (реле, радиолампа, транзистор, микросхема). </a:t>
            </a:r>
            <a:endParaRPr lang="en-US" sz="2400" dirty="0" smtClean="0">
              <a:cs typeface="Times New Roman" pitchFamily="18" charset="0"/>
            </a:endParaRPr>
          </a:p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cs typeface="Times New Roman" pitchFamily="18" charset="0"/>
              </a:rPr>
              <a:t>Кроме </a:t>
            </a:r>
            <a:r>
              <a:rPr lang="ru-RU" sz="2400" dirty="0">
                <a:cs typeface="Times New Roman" pitchFamily="18" charset="0"/>
              </a:rPr>
              <a:t>того, для каждого поколения РЭС характерны вид конструктивного исполнения, </a:t>
            </a:r>
            <a:r>
              <a:rPr lang="ru-RU" sz="2400" dirty="0" smtClean="0">
                <a:cs typeface="Times New Roman" pitchFamily="18" charset="0"/>
              </a:rPr>
              <a:t>базовые </a:t>
            </a:r>
            <a:r>
              <a:rPr lang="ru-RU" sz="2400" dirty="0">
                <a:cs typeface="Times New Roman" pitchFamily="18" charset="0"/>
              </a:rPr>
              <a:t>технологические процессы их изготовления, методы и </a:t>
            </a:r>
            <a:r>
              <a:rPr lang="ru-RU" sz="2400" dirty="0" smtClean="0">
                <a:cs typeface="Times New Roman" pitchFamily="18" charset="0"/>
              </a:rPr>
              <a:t>средства </a:t>
            </a:r>
            <a:r>
              <a:rPr lang="ru-RU" sz="2400" dirty="0">
                <a:cs typeface="Times New Roman" pitchFamily="18" charset="0"/>
              </a:rPr>
              <a:t>проектирования. </a:t>
            </a:r>
            <a:endParaRPr lang="en-US" sz="2400" dirty="0" smtClean="0">
              <a:cs typeface="Times New Roman" pitchFamily="18" charset="0"/>
            </a:endParaRPr>
          </a:p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С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появлением новых объектов </a:t>
            </a:r>
            <a:r>
              <a:rPr lang="ru-RU" sz="2400" dirty="0">
                <a:cs typeface="Times New Roman" pitchFamily="18" charset="0"/>
              </a:rPr>
              <a:t>— носителей использования этих средств, усложняются условия их </a:t>
            </a:r>
            <a:r>
              <a:rPr lang="ru-RU" sz="2400" dirty="0" smtClean="0">
                <a:cs typeface="Times New Roman" pitchFamily="18" charset="0"/>
              </a:rPr>
              <a:t>эксплуатации</a:t>
            </a:r>
            <a:r>
              <a:rPr lang="ru-RU" sz="2400" dirty="0">
                <a:cs typeface="Times New Roman" pitchFamily="18" charset="0"/>
              </a:rPr>
              <a:t>, увеличивается срок службы.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916113"/>
            <a:ext cx="8642350" cy="1054100"/>
          </a:xfrm>
        </p:spPr>
        <p:txBody>
          <a:bodyPr>
            <a:noAutofit/>
          </a:bodyPr>
          <a:lstStyle/>
          <a:p>
            <a:pPr marL="7938" indent="-7938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400" dirty="0" smtClean="0">
                <a:cs typeface="Times New Roman" pitchFamily="18" charset="0"/>
              </a:rPr>
              <a:t>РЭС </a:t>
            </a:r>
            <a:r>
              <a:rPr lang="ru-RU" sz="2400" dirty="0">
                <a:cs typeface="Times New Roman" pitchFamily="18" charset="0"/>
              </a:rPr>
              <a:t>имеют жизненный цикл, представляющий </a:t>
            </a:r>
            <a:r>
              <a:rPr lang="ru-RU" sz="2400" dirty="0" smtClean="0">
                <a:cs typeface="Times New Roman" pitchFamily="18" charset="0"/>
              </a:rPr>
              <a:t>собой упорядоченную </a:t>
            </a:r>
            <a:r>
              <a:rPr lang="ru-RU" sz="2400" dirty="0">
                <a:cs typeface="Times New Roman" pitchFamily="18" charset="0"/>
              </a:rPr>
              <a:t>последовательность определенных этапов: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200" dirty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200" dirty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200" dirty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200" dirty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200" dirty="0" smtClean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200" dirty="0"/>
          </a:p>
        </p:txBody>
      </p:sp>
      <p:grpSp>
        <p:nvGrpSpPr>
          <p:cNvPr id="22531" name="Group 65"/>
          <p:cNvGrpSpPr>
            <a:grpSpLocks/>
          </p:cNvGrpSpPr>
          <p:nvPr/>
        </p:nvGrpSpPr>
        <p:grpSpPr bwMode="auto">
          <a:xfrm>
            <a:off x="311150" y="3163888"/>
            <a:ext cx="8497888" cy="2303462"/>
            <a:chOff x="249" y="1661"/>
            <a:chExt cx="5353" cy="1451"/>
          </a:xfrm>
        </p:grpSpPr>
        <p:sp>
          <p:nvSpPr>
            <p:cNvPr id="22536" name="Line 55"/>
            <p:cNvSpPr>
              <a:spLocks noChangeShapeType="1"/>
            </p:cNvSpPr>
            <p:nvPr/>
          </p:nvSpPr>
          <p:spPr bwMode="auto">
            <a:xfrm>
              <a:off x="5329" y="1933"/>
              <a:ext cx="2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7" name="Rectangle 56"/>
            <p:cNvSpPr>
              <a:spLocks noChangeArrowheads="1"/>
            </p:cNvSpPr>
            <p:nvPr/>
          </p:nvSpPr>
          <p:spPr bwMode="auto">
            <a:xfrm>
              <a:off x="3969" y="1661"/>
              <a:ext cx="1361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>
                  <a:latin typeface="Cambria" pitchFamily="18" charset="0"/>
                </a:rPr>
                <a:t>Изготовление и</a:t>
              </a:r>
            </a:p>
            <a:p>
              <a:pPr algn="ctr" eaLnBrk="1" hangingPunct="1"/>
              <a:r>
                <a:rPr lang="ru-RU" altLang="ru-RU">
                  <a:latin typeface="Cambria" pitchFamily="18" charset="0"/>
                </a:rPr>
                <a:t> испытание</a:t>
              </a:r>
            </a:p>
          </p:txBody>
        </p:sp>
        <p:sp>
          <p:nvSpPr>
            <p:cNvPr id="22538" name="Line 57"/>
            <p:cNvSpPr>
              <a:spLocks noChangeShapeType="1"/>
            </p:cNvSpPr>
            <p:nvPr/>
          </p:nvSpPr>
          <p:spPr bwMode="auto">
            <a:xfrm>
              <a:off x="295" y="2840"/>
              <a:ext cx="8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9" name="Rectangle 58"/>
            <p:cNvSpPr>
              <a:spLocks noChangeArrowheads="1"/>
            </p:cNvSpPr>
            <p:nvPr/>
          </p:nvSpPr>
          <p:spPr bwMode="auto">
            <a:xfrm>
              <a:off x="249" y="1661"/>
              <a:ext cx="1361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>
                  <a:latin typeface="Cambria" pitchFamily="18" charset="0"/>
                </a:rPr>
                <a:t>Постановка задачи</a:t>
              </a:r>
            </a:p>
          </p:txBody>
        </p:sp>
        <p:sp>
          <p:nvSpPr>
            <p:cNvPr id="22540" name="Rectangle 59"/>
            <p:cNvSpPr>
              <a:spLocks noChangeArrowheads="1"/>
            </p:cNvSpPr>
            <p:nvPr/>
          </p:nvSpPr>
          <p:spPr bwMode="auto">
            <a:xfrm>
              <a:off x="2064" y="1661"/>
              <a:ext cx="1361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>
                  <a:latin typeface="Cambria" pitchFamily="18" charset="0"/>
                </a:rPr>
                <a:t>Проектирование</a:t>
              </a:r>
            </a:p>
          </p:txBody>
        </p:sp>
        <p:sp>
          <p:nvSpPr>
            <p:cNvPr id="22541" name="Rectangle 60"/>
            <p:cNvSpPr>
              <a:spLocks noChangeArrowheads="1"/>
            </p:cNvSpPr>
            <p:nvPr/>
          </p:nvSpPr>
          <p:spPr bwMode="auto">
            <a:xfrm>
              <a:off x="1111" y="2568"/>
              <a:ext cx="1361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>
                  <a:latin typeface="Cambria" pitchFamily="18" charset="0"/>
                </a:rPr>
                <a:t>Эксплуатация</a:t>
              </a:r>
            </a:p>
          </p:txBody>
        </p:sp>
        <p:sp>
          <p:nvSpPr>
            <p:cNvPr id="22542" name="Rectangle 61"/>
            <p:cNvSpPr>
              <a:spLocks noChangeArrowheads="1"/>
            </p:cNvSpPr>
            <p:nvPr/>
          </p:nvSpPr>
          <p:spPr bwMode="auto">
            <a:xfrm>
              <a:off x="3198" y="2568"/>
              <a:ext cx="1361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>
                  <a:latin typeface="Cambria" pitchFamily="18" charset="0"/>
                </a:rPr>
                <a:t>Утилизация</a:t>
              </a:r>
            </a:p>
          </p:txBody>
        </p:sp>
        <p:sp>
          <p:nvSpPr>
            <p:cNvPr id="22543" name="Line 62"/>
            <p:cNvSpPr>
              <a:spLocks noChangeShapeType="1"/>
            </p:cNvSpPr>
            <p:nvPr/>
          </p:nvSpPr>
          <p:spPr bwMode="auto">
            <a:xfrm>
              <a:off x="1610" y="1933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4" name="Line 63"/>
            <p:cNvSpPr>
              <a:spLocks noChangeShapeType="1"/>
            </p:cNvSpPr>
            <p:nvPr/>
          </p:nvSpPr>
          <p:spPr bwMode="auto">
            <a:xfrm>
              <a:off x="3424" y="1933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5" name="Line 64"/>
            <p:cNvSpPr>
              <a:spLocks noChangeShapeType="1"/>
            </p:cNvSpPr>
            <p:nvPr/>
          </p:nvSpPr>
          <p:spPr bwMode="auto">
            <a:xfrm>
              <a:off x="2472" y="2840"/>
              <a:ext cx="7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32" name="Rectangle 3"/>
          <p:cNvSpPr txBox="1">
            <a:spLocks noChangeArrowheads="1"/>
          </p:cNvSpPr>
          <p:nvPr/>
        </p:nvSpPr>
        <p:spPr bwMode="auto">
          <a:xfrm>
            <a:off x="1366838" y="1049338"/>
            <a:ext cx="640080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575"/>
              </a:spcBef>
              <a:buClr>
                <a:schemeClr val="accent1"/>
              </a:buClr>
              <a:buSzPct val="85000"/>
            </a:pPr>
            <a:r>
              <a:rPr lang="ru-RU" altLang="ru-RU" sz="2800" b="1" dirty="0">
                <a:solidFill>
                  <a:schemeClr val="tx2"/>
                </a:solidFill>
                <a:latin typeface="+mj-lt"/>
              </a:rPr>
              <a:t>3. Жизненный цикл РЭС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4233" y="1916832"/>
            <a:ext cx="7993063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Содержание </a:t>
            </a:r>
            <a:r>
              <a:rPr lang="ru-RU" sz="2400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и продолжительность этапов</a:t>
            </a:r>
            <a:r>
              <a:rPr lang="ru-RU" sz="2400" dirty="0">
                <a:latin typeface="+mn-lt"/>
                <a:cs typeface="Times New Roman" pitchFamily="18" charset="0"/>
              </a:rPr>
              <a:t>, их результативность и взаимосвязь </a:t>
            </a:r>
            <a:r>
              <a:rPr lang="ru-RU" sz="2400" dirty="0" smtClean="0">
                <a:latin typeface="+mn-lt"/>
                <a:cs typeface="Times New Roman" pitchFamily="18" charset="0"/>
              </a:rPr>
              <a:t>определяются:</a:t>
            </a:r>
          </a:p>
          <a:p>
            <a:pPr marL="342900" indent="-342900" algn="just" fontAlgn="auto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latin typeface="+mn-lt"/>
                <a:cs typeface="Times New Roman" pitchFamily="18" charset="0"/>
              </a:rPr>
              <a:t>конкретным </a:t>
            </a:r>
            <a:r>
              <a:rPr lang="ru-RU" sz="2400" dirty="0">
                <a:latin typeface="+mn-lt"/>
                <a:cs typeface="Times New Roman" pitchFamily="18" charset="0"/>
              </a:rPr>
              <a:t>видом РЭС, их местом в общей классификации, </a:t>
            </a:r>
            <a:endParaRPr lang="ru-RU" sz="2400" dirty="0" smtClean="0">
              <a:latin typeface="+mn-lt"/>
              <a:cs typeface="Times New Roman" pitchFamily="18" charset="0"/>
            </a:endParaRPr>
          </a:p>
          <a:p>
            <a:pPr marL="342900" indent="-342900" algn="just" fontAlgn="auto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latin typeface="+mn-lt"/>
                <a:cs typeface="Times New Roman" pitchFamily="18" charset="0"/>
              </a:rPr>
              <a:t>целевой </a:t>
            </a:r>
            <a:r>
              <a:rPr lang="ru-RU" sz="2400" dirty="0">
                <a:latin typeface="+mn-lt"/>
                <a:cs typeface="Times New Roman" pitchFamily="18" charset="0"/>
              </a:rPr>
              <a:t>функцией, </a:t>
            </a:r>
            <a:endParaRPr lang="ru-RU" sz="2400" dirty="0" smtClean="0">
              <a:latin typeface="+mn-lt"/>
              <a:cs typeface="Times New Roman" pitchFamily="18" charset="0"/>
            </a:endParaRPr>
          </a:p>
          <a:p>
            <a:pPr marL="342900" indent="-342900" algn="just" fontAlgn="auto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latin typeface="+mn-lt"/>
                <a:cs typeface="Times New Roman" pitchFamily="18" charset="0"/>
              </a:rPr>
              <a:t>научно-техническим </a:t>
            </a:r>
            <a:r>
              <a:rPr lang="ru-RU" sz="2400" dirty="0">
                <a:latin typeface="+mn-lt"/>
                <a:cs typeface="Times New Roman" pitchFamily="18" charset="0"/>
              </a:rPr>
              <a:t>и технологическим уровнями, достигнутыми в данной области техники на момент начала проектирования, </a:t>
            </a:r>
            <a:endParaRPr lang="ru-RU" sz="2400" dirty="0" smtClean="0">
              <a:latin typeface="+mn-lt"/>
              <a:cs typeface="Times New Roman" pitchFamily="18" charset="0"/>
            </a:endParaRPr>
          </a:p>
          <a:p>
            <a:pPr marL="342900" indent="-342900" algn="just" fontAlgn="auto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latin typeface="+mn-lt"/>
                <a:cs typeface="Times New Roman" pitchFamily="18" charset="0"/>
              </a:rPr>
              <a:t>а </a:t>
            </a:r>
            <a:r>
              <a:rPr lang="ru-RU" sz="2400" dirty="0">
                <a:latin typeface="+mn-lt"/>
                <a:cs typeface="Times New Roman" pitchFamily="18" charset="0"/>
              </a:rPr>
              <a:t>также состоянием нормативной и технологической баз проектирования.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229600" cy="577850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cs typeface="Times New Roman" pitchFamily="18" charset="0"/>
              </a:rPr>
              <a:t>Постановка </a:t>
            </a:r>
            <a:r>
              <a:rPr lang="ru-RU" altLang="ru-RU" sz="2800" b="1" dirty="0" smtClean="0">
                <a:cs typeface="Times New Roman" pitchFamily="18" charset="0"/>
              </a:rPr>
              <a:t>задачи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341438"/>
            <a:ext cx="8229600" cy="511175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На этом этапе, формулируют целевую функцию</a:t>
            </a:r>
            <a:r>
              <a:rPr lang="ru-RU" altLang="ru-RU" sz="2400" dirty="0" smtClean="0">
                <a:cs typeface="Times New Roman" pitchFamily="18" charset="0"/>
              </a:rPr>
              <a:t>, а также совокупность требований, которым должны отвечать эти средства: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cs typeface="Times New Roman" pitchFamily="18" charset="0"/>
              </a:rPr>
              <a:t>Функциональные,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cs typeface="Times New Roman" pitchFamily="18" charset="0"/>
              </a:rPr>
              <a:t>Эксплуатационные,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cs typeface="Times New Roman" pitchFamily="18" charset="0"/>
              </a:rPr>
              <a:t>Конструктивные,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cs typeface="Times New Roman" pitchFamily="18" charset="0"/>
              </a:rPr>
              <a:t>Технологические,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cs typeface="Times New Roman" pitchFamily="18" charset="0"/>
              </a:rPr>
              <a:t>Эргономические,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cs typeface="Times New Roman" pitchFamily="18" charset="0"/>
              </a:rPr>
              <a:t>Эстетические,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cs typeface="Times New Roman" pitchFamily="18" charset="0"/>
              </a:rPr>
              <a:t>Экономические,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cs typeface="Times New Roman" pitchFamily="18" charset="0"/>
              </a:rPr>
              <a:t>Экологические.</a:t>
            </a:r>
          </a:p>
          <a:p>
            <a:pPr marL="69850" indent="-342900" algn="just" eaLnBrk="1" hangingPunct="1">
              <a:lnSpc>
                <a:spcPct val="80000"/>
              </a:lnSpc>
            </a:pPr>
            <a:r>
              <a:rPr lang="ru-RU" altLang="ru-RU" sz="2400" dirty="0" smtClean="0">
                <a:cs typeface="Times New Roman" pitchFamily="18" charset="0"/>
              </a:rPr>
              <a:t>Результатом выполнения первого этапа </a:t>
            </a:r>
            <a:r>
              <a:rPr lang="ru-RU" altLang="ru-RU" sz="2400" dirty="0" smtClean="0">
                <a:cs typeface="Times New Roman" pitchFamily="18" charset="0"/>
              </a:rPr>
              <a:t>являются согласованные </a:t>
            </a:r>
            <a:r>
              <a:rPr lang="ru-RU" altLang="ru-RU" sz="2400" dirty="0" smtClean="0">
                <a:cs typeface="Times New Roman" pitchFamily="18" charset="0"/>
              </a:rPr>
              <a:t>между заказчиком и изготовителем</a:t>
            </a:r>
          </a:p>
          <a:p>
            <a:pPr marL="0"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>
                <a:cs typeface="Times New Roman" pitchFamily="18" charset="0"/>
              </a:rPr>
              <a:t> значения всех требований.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832" y="908720"/>
            <a:ext cx="3600450" cy="506413"/>
          </a:xfrm>
        </p:spPr>
        <p:txBody>
          <a:bodyPr/>
          <a:lstStyle/>
          <a:p>
            <a:pPr algn="just" eaLnBrk="1" hangingPunct="1"/>
            <a:r>
              <a:rPr lang="ru-RU" altLang="ru-RU" sz="2800" b="1" dirty="0" smtClean="0">
                <a:cs typeface="Times New Roman" pitchFamily="18" charset="0"/>
              </a:rPr>
              <a:t>Проектирование</a:t>
            </a:r>
            <a:endParaRPr lang="ru-RU" altLang="ru-RU" sz="2800" b="1" dirty="0" smtClean="0"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88925" y="2030413"/>
            <a:ext cx="8315325" cy="4206899"/>
          </a:xfrm>
        </p:spPr>
        <p:txBody>
          <a:bodyPr/>
          <a:lstStyle/>
          <a:p>
            <a:pPr marL="0" indent="0" algn="just" eaLnBrk="1" hangingPunct="1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На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проектном этапе</a:t>
            </a:r>
            <a:r>
              <a:rPr lang="ru-RU" altLang="ru-RU" sz="2400" dirty="0" smtClean="0">
                <a:cs typeface="Times New Roman" pitchFamily="18" charset="0"/>
              </a:rPr>
              <a:t> изготовитель реализует большую часть этих требований. Результатом этого этапа является полный комплект конструкторско-технологической и программной документации, необходимой для выпуска опытного образца изделия или запуска его в серийное производство. </a:t>
            </a:r>
          </a:p>
          <a:p>
            <a:pPr marL="0" indent="0" algn="just" eaLnBrk="1" hangingPunct="1"/>
            <a:r>
              <a:rPr lang="ru-RU" altLang="ru-RU" sz="2400" dirty="0" smtClean="0">
                <a:cs typeface="Times New Roman" pitchFamily="18" charset="0"/>
              </a:rPr>
              <a:t>	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Проектный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этап является важнейшим</a:t>
            </a:r>
            <a:r>
              <a:rPr lang="ru-RU" altLang="ru-RU" sz="2400" dirty="0" smtClean="0">
                <a:cs typeface="Times New Roman" pitchFamily="18" charset="0"/>
              </a:rPr>
              <a:t>, в ходе его выполнения изготовитель принимает основные технические решения по конструкции изделия и технологии его изготовления.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 txBox="1">
            <a:spLocks noChangeArrowheads="1"/>
          </p:cNvSpPr>
          <p:nvPr/>
        </p:nvSpPr>
        <p:spPr bwMode="auto">
          <a:xfrm>
            <a:off x="2411760" y="1052736"/>
            <a:ext cx="49482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Изготовление </a:t>
            </a:r>
            <a:r>
              <a:rPr lang="ru-RU" altLang="ru-RU" sz="28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и испытание</a:t>
            </a:r>
          </a:p>
        </p:txBody>
      </p:sp>
      <p:sp>
        <p:nvSpPr>
          <p:cNvPr id="26628" name="Rectangle 3"/>
          <p:cNvSpPr txBox="1">
            <a:spLocks noChangeArrowheads="1"/>
          </p:cNvSpPr>
          <p:nvPr/>
        </p:nvSpPr>
        <p:spPr bwMode="auto">
          <a:xfrm>
            <a:off x="482600" y="2420938"/>
            <a:ext cx="8229600" cy="25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На </a:t>
            </a:r>
            <a:r>
              <a:rPr lang="ru-RU" altLang="ru-RU" sz="2400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этапах изготовления и испытаний </a:t>
            </a:r>
            <a:r>
              <a:rPr lang="ru-RU" altLang="ru-RU" sz="2400" dirty="0">
                <a:latin typeface="+mn-lt"/>
                <a:cs typeface="Times New Roman" pitchFamily="18" charset="0"/>
              </a:rPr>
              <a:t>изделия изготовитель реализует технологические, эстетические и экономические требования, зависящие от состояния производственной базы, качества сырья, материалов и комплектующих изделий, соблюдения технологической дисциплины.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981075"/>
            <a:ext cx="3198812" cy="495300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cs typeface="Times New Roman" pitchFamily="18" charset="0"/>
              </a:rPr>
              <a:t>Эксплуатация</a:t>
            </a:r>
            <a:endParaRPr lang="ru-RU" altLang="ru-RU" sz="2800" b="1" dirty="0" smtClean="0">
              <a:cs typeface="Times New Roman" pitchFamily="18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20688" y="1557338"/>
            <a:ext cx="8229600" cy="17272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На этапе эксплуатации </a:t>
            </a:r>
            <a:r>
              <a:rPr lang="ru-RU" altLang="ru-RU" sz="2400" dirty="0" smtClean="0">
                <a:cs typeface="Times New Roman" pitchFamily="18" charset="0"/>
              </a:rPr>
              <a:t>изделия подтверждается (или не подтверждается) его работоспособность в реальных условиях эксплуатации и в течение заданного времени.</a:t>
            </a:r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ru-RU" altLang="ru-RU" dirty="0" smtClean="0"/>
          </a:p>
        </p:txBody>
      </p:sp>
      <p:sp>
        <p:nvSpPr>
          <p:cNvPr id="27652" name="Rectangle 2"/>
          <p:cNvSpPr txBox="1">
            <a:spLocks noChangeArrowheads="1"/>
          </p:cNvSpPr>
          <p:nvPr/>
        </p:nvSpPr>
        <p:spPr bwMode="auto">
          <a:xfrm>
            <a:off x="3059113" y="3068638"/>
            <a:ext cx="252095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Утилизация</a:t>
            </a:r>
            <a:endParaRPr lang="ru-RU" altLang="ru-RU" sz="2800" b="1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7653" name="Rectangle 3"/>
          <p:cNvSpPr txBox="1">
            <a:spLocks noChangeArrowheads="1"/>
          </p:cNvSpPr>
          <p:nvPr/>
        </p:nvSpPr>
        <p:spPr bwMode="auto">
          <a:xfrm>
            <a:off x="323850" y="3860800"/>
            <a:ext cx="8229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dirty="0">
                <a:latin typeface="+mn-lt"/>
                <a:cs typeface="Times New Roman" pitchFamily="18" charset="0"/>
              </a:rPr>
              <a:t>	</a:t>
            </a:r>
            <a:r>
              <a:rPr lang="ru-RU" altLang="ru-RU" sz="2400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Этап утилизации изделия</a:t>
            </a:r>
            <a:r>
              <a:rPr lang="ru-RU" altLang="ru-RU" sz="2400" dirty="0">
                <a:latin typeface="+mn-lt"/>
                <a:cs typeface="Times New Roman" pitchFamily="18" charset="0"/>
              </a:rPr>
              <a:t>, выработавшего свой ресурс или морально устаревшего, является логическим завершением его жизненного цикла и одной из сложнейших экологических проблем современного общества.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ru-RU" altLang="ru-RU" sz="2400" dirty="0">
              <a:latin typeface="Constantia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229600" cy="4454525"/>
          </a:xfrm>
        </p:spPr>
        <p:txBody>
          <a:bodyPr/>
          <a:lstStyle/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На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отдельных этапах жизненного цикла изделия </a:t>
            </a:r>
            <a:r>
              <a:rPr lang="ru-RU" altLang="ru-RU" sz="2400" dirty="0" smtClean="0">
                <a:cs typeface="Times New Roman" pitchFamily="18" charset="0"/>
              </a:rPr>
              <a:t>реализация части требований, предъявляемых к нему, может оказаться невозможной или экономически неоправданной, либо могут появиться дополнительные возможности повышения качества, надежности и других характеристик изделия. </a:t>
            </a:r>
            <a:endParaRPr lang="ru-RU" altLang="ru-RU" sz="2400" dirty="0" smtClean="0">
              <a:cs typeface="Times New Roman" pitchFamily="18" charset="0"/>
            </a:endParaRPr>
          </a:p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В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реальном процессе создания изделий </a:t>
            </a:r>
            <a:r>
              <a:rPr lang="ru-RU" altLang="ru-RU" sz="2400" dirty="0" smtClean="0">
                <a:cs typeface="Times New Roman" pitchFamily="18" charset="0"/>
              </a:rPr>
              <a:t>всегда существует возможность изменять исходные параметры отдельных этапов. В этом проявляется системное свойство жизненного цикла большинства изделий.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722584"/>
            <a:ext cx="6836941" cy="1143000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cs typeface="Arial" charset="0"/>
              </a:rPr>
              <a:t>4. РЭС как объект проектирования, производства и эксплуатации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717550" y="2636838"/>
            <a:ext cx="7772400" cy="3024410"/>
          </a:xfrm>
        </p:spPr>
        <p:txBody>
          <a:bodyPr>
            <a:normAutofit/>
          </a:bodyPr>
          <a:lstStyle/>
          <a:p>
            <a:pPr algn="just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Конечной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целью любого изделия </a:t>
            </a:r>
            <a:r>
              <a:rPr lang="ru-RU" sz="2400" dirty="0">
                <a:cs typeface="Times New Roman" pitchFamily="18" charset="0"/>
              </a:rPr>
              <a:t>является запуск его в серийное производство с заданным уровнем рентабельности. </a:t>
            </a:r>
            <a:r>
              <a:rPr lang="ru-RU" sz="2400" dirty="0">
                <a:cs typeface="Times New Roman" pitchFamily="18" charset="0"/>
              </a:rPr>
              <a:t>При этом конкурентоспособность изделия на рынке обеспечивается за счет его высокого качества, высокой надежности, </a:t>
            </a:r>
            <a:r>
              <a:rPr lang="ru-RU" sz="2400" dirty="0" err="1">
                <a:cs typeface="Times New Roman" pitchFamily="18" charset="0"/>
              </a:rPr>
              <a:t>серийнопригодности</a:t>
            </a:r>
            <a:r>
              <a:rPr lang="ru-RU" sz="2400" dirty="0">
                <a:cs typeface="Times New Roman" pitchFamily="18" charset="0"/>
              </a:rPr>
              <a:t>, технологичности, низкой </a:t>
            </a:r>
            <a:r>
              <a:rPr lang="ru-RU" sz="2400" dirty="0" smtClean="0">
                <a:cs typeface="Times New Roman" pitchFamily="18" charset="0"/>
              </a:rPr>
              <a:t>себестоимости. 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736600" y="1484313"/>
            <a:ext cx="7772400" cy="4572000"/>
          </a:xfrm>
        </p:spPr>
        <p:txBody>
          <a:bodyPr/>
          <a:lstStyle/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Сложность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разработки </a:t>
            </a:r>
            <a:r>
              <a:rPr lang="ru-RU" altLang="ru-RU" sz="2400" dirty="0" smtClean="0">
                <a:cs typeface="Times New Roman" pitchFamily="18" charset="0"/>
              </a:rPr>
              <a:t>такого конкурентоспособного изделия обусловлена начальной неопределенностью исходных данных для решения конкретных проектных задач. </a:t>
            </a:r>
            <a:endParaRPr lang="ru-RU" altLang="ru-RU" sz="2400" dirty="0" smtClean="0">
              <a:cs typeface="Times New Roman" pitchFamily="18" charset="0"/>
            </a:endParaRPr>
          </a:p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В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ходе выполнения проектного этапа </a:t>
            </a:r>
            <a:r>
              <a:rPr lang="ru-RU" altLang="ru-RU" sz="2400" dirty="0" smtClean="0">
                <a:cs typeface="Times New Roman" pitchFamily="18" charset="0"/>
              </a:rPr>
              <a:t>эту неопределенность постепенно устраняют, однако взаимозависимость решений отдельных задач проектирования может сохраняться до момента выпуска серийной продукции и постановки ее на эксплуатацию.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84784"/>
            <a:ext cx="8229600" cy="4966816"/>
          </a:xfrm>
        </p:spPr>
        <p:txBody>
          <a:bodyPr>
            <a:normAutofit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Практика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разработки современных РЭС показала</a:t>
            </a:r>
            <a:r>
              <a:rPr lang="ru-RU" sz="2400" dirty="0" smtClean="0">
                <a:cs typeface="Times New Roman" pitchFamily="18" charset="0"/>
              </a:rPr>
              <a:t>, например, неэффективность и нецелесообразность проектирования принципиальных схем устройств без учета состояния и перспективы развития. </a:t>
            </a:r>
            <a:endParaRPr lang="ru-RU" sz="2400" dirty="0" smtClean="0">
              <a:cs typeface="Times New Roman" pitchFamily="18" charset="0"/>
            </a:endParaRP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Разработку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конкурентоспособных РЭС </a:t>
            </a:r>
            <a:r>
              <a:rPr lang="ru-RU" sz="2400" dirty="0" smtClean="0">
                <a:cs typeface="Times New Roman" pitchFamily="18" charset="0"/>
              </a:rPr>
              <a:t>необходимо выполнять как комплексное проектное исследование схем, конструкций и технологий, включающее в себя расчеты, моделирование, макетирование, изготовление опытных образцов и их испытания. </a:t>
            </a:r>
            <a:endParaRPr lang="ru-RU" sz="2400" dirty="0" smtClean="0">
              <a:cs typeface="Times New Roman" pitchFamily="18" charset="0"/>
            </a:endParaRP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Теоретической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предпосылкой </a:t>
            </a:r>
            <a:r>
              <a:rPr lang="ru-RU" sz="2400" dirty="0">
                <a:cs typeface="Times New Roman" pitchFamily="18" charset="0"/>
              </a:rPr>
              <a:t>для такого системного подхода к созданию РЭС является представление РЭС большой или сложной технической системой. </a:t>
            </a:r>
            <a:r>
              <a:rPr lang="ru-RU" sz="2400" dirty="0">
                <a:cs typeface="Times New Roman" pitchFamily="18" charset="0"/>
              </a:rPr>
              <a:t>На основе этого подхода реализуют этапы проектирования и изготовления серийных РЭС.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700807"/>
            <a:ext cx="7772400" cy="4355505"/>
          </a:xfrm>
        </p:spPr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Рассмотрим </a:t>
            </a:r>
            <a:r>
              <a:rPr lang="ru-RU" sz="2400" dirty="0" smtClean="0">
                <a:cs typeface="Times New Roman" pitchFamily="18" charset="0"/>
              </a:rPr>
              <a:t>содержание этапов ОКР РЭС.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В ходе проектной стадии ОКР</a:t>
            </a:r>
            <a:r>
              <a:rPr lang="ru-RU" sz="2400" dirty="0" smtClean="0">
                <a:cs typeface="Times New Roman" pitchFamily="18" charset="0"/>
              </a:rPr>
              <a:t>, которой предшествовала разработка и согласование общего техни­ческого задания (ТЗ) и частных ТЗ (ЧТЗ) на проведение ОКР, выполняют разработку и защиту:</a:t>
            </a:r>
          </a:p>
          <a:p>
            <a:pPr marL="533400" indent="-533400" eaLnBrk="1" hangingPunct="1">
              <a:buFontTx/>
              <a:buNone/>
              <a:defRPr/>
            </a:pPr>
            <a:endParaRPr lang="ru-RU" sz="2400" dirty="0" smtClean="0"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технического предложения (ПТ) или </a:t>
            </a:r>
            <a:r>
              <a:rPr lang="ru-RU" sz="2400" dirty="0" err="1" smtClean="0">
                <a:cs typeface="Times New Roman" pitchFamily="18" charset="0"/>
              </a:rPr>
              <a:t>аванпроекта</a:t>
            </a:r>
            <a:r>
              <a:rPr lang="ru-RU" sz="2400" dirty="0" smtClean="0">
                <a:cs typeface="Times New Roman" pitchFamily="18" charset="0"/>
              </a:rPr>
              <a:t>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эскизного проекта (ЭП);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технического проекта (ТП).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84313"/>
            <a:ext cx="8229600" cy="4525962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После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выполнения каждого этапа </a:t>
            </a:r>
            <a:r>
              <a:rPr lang="ru-RU" sz="2400" dirty="0" smtClean="0">
                <a:cs typeface="Times New Roman" pitchFamily="18" charset="0"/>
              </a:rPr>
              <a:t>проектной стадии оформляется техническая документация, являющаяся исходной для выполнения последующих этапов.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Выполнение каждого этапа </a:t>
            </a:r>
            <a:r>
              <a:rPr lang="ru-RU" sz="2400" dirty="0" smtClean="0">
                <a:cs typeface="Times New Roman" pitchFamily="18" charset="0"/>
              </a:rPr>
              <a:t>осуществляется разными специалистами.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В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ходе выполнения рабочей стадии </a:t>
            </a:r>
            <a:r>
              <a:rPr lang="ru-RU" sz="2400" dirty="0" smtClean="0">
                <a:cs typeface="Times New Roman" pitchFamily="18" charset="0"/>
              </a:rPr>
              <a:t>выпускают полный комплект конструкторской и технологической документации (КД, ТД) на образец изделия. </a:t>
            </a:r>
            <a:r>
              <a:rPr lang="ru-RU" sz="2400" dirty="0" smtClean="0">
                <a:cs typeface="Times New Roman" pitchFamily="18" charset="0"/>
              </a:rPr>
              <a:t>После многократных опытов изделия и корректировок документации, подлинники документов поступают на завод.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2133600"/>
            <a:ext cx="8229600" cy="2232025"/>
          </a:xfrm>
        </p:spPr>
        <p:txBody>
          <a:bodyPr/>
          <a:lstStyle/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На стадии установившегося серийного производства </a:t>
            </a:r>
            <a:r>
              <a:rPr lang="ru-RU" altLang="ru-RU" sz="2400" dirty="0" smtClean="0">
                <a:cs typeface="Times New Roman" pitchFamily="18" charset="0"/>
              </a:rPr>
              <a:t>изготовляют и испытывают головную серию изделия под авторским надзором, и только после этого завод начинает серийный выпуск изделия.</a:t>
            </a:r>
            <a:endParaRPr lang="ru-RU" altLang="ru-RU" sz="2400" dirty="0" smtClean="0"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2"/>
          <p:cNvSpPr>
            <a:spLocks noGrp="1"/>
          </p:cNvSpPr>
          <p:nvPr>
            <p:ph type="title"/>
          </p:nvPr>
        </p:nvSpPr>
        <p:spPr>
          <a:xfrm>
            <a:off x="827584" y="193204"/>
            <a:ext cx="7643812" cy="1143000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cs typeface="Arial" charset="0"/>
              </a:rPr>
              <a:t>5. Несущие </a:t>
            </a:r>
            <a:r>
              <a:rPr lang="ru-RU" altLang="ru-RU" sz="2800" b="1" dirty="0" smtClean="0">
                <a:cs typeface="Arial" charset="0"/>
              </a:rPr>
              <a:t>конструкции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204864"/>
            <a:ext cx="7772400" cy="3203823"/>
          </a:xfrm>
        </p:spPr>
        <p:txBody>
          <a:bodyPr/>
          <a:lstStyle/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Несущая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конструкция </a:t>
            </a:r>
            <a:r>
              <a:rPr lang="ru-RU" altLang="ru-RU" sz="2400" dirty="0" smtClean="0">
                <a:cs typeface="Times New Roman" pitchFamily="18" charset="0"/>
              </a:rPr>
              <a:t>(НК) предназначена для размещения, компоновки и коммутации ЭРК и других составных частей изделия в целях обеспечения его устойчивого функционирования и защиты от воздействия неблагоприятных факторов условий эксплуатации</a:t>
            </a:r>
            <a:r>
              <a:rPr lang="en-US" altLang="ru-RU" sz="2400" dirty="0" smtClean="0">
                <a:cs typeface="Times New Roman" pitchFamily="18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556792"/>
            <a:ext cx="8461375" cy="4968552"/>
          </a:xfrm>
        </p:spPr>
        <p:txBody>
          <a:bodyPr>
            <a:normAutofit lnSpcReduction="10000"/>
          </a:bodyPr>
          <a:lstStyle/>
          <a:p>
            <a:pPr algn="just" eaLnBrk="1" hangingPunct="1">
              <a:buClr>
                <a:schemeClr val="accent3"/>
              </a:buClr>
            </a:pP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Система построения БНК РЭС установлена ГОСТ</a:t>
            </a:r>
            <a:r>
              <a:rPr lang="en-US" altLang="ru-RU" sz="2400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26765.20</a:t>
            </a:r>
            <a:r>
              <a:rPr lang="ru-RU" altLang="ru-RU" sz="2400" dirty="0" smtClean="0">
                <a:cs typeface="Times New Roman" pitchFamily="18" charset="0"/>
              </a:rPr>
              <a:t>. </a:t>
            </a:r>
          </a:p>
          <a:p>
            <a:pPr algn="just" eaLnBrk="1" hangingPunct="1">
              <a:buClr>
                <a:schemeClr val="accent3"/>
              </a:buClr>
            </a:pPr>
            <a:r>
              <a:rPr lang="ru-RU" altLang="ru-RU" sz="2400" dirty="0" smtClean="0">
                <a:cs typeface="Times New Roman" pitchFamily="18" charset="0"/>
              </a:rPr>
              <a:t>Помимо требований, определяемых назначением НК, они должны:</a:t>
            </a:r>
            <a:endParaRPr lang="ru-RU" sz="2400" dirty="0" smtClean="0"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быть </a:t>
            </a:r>
            <a:r>
              <a:rPr lang="ru-RU" sz="2400" dirty="0" smtClean="0">
                <a:cs typeface="Times New Roman" pitchFamily="18" charset="0"/>
              </a:rPr>
              <a:t>технологичными, т.е. </a:t>
            </a:r>
            <a:r>
              <a:rPr lang="ru-RU" sz="2400" dirty="0" smtClean="0">
                <a:cs typeface="Times New Roman" pitchFamily="18" charset="0"/>
              </a:rPr>
              <a:t>согласно ГОСТ 19.205 при меньших по сравнению с соответствующими показателями однотипных конструкций изделий того же назначения затратах труда, средств, материалов и времени на техническую подготовку производства, изготовление, эксплуатацию и ремонт, обеспечить достижение установленных значений показателей качества в принятых условиях изготовления, эксплуатации и ремонта;</a:t>
            </a:r>
            <a:endParaRPr lang="en-US" sz="2400" dirty="0" smtClean="0"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628800"/>
            <a:ext cx="7772400" cy="4319686"/>
          </a:xfrm>
        </p:spPr>
        <p:txBody>
          <a:bodyPr/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>
                <a:cs typeface="Times New Roman" pitchFamily="18" charset="0"/>
              </a:rPr>
              <a:t>быть </a:t>
            </a:r>
            <a:r>
              <a:rPr lang="ru-RU" sz="2400" dirty="0" err="1">
                <a:cs typeface="Times New Roman" pitchFamily="18" charset="0"/>
              </a:rPr>
              <a:t>охраноспособными</a:t>
            </a:r>
            <a:r>
              <a:rPr lang="ru-RU" sz="2400" dirty="0">
                <a:cs typeface="Times New Roman" pitchFamily="18" charset="0"/>
              </a:rPr>
              <a:t>, т.е. обладать патентной чистотой, обеспечивающей правовую защиту новых технических решений в конструкции изделия, и соблюдать порядок использования отечественных и зарубежных </a:t>
            </a:r>
            <a:r>
              <a:rPr lang="ru-RU" sz="2400" dirty="0" smtClean="0">
                <a:cs typeface="Times New Roman" pitchFamily="18" charset="0"/>
              </a:rPr>
              <a:t>научно-технических </a:t>
            </a:r>
            <a:r>
              <a:rPr lang="ru-RU" sz="2400" dirty="0">
                <a:cs typeface="Times New Roman" pitchFamily="18" charset="0"/>
              </a:rPr>
              <a:t>достижений</a:t>
            </a:r>
            <a:r>
              <a:rPr lang="ru-RU" sz="2400" dirty="0" smtClean="0">
                <a:cs typeface="Times New Roman" pitchFamily="18" charset="0"/>
              </a:rPr>
              <a:t>;</a:t>
            </a:r>
          </a:p>
          <a:p>
            <a:pPr eaLnBrk="1" hangingPunct="1">
              <a:defRPr/>
            </a:pPr>
            <a:r>
              <a:rPr lang="ru-RU" sz="2400" dirty="0" smtClean="0">
                <a:cs typeface="Times New Roman" pitchFamily="18" charset="0"/>
              </a:rPr>
              <a:t>иметь </a:t>
            </a:r>
            <a:r>
              <a:rPr lang="ru-RU" sz="2400" dirty="0" smtClean="0">
                <a:cs typeface="Times New Roman" pitchFamily="18" charset="0"/>
              </a:rPr>
              <a:t>минимальные массу и габаритные размеры при сохранении заданных параметров прочности и устойчивости функционирования</a:t>
            </a:r>
            <a:r>
              <a:rPr lang="ru-RU" sz="2400" dirty="0" smtClean="0">
                <a:cs typeface="Times New Roman" pitchFamily="18" charset="0"/>
              </a:rPr>
              <a:t>;</a:t>
            </a:r>
            <a:endParaRPr lang="ru-RU" sz="2400" dirty="0" smtClean="0"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163" y="1844824"/>
            <a:ext cx="8229600" cy="4029397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cs typeface="Times New Roman" pitchFamily="18" charset="0"/>
              </a:rPr>
              <a:t>отвечать требованиям эргономики и технической эстетики</a:t>
            </a:r>
            <a:r>
              <a:rPr lang="en-US" sz="2400" dirty="0">
                <a:cs typeface="Times New Roman" pitchFamily="18" charset="0"/>
              </a:rPr>
              <a:t>;</a:t>
            </a:r>
            <a:endParaRPr lang="ru-RU" sz="2400" dirty="0">
              <a:cs typeface="Times New Roman" pitchFamily="18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cs typeface="Times New Roman" pitchFamily="18" charset="0"/>
              </a:rPr>
              <a:t>отвечать требованиям стандартизации, которую понимают (ГОСТ 1.0) как «...систему мероприятий по установлению и применению правил с целью упорядочения деятельности в определенной области на пользу и при участии всех заинтересованных сторон»; разновидностями стандартизации являются ограничение, типизация, </a:t>
            </a:r>
            <a:r>
              <a:rPr lang="ru-RU" sz="2400" dirty="0" err="1">
                <a:cs typeface="Times New Roman" pitchFamily="18" charset="0"/>
              </a:rPr>
              <a:t>агрегатирование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и унификация</a:t>
            </a:r>
            <a:r>
              <a:rPr lang="ru-RU" sz="2400" dirty="0">
                <a:cs typeface="Times New Roman" pitchFamily="18" charset="0"/>
              </a:rPr>
              <a:t>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799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448453" y="1844823"/>
            <a:ext cx="8275960" cy="4704057"/>
          </a:xfrm>
        </p:spPr>
        <p:txBody>
          <a:bodyPr/>
          <a:lstStyle/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Эргономика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dirty="0" smtClean="0">
                <a:cs typeface="Times New Roman" pitchFamily="18" charset="0"/>
              </a:rPr>
              <a:t>— наука, изучающая человека и его деятельность в условиях производства; разрабатывает рекомендации по оптимизации орудий, условий и процесса труда, обеспечивающие максимальную эффективность деятельности человека;</a:t>
            </a:r>
          </a:p>
          <a:p>
            <a:pPr algn="just" eaLnBrk="1" hangingPunct="1"/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Техническая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эстетика </a:t>
            </a:r>
            <a:r>
              <a:rPr lang="ru-RU" altLang="ru-RU" sz="2400" dirty="0" smtClean="0">
                <a:cs typeface="Times New Roman" pitchFamily="18" charset="0"/>
              </a:rPr>
              <a:t>— наука, изучающая социально-культурные, технические и эстетические проблемы формирования гармоничной предметной среды, создаваемой средствами промышленного производства</a:t>
            </a:r>
            <a:r>
              <a:rPr lang="ru-RU" altLang="ru-RU" sz="2400" dirty="0" smtClean="0">
                <a:cs typeface="Times New Roman" pitchFamily="18" charset="0"/>
              </a:rPr>
              <a:t>;</a:t>
            </a:r>
            <a:endParaRPr lang="ru-RU" altLang="ru-RU" sz="2400" dirty="0" smtClean="0"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844824"/>
            <a:ext cx="8291512" cy="4390876"/>
          </a:xfrm>
        </p:spPr>
        <p:txBody>
          <a:bodyPr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altLang="ru-RU" sz="2400" dirty="0">
                <a:solidFill>
                  <a:srgbClr val="C00000"/>
                </a:solidFill>
                <a:cs typeface="Times New Roman" pitchFamily="18" charset="0"/>
              </a:rPr>
              <a:t>Ограничение</a:t>
            </a:r>
            <a:r>
              <a:rPr lang="ru-RU" altLang="ru-RU" sz="2400" dirty="0">
                <a:cs typeface="Times New Roman" pitchFamily="18" charset="0"/>
              </a:rPr>
              <a:t> — сокращение общего числа типов из определенного ряда существующих объектов рассматриваемой совокупности с целях уменьшения номенклатуры применяемых деталей, материалов, полуфабрикатов и комплектующих изделий;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400" i="1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Типизация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— разработка типовых конструкций или технологических процессов на основе общих для ряда изделий (процессов) технических параметров; примером типизации является разработка конструкций РЭС на основе БНК;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940" y="1412776"/>
            <a:ext cx="8229600" cy="5112568"/>
          </a:xfrm>
        </p:spPr>
        <p:txBody>
          <a:bodyPr/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err="1">
                <a:solidFill>
                  <a:srgbClr val="C00000"/>
                </a:solidFill>
                <a:cs typeface="Times New Roman" pitchFamily="18" charset="0"/>
              </a:rPr>
              <a:t>Агрегатирование</a:t>
            </a:r>
            <a:r>
              <a:rPr lang="ru-RU" sz="2400" dirty="0">
                <a:cs typeface="Times New Roman" pitchFamily="18" charset="0"/>
              </a:rPr>
              <a:t> — расчленение и конструктивное оформление общих узлов, пригодных для использования в различных изделиях в виде функционально законченных устройств, для изготовления которых может быть организовано специализированное производство; 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Унификация</a:t>
            </a:r>
            <a:r>
              <a:rPr lang="ru-RU" sz="2400" i="1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— метод стандартизации, устанавливающий рациональное число как действующих, так и разрабатываемых разновидностей объектов функционального одинакового назначения и направленный на сокращение номенклатуры объектов и, следовательно, на повышение их </a:t>
            </a:r>
            <a:r>
              <a:rPr lang="ru-RU" sz="2400" dirty="0" err="1">
                <a:cs typeface="Times New Roman" pitchFamily="18" charset="0"/>
              </a:rPr>
              <a:t>серийнопригодности</a:t>
            </a:r>
            <a:r>
              <a:rPr lang="ru-RU" sz="2400" dirty="0">
                <a:cs typeface="Times New Roman" pitchFamily="18" charset="0"/>
              </a:rPr>
              <a:t>, снижение трудоемкости производства, повышение качества продукции.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261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1116013" y="549275"/>
            <a:ext cx="7772400" cy="638175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cs typeface="Arial" charset="0"/>
              </a:rPr>
              <a:t>6. Развитие несущих конструкций РЭС</a:t>
            </a:r>
          </a:p>
        </p:txBody>
      </p:sp>
      <p:sp>
        <p:nvSpPr>
          <p:cNvPr id="36867" name="Rectangle 3"/>
          <p:cNvSpPr>
            <a:spLocks noGrp="1"/>
          </p:cNvSpPr>
          <p:nvPr>
            <p:ph idx="1"/>
          </p:nvPr>
        </p:nvSpPr>
        <p:spPr>
          <a:xfrm>
            <a:off x="676275" y="1338262"/>
            <a:ext cx="7772400" cy="5187081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Развитие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несущих конструкций РЭС </a:t>
            </a:r>
            <a:r>
              <a:rPr lang="ru-RU" sz="2400" dirty="0" smtClean="0">
                <a:cs typeface="Times New Roman" pitchFamily="18" charset="0"/>
              </a:rPr>
              <a:t>проходило под влиянием:</a:t>
            </a:r>
            <a:endParaRPr lang="en-US" sz="2400" dirty="0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смены поколений ЭРК;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расширения областей применения и условий эксплуатации РЭС;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возрастающей потребности в серийном и массовом произ­водствах РЭС гражданского и военного назначений;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требований к повышению надежности РЭС;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появления и развития методов и средств автоматизированно­го проектирования конструкций и технологий РЭС;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развития способов внутри- и межмодульной коммутации.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/>
          </p:cNvSpPr>
          <p:nvPr>
            <p:ph idx="1"/>
          </p:nvPr>
        </p:nvSpPr>
        <p:spPr>
          <a:xfrm>
            <a:off x="539552" y="2132856"/>
            <a:ext cx="8132961" cy="4248894"/>
          </a:xfrm>
        </p:spPr>
        <p:txBody>
          <a:bodyPr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«Системой</a:t>
            </a: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» </a:t>
            </a:r>
            <a:r>
              <a:rPr lang="ru-RU" sz="2400" dirty="0" smtClean="0">
                <a:cs typeface="Times New Roman" pitchFamily="18" charset="0"/>
              </a:rPr>
              <a:t>называется объект любой природы (либо совокупность объектов любой природы, в том числе различной природы), обладающий уникальным системным свойством, ко­торым не обладает ни одна из частей системы при любом способе ее членения, и не выводимым из свойств частей. </a:t>
            </a:r>
            <a:endParaRPr lang="ru-RU" sz="2400" dirty="0" smtClean="0"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Современные РЭС являются функциональной и конструктивной системами</a:t>
            </a:r>
            <a:r>
              <a:rPr lang="ru-RU" sz="2400" dirty="0">
                <a:cs typeface="Times New Roman" pitchFamily="18" charset="0"/>
              </a:rPr>
              <a:t>, так как несут в себе ее признаки:</a:t>
            </a:r>
            <a:endParaRPr lang="en-US" sz="2400" dirty="0"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cs typeface="Times New Roman" pitchFamily="18" charset="0"/>
              </a:rPr>
              <a:t>состоят из множества конструктивных элементов нижних уров­ней (ЭРК, ячейки, модули), объединенных в конструкции выс­шего уровня (блок, тумба) посредством множества связей (печат­ный монтаж, кабели) в соответствии с принятыми принципами ее построения;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814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/>
          </p:cNvSpPr>
          <p:nvPr>
            <p:ph idx="1"/>
          </p:nvPr>
        </p:nvSpPr>
        <p:spPr>
          <a:xfrm>
            <a:off x="323528" y="1916832"/>
            <a:ext cx="8569325" cy="3556297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состоят из иерархически подчиненных конструктивных уров­ней в соответствии с принятым принципом разукрупнения;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между конструктивными уровнями существуют определен­ные связи и отношения;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cs typeface="Times New Roman" pitchFamily="18" charset="0"/>
              </a:rPr>
              <a:t>обладают определенностью поведения, противостоя воздей­ствию внешних дестабилизирующих факторов условий эксплуата­ции: механических и климатических согласно ГОСТ 21552, ради­ационных согласно ГОСТ 18298;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cs typeface="Times New Roman" pitchFamily="18" charset="0"/>
              </a:rPr>
              <a:t>являются частью другой системы; собственно же «конструк­ции» РЭС как их материальное воплощение являются подсисте­мами РЭС; наконец, «несущая конструкция» — часть общей кон­струкции РЭС, обеспечивающая размещение и закрепление кон­структивных элементов нижних уровней для их совместной эксп­луатации;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cs typeface="Times New Roman" pitchFamily="18" charset="0"/>
              </a:rPr>
              <a:t>находятся в постоянном развитии (обновлении, </a:t>
            </a:r>
            <a:r>
              <a:rPr lang="ru-RU" sz="2400" dirty="0" smtClean="0">
                <a:cs typeface="Times New Roman" pitchFamily="18" charset="0"/>
              </a:rPr>
              <a:t>моральном </a:t>
            </a:r>
            <a:r>
              <a:rPr lang="ru-RU" sz="2400" dirty="0">
                <a:cs typeface="Times New Roman" pitchFamily="18" charset="0"/>
              </a:rPr>
              <a:t>и физическом старении).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138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31899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400" dirty="0" smtClean="0">
                <a:cs typeface="Times New Roman" pitchFamily="18" charset="0"/>
              </a:rPr>
              <a:t>Существовавшие </a:t>
            </a:r>
            <a:r>
              <a:rPr lang="ru-RU" altLang="ru-RU" sz="2400" dirty="0" smtClean="0">
                <a:cs typeface="Times New Roman" pitchFamily="18" charset="0"/>
              </a:rPr>
              <a:t>ранее отечественные КС являлись отраслевыми и отличались друг от друга по ряду признаков — числу уровней, их наименованию и содержанию, конструктивной сложности. </a:t>
            </a:r>
            <a:endParaRPr lang="ru-RU" altLang="ru-RU" sz="2400" dirty="0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400" dirty="0" smtClean="0">
                <a:cs typeface="Times New Roman" pitchFamily="18" charset="0"/>
              </a:rPr>
              <a:t>Отсутствие </a:t>
            </a:r>
            <a:r>
              <a:rPr lang="ru-RU" altLang="ru-RU" sz="2400" dirty="0" smtClean="0">
                <a:cs typeface="Times New Roman" pitchFamily="18" charset="0"/>
              </a:rPr>
              <a:t>согласования размерных рядов сделало невозможным взаимозаменяемость конструкций различных КС. </a:t>
            </a:r>
            <a:endParaRPr lang="ru-RU" altLang="ru-RU" sz="2400" dirty="0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Современ­ной </a:t>
            </a:r>
            <a:r>
              <a:rPr lang="ru-RU" altLang="ru-RU" sz="2400" dirty="0" smtClean="0">
                <a:solidFill>
                  <a:srgbClr val="C00000"/>
                </a:solidFill>
                <a:cs typeface="Times New Roman" pitchFamily="18" charset="0"/>
              </a:rPr>
              <a:t>основой для унификации КС </a:t>
            </a:r>
            <a:r>
              <a:rPr lang="ru-RU" altLang="ru-RU" sz="2400" dirty="0" smtClean="0">
                <a:cs typeface="Times New Roman" pitchFamily="18" charset="0"/>
              </a:rPr>
              <a:t>является стандарт МЭК 297 Международной электротехнической комиссии, нормализующий все виды конструктивной иерархии.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179388" y="549275"/>
            <a:ext cx="8713787" cy="10366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dirty="0" smtClean="0">
                <a:solidFill>
                  <a:srgbClr val="0A0571"/>
                </a:solidFill>
              </a:rPr>
              <a:t> </a:t>
            </a:r>
            <a:r>
              <a:rPr lang="ru-RU" sz="3100" b="1" dirty="0" smtClean="0"/>
              <a:t>7. Принципы построения </a:t>
            </a:r>
            <a:br>
              <a:rPr lang="ru-RU" sz="3100" b="1" dirty="0" smtClean="0"/>
            </a:br>
            <a:r>
              <a:rPr lang="ru-RU" sz="3100" b="1" dirty="0" smtClean="0"/>
              <a:t>конструкционных систем</a:t>
            </a:r>
          </a:p>
        </p:txBody>
      </p:sp>
      <p:sp>
        <p:nvSpPr>
          <p:cNvPr id="45059" name="Rectangle 3"/>
          <p:cNvSpPr>
            <a:spLocks noGrp="1"/>
          </p:cNvSpPr>
          <p:nvPr>
            <p:ph idx="1"/>
          </p:nvPr>
        </p:nvSpPr>
        <p:spPr>
          <a:xfrm>
            <a:off x="483151" y="2348880"/>
            <a:ext cx="8318128" cy="3195935"/>
          </a:xfrm>
        </p:spPr>
        <p:txBody>
          <a:bodyPr/>
          <a:lstStyle/>
          <a:p>
            <a:pPr algn="just" eaLnBrk="1" hangingPunct="1"/>
            <a:r>
              <a:rPr lang="ru-RU" altLang="ru-RU" sz="2400" dirty="0" smtClean="0"/>
              <a:t>Конструкционные </a:t>
            </a:r>
            <a:r>
              <a:rPr lang="ru-RU" altLang="ru-RU" sz="2400" dirty="0" smtClean="0"/>
              <a:t>системы построены на основе принципов </a:t>
            </a:r>
            <a:r>
              <a:rPr lang="ru-RU" altLang="ru-RU" sz="2400" dirty="0" err="1" smtClean="0"/>
              <a:t>входимости</a:t>
            </a:r>
            <a:r>
              <a:rPr lang="ru-RU" altLang="ru-RU" sz="2400" dirty="0" smtClean="0"/>
              <a:t>, вариантности и размерно-модульной координации.</a:t>
            </a:r>
          </a:p>
          <a:p>
            <a:pPr algn="just" eaLnBrk="1" hangingPunct="1"/>
            <a:r>
              <a:rPr lang="ru-RU" altLang="ru-RU" sz="2400" dirty="0" smtClean="0"/>
              <a:t>В </a:t>
            </a:r>
            <a:r>
              <a:rPr lang="ru-RU" altLang="ru-RU" sz="2400" dirty="0" smtClean="0"/>
              <a:t>соответствии с принципом </a:t>
            </a:r>
            <a:r>
              <a:rPr lang="ru-RU" altLang="ru-RU" sz="2400" dirty="0" err="1" smtClean="0"/>
              <a:t>входимости</a:t>
            </a:r>
            <a:r>
              <a:rPr lang="ru-RU" altLang="ru-RU" sz="2400" dirty="0" smtClean="0"/>
              <a:t> конструкционные эле­менты низших уровней в конструктивной иерархии должны «входить» в конструктивные элементы высшего уровня;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389437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altLang="ru-RU" sz="2400" dirty="0">
                <a:solidFill>
                  <a:srgbClr val="C00000"/>
                </a:solidFill>
              </a:rPr>
              <a:t>Р</a:t>
            </a:r>
            <a:r>
              <a:rPr lang="ru-RU" altLang="ru-RU" sz="2400" dirty="0" smtClean="0">
                <a:solidFill>
                  <a:srgbClr val="C00000"/>
                </a:solidFill>
              </a:rPr>
              <a:t>аз­личают четыре уровня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входимости</a:t>
            </a:r>
            <a:r>
              <a:rPr lang="ru-RU" altLang="ru-RU" sz="2400" dirty="0" smtClean="0">
                <a:solidFill>
                  <a:srgbClr val="C00000"/>
                </a:solidFill>
              </a:rPr>
              <a:t> конструктивных элементов РЭС</a:t>
            </a:r>
            <a:r>
              <a:rPr lang="ru-RU" altLang="ru-RU" sz="2400" dirty="0" smtClean="0"/>
              <a:t>, имеющих следующие компоновочные признаки:</a:t>
            </a:r>
          </a:p>
          <a:p>
            <a:pPr marL="0" indent="0" algn="just" eaLnBrk="1" hangingPunct="1">
              <a:buNone/>
            </a:pPr>
            <a:r>
              <a:rPr lang="ru-RU" altLang="ru-RU" sz="2400" dirty="0" smtClean="0"/>
              <a:t>1)   печатные платы, ячейки, участвующие одной из своих плос­костей в формообразовании изделий и предназначенные для ком­поновки на них кристаллов ИМС, </a:t>
            </a:r>
            <a:r>
              <a:rPr lang="ru-RU" altLang="ru-RU" sz="2400" dirty="0" err="1" smtClean="0"/>
              <a:t>корпусированных</a:t>
            </a:r>
            <a:r>
              <a:rPr lang="ru-RU" altLang="ru-RU" sz="2400" dirty="0" smtClean="0"/>
              <a:t> ИМС, диск­ретных ЭРК и микросборок, не принимающих непосредственно­го участия в формообразовании конструкции изделия;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261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/>
          </p:cNvSpPr>
          <p:nvPr>
            <p:ph idx="1"/>
          </p:nvPr>
        </p:nvSpPr>
        <p:spPr>
          <a:xfrm>
            <a:off x="539750" y="1340768"/>
            <a:ext cx="8280400" cy="5112420"/>
          </a:xfrm>
        </p:spPr>
        <p:txBody>
          <a:bodyPr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/>
              <a:t>2)   блоки, модули, кассеты, имеющие вспомогательные фор­мообразующие признаки комплектов оборудования и предназна­ченные для компоновки на них элементов первого уровня;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/>
              <a:t>3)   каркасы, панели, рамы, стойки, шкафы, имеющие само­стоятельные формообразующие признаки и предназначенные для компоновки на них элементов первого и второго уровней;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/>
              <a:t>4)   объект установки — групповое, функционально связанное сочетание конструктивных элементов третьего уровня, размещен­ных в радиотехническом отсеке подвижного объекта-носителя, либо в закрытом помещении (ЭВМ, приемопередающий центр).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/>
          </p:cNvSpPr>
          <p:nvPr>
            <p:ph idx="1"/>
          </p:nvPr>
        </p:nvSpPr>
        <p:spPr>
          <a:xfrm>
            <a:off x="250825" y="1556791"/>
            <a:ext cx="8569325" cy="4751933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 smtClean="0"/>
              <a:t>Ряды </a:t>
            </a:r>
            <a:r>
              <a:rPr lang="ru-RU" altLang="ru-RU" sz="2400" dirty="0" smtClean="0"/>
              <a:t>основных размерных чисел регламентированы отрасле­выми стандартами и составляют для различных отраслей несколь­ко сот их </a:t>
            </a:r>
            <a:r>
              <a:rPr lang="ru-RU" altLang="ru-RU" sz="2400" dirty="0" err="1" smtClean="0"/>
              <a:t>типономиналов</a:t>
            </a:r>
            <a:r>
              <a:rPr lang="ru-RU" altLang="ru-RU" sz="2400" dirty="0" smtClean="0"/>
              <a:t>. При этом конструктивный элемент лю­бого уровня </a:t>
            </a:r>
            <a:r>
              <a:rPr lang="ru-RU" altLang="ru-RU" sz="2400" dirty="0" err="1" smtClean="0"/>
              <a:t>входимости</a:t>
            </a:r>
            <a:r>
              <a:rPr lang="ru-RU" altLang="ru-RU" sz="2400" dirty="0" smtClean="0"/>
              <a:t> задан своими габаритными, установоч­ными и присоединительными размерами. </a:t>
            </a:r>
            <a:endParaRPr lang="ru-RU" altLang="ru-RU" sz="2400" dirty="0" smtClean="0"/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 smtClean="0"/>
              <a:t>Размеры </a:t>
            </a:r>
            <a:r>
              <a:rPr lang="ru-RU" altLang="ru-RU" sz="2400" dirty="0" smtClean="0"/>
              <a:t>служат также средством формирования эргономических характеристик изделия, обеспечивая композиционную законченность его формы, его со­ответствие антропометрическим характеристикам </a:t>
            </a:r>
            <a:r>
              <a:rPr lang="ru-RU" altLang="ru-RU" sz="2400" dirty="0" smtClean="0"/>
              <a:t>человека-оператора</a:t>
            </a:r>
            <a:r>
              <a:rPr lang="ru-RU" altLang="ru-RU" sz="2400" dirty="0" smtClean="0"/>
              <a:t>, а также соответствие архитектурным элементам объекта, на котором будет размещено изделие</a:t>
            </a:r>
            <a:r>
              <a:rPr lang="ru-RU" altLang="ru-RU" sz="2400" dirty="0" smtClean="0"/>
              <a:t>.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ru-RU" altLang="ru-RU" sz="2400" dirty="0" smtClean="0"/>
              <a:t> </a:t>
            </a:r>
            <a:endParaRPr lang="ru-RU" alt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921d252d41818e7fa0ac6c224357197ab2205"/>
  <p:tag name="ISPRING_SCORM_RATE_SLIDES" val="1"/>
  <p:tag name="ISPRING_SCORM_RATE_QUIZZES" val="0"/>
  <p:tag name="ISPRING_SCORM_PASSING_SCORE" val="100.0000000000"/>
  <p:tag name="GENSWF_OUTPUT_FILE_NAME" val="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464</TotalTime>
  <Words>1804</Words>
  <Application>Microsoft Office PowerPoint</Application>
  <PresentationFormat>Экран (4:3)</PresentationFormat>
  <Paragraphs>239</Paragraphs>
  <Slides>49</Slides>
  <Notes>49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6" baseType="lpstr">
      <vt:lpstr>Arial</vt:lpstr>
      <vt:lpstr>Calibri</vt:lpstr>
      <vt:lpstr>Constantia</vt:lpstr>
      <vt:lpstr>Wingdings 2</vt:lpstr>
      <vt:lpstr>Times New Roman</vt:lpstr>
      <vt:lpstr>Cambria</vt:lpstr>
      <vt:lpstr>Поток</vt:lpstr>
      <vt:lpstr>Презентация PowerPoint</vt:lpstr>
      <vt:lpstr>Презентация PowerPoint</vt:lpstr>
      <vt:lpstr>ЛИТЕРАТУРА</vt:lpstr>
      <vt:lpstr>1. Классификация РЭС по функциональным и конструктивным признакам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Общие характеристики РЭС и этапы развития их конструкций и технологий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Постановка задачи</vt:lpstr>
      <vt:lpstr>Проектирование</vt:lpstr>
      <vt:lpstr>Презентация PowerPoint</vt:lpstr>
      <vt:lpstr>Эксплуатация</vt:lpstr>
      <vt:lpstr>Презентация PowerPoint</vt:lpstr>
      <vt:lpstr>4. РЭС как объект проектирования, производства и эксплуатации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 Несущие конструкции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Развитие несущих конструкций РЭС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7. Принципы построения  конструкционных систем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Жизненный цикл радиоэлектронных устройств</dc:title>
  <dc:creator>WuNRO</dc:creator>
  <cp:lastModifiedBy>Belous</cp:lastModifiedBy>
  <cp:revision>82</cp:revision>
  <dcterms:created xsi:type="dcterms:W3CDTF">2014-01-20T02:47:23Z</dcterms:created>
  <dcterms:modified xsi:type="dcterms:W3CDTF">2014-05-06T12:48:59Z</dcterms:modified>
</cp:coreProperties>
</file>