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705" r:id="rId1"/>
  </p:sldMasterIdLst>
  <p:handoutMasterIdLst>
    <p:handoutMasterId r:id="rId124"/>
  </p:handoutMasterIdLst>
  <p:sldIdLst>
    <p:sldId id="256" r:id="rId2"/>
    <p:sldId id="1002" r:id="rId3"/>
    <p:sldId id="1003" r:id="rId4"/>
    <p:sldId id="1004" r:id="rId5"/>
    <p:sldId id="1005" r:id="rId6"/>
    <p:sldId id="1006" r:id="rId7"/>
    <p:sldId id="1007" r:id="rId8"/>
    <p:sldId id="1008" r:id="rId9"/>
    <p:sldId id="1009" r:id="rId10"/>
    <p:sldId id="1010" r:id="rId11"/>
    <p:sldId id="1011" r:id="rId12"/>
    <p:sldId id="1012" r:id="rId13"/>
    <p:sldId id="1013" r:id="rId14"/>
    <p:sldId id="1014" r:id="rId15"/>
    <p:sldId id="1015" r:id="rId16"/>
    <p:sldId id="1016" r:id="rId17"/>
    <p:sldId id="1017" r:id="rId18"/>
    <p:sldId id="890" r:id="rId19"/>
    <p:sldId id="942" r:id="rId20"/>
    <p:sldId id="943" r:id="rId21"/>
    <p:sldId id="941" r:id="rId22"/>
    <p:sldId id="949" r:id="rId23"/>
    <p:sldId id="950" r:id="rId24"/>
    <p:sldId id="951" r:id="rId25"/>
    <p:sldId id="952" r:id="rId26"/>
    <p:sldId id="953" r:id="rId27"/>
    <p:sldId id="954" r:id="rId28"/>
    <p:sldId id="891" r:id="rId29"/>
    <p:sldId id="914" r:id="rId30"/>
    <p:sldId id="915" r:id="rId31"/>
    <p:sldId id="894" r:id="rId32"/>
    <p:sldId id="918" r:id="rId33"/>
    <p:sldId id="955" r:id="rId34"/>
    <p:sldId id="956" r:id="rId35"/>
    <p:sldId id="895" r:id="rId36"/>
    <p:sldId id="897" r:id="rId37"/>
    <p:sldId id="898" r:id="rId38"/>
    <p:sldId id="899" r:id="rId39"/>
    <p:sldId id="900" r:id="rId40"/>
    <p:sldId id="901" r:id="rId41"/>
    <p:sldId id="916" r:id="rId42"/>
    <p:sldId id="902" r:id="rId43"/>
    <p:sldId id="903" r:id="rId44"/>
    <p:sldId id="958" r:id="rId45"/>
    <p:sldId id="944" r:id="rId46"/>
    <p:sldId id="945" r:id="rId47"/>
    <p:sldId id="946" r:id="rId48"/>
    <p:sldId id="947" r:id="rId49"/>
    <p:sldId id="961" r:id="rId50"/>
    <p:sldId id="962" r:id="rId51"/>
    <p:sldId id="963" r:id="rId52"/>
    <p:sldId id="957" r:id="rId53"/>
    <p:sldId id="948" r:id="rId54"/>
    <p:sldId id="960" r:id="rId55"/>
    <p:sldId id="959" r:id="rId56"/>
    <p:sldId id="912" r:id="rId57"/>
    <p:sldId id="913" r:id="rId58"/>
    <p:sldId id="910" r:id="rId59"/>
    <p:sldId id="934" r:id="rId60"/>
    <p:sldId id="911" r:id="rId61"/>
    <p:sldId id="933" r:id="rId62"/>
    <p:sldId id="936" r:id="rId63"/>
    <p:sldId id="937" r:id="rId64"/>
    <p:sldId id="938" r:id="rId65"/>
    <p:sldId id="935" r:id="rId66"/>
    <p:sldId id="984" r:id="rId67"/>
    <p:sldId id="986" r:id="rId68"/>
    <p:sldId id="987" r:id="rId69"/>
    <p:sldId id="988" r:id="rId70"/>
    <p:sldId id="989" r:id="rId71"/>
    <p:sldId id="990" r:id="rId72"/>
    <p:sldId id="991" r:id="rId73"/>
    <p:sldId id="992" r:id="rId74"/>
    <p:sldId id="993" r:id="rId75"/>
    <p:sldId id="994" r:id="rId76"/>
    <p:sldId id="995" r:id="rId77"/>
    <p:sldId id="996" r:id="rId78"/>
    <p:sldId id="997" r:id="rId79"/>
    <p:sldId id="998" r:id="rId80"/>
    <p:sldId id="999" r:id="rId81"/>
    <p:sldId id="1000" r:id="rId82"/>
    <p:sldId id="1001" r:id="rId83"/>
    <p:sldId id="966" r:id="rId84"/>
    <p:sldId id="967" r:id="rId85"/>
    <p:sldId id="968" r:id="rId86"/>
    <p:sldId id="1018" r:id="rId87"/>
    <p:sldId id="1019" r:id="rId88"/>
    <p:sldId id="1020" r:id="rId89"/>
    <p:sldId id="1021" r:id="rId90"/>
    <p:sldId id="1022" r:id="rId91"/>
    <p:sldId id="1023" r:id="rId92"/>
    <p:sldId id="1024" r:id="rId93"/>
    <p:sldId id="1025" r:id="rId94"/>
    <p:sldId id="1026" r:id="rId95"/>
    <p:sldId id="1027" r:id="rId96"/>
    <p:sldId id="1028" r:id="rId97"/>
    <p:sldId id="1029" r:id="rId98"/>
    <p:sldId id="1030" r:id="rId99"/>
    <p:sldId id="1031" r:id="rId100"/>
    <p:sldId id="1032" r:id="rId101"/>
    <p:sldId id="1033" r:id="rId102"/>
    <p:sldId id="1034" r:id="rId103"/>
    <p:sldId id="1035" r:id="rId104"/>
    <p:sldId id="1036" r:id="rId105"/>
    <p:sldId id="1037" r:id="rId106"/>
    <p:sldId id="1038" r:id="rId107"/>
    <p:sldId id="1039" r:id="rId108"/>
    <p:sldId id="1040" r:id="rId109"/>
    <p:sldId id="1041" r:id="rId110"/>
    <p:sldId id="1042" r:id="rId111"/>
    <p:sldId id="1043" r:id="rId112"/>
    <p:sldId id="1044" r:id="rId113"/>
    <p:sldId id="1045" r:id="rId114"/>
    <p:sldId id="1046" r:id="rId115"/>
    <p:sldId id="1047" r:id="rId116"/>
    <p:sldId id="1048" r:id="rId117"/>
    <p:sldId id="1049" r:id="rId118"/>
    <p:sldId id="1050" r:id="rId119"/>
    <p:sldId id="1051" r:id="rId120"/>
    <p:sldId id="1052" r:id="rId121"/>
    <p:sldId id="1053" r:id="rId122"/>
    <p:sldId id="907" r:id="rId123"/>
  </p:sldIdLst>
  <p:sldSz cx="12192000" cy="6858000"/>
  <p:notesSz cx="6797675" cy="9926638"/>
  <p:custDataLst>
    <p:tags r:id="rId1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184" autoAdjust="0"/>
    <p:restoredTop sz="94660"/>
  </p:normalViewPr>
  <p:slideViewPr>
    <p:cSldViewPr snapToGrid="0">
      <p:cViewPr varScale="1">
        <p:scale>
          <a:sx n="66" d="100"/>
          <a:sy n="66" d="100"/>
        </p:scale>
        <p:origin x="96" y="54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handoutMaster" Target="handoutMasters/handout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E922B2-8158-4BA8-AF41-2823A60A40D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5D52FF6B-B88B-43CB-97AA-766B7BEE3D6B}">
      <dgm:prSet phldrT="[Текст]" custT="1"/>
      <dgm:spPr/>
      <dgm:t>
        <a:bodyPr/>
        <a:lstStyle/>
        <a:p>
          <a:r>
            <a:rPr lang="ru-RU" sz="2400" dirty="0" smtClean="0"/>
            <a:t>Модель бюджетного федерализма в России</a:t>
          </a:r>
          <a:endParaRPr lang="ru-RU" sz="2400" dirty="0"/>
        </a:p>
      </dgm:t>
    </dgm:pt>
    <dgm:pt modelId="{05128C2D-8813-47A2-A27E-623888AAC861}" type="parTrans" cxnId="{8D551827-7C18-4863-A4E2-7D4D41B655DC}">
      <dgm:prSet/>
      <dgm:spPr/>
      <dgm:t>
        <a:bodyPr/>
        <a:lstStyle/>
        <a:p>
          <a:endParaRPr lang="ru-RU"/>
        </a:p>
      </dgm:t>
    </dgm:pt>
    <dgm:pt modelId="{4BA60F7F-98C4-433E-9530-CEA86EB22717}" type="sibTrans" cxnId="{8D551827-7C18-4863-A4E2-7D4D41B655DC}">
      <dgm:prSet/>
      <dgm:spPr/>
      <dgm:t>
        <a:bodyPr/>
        <a:lstStyle/>
        <a:p>
          <a:endParaRPr lang="ru-RU"/>
        </a:p>
      </dgm:t>
    </dgm:pt>
    <dgm:pt modelId="{F13D48B0-85AC-497E-B362-B88C18B39315}">
      <dgm:prSet phldrT="[Текст]" custT="1"/>
      <dgm:spPr/>
      <dgm:t>
        <a:bodyPr/>
        <a:lstStyle/>
        <a:p>
          <a:r>
            <a:rPr lang="ru-RU" sz="2000" dirty="0" smtClean="0"/>
            <a:t>Бюджетные полномочия</a:t>
          </a:r>
          <a:endParaRPr lang="ru-RU" sz="2000" dirty="0"/>
        </a:p>
      </dgm:t>
    </dgm:pt>
    <dgm:pt modelId="{213E92BB-8D31-434E-9B36-186043231CD8}" type="parTrans" cxnId="{DF108F8E-5844-4BCC-8558-C5880B812506}">
      <dgm:prSet/>
      <dgm:spPr/>
      <dgm:t>
        <a:bodyPr/>
        <a:lstStyle/>
        <a:p>
          <a:endParaRPr lang="ru-RU"/>
        </a:p>
      </dgm:t>
    </dgm:pt>
    <dgm:pt modelId="{8917C38E-791E-43F1-A25B-F333278DF23E}" type="sibTrans" cxnId="{DF108F8E-5844-4BCC-8558-C5880B812506}">
      <dgm:prSet/>
      <dgm:spPr/>
      <dgm:t>
        <a:bodyPr/>
        <a:lstStyle/>
        <a:p>
          <a:endParaRPr lang="ru-RU"/>
        </a:p>
      </dgm:t>
    </dgm:pt>
    <dgm:pt modelId="{90CD8800-8DBC-4B40-B915-DD59D743F801}">
      <dgm:prSet phldrT="[Текст]" custT="1"/>
      <dgm:spPr/>
      <dgm:t>
        <a:bodyPr/>
        <a:lstStyle/>
        <a:p>
          <a:r>
            <a:rPr lang="ru-RU" sz="2000" dirty="0" smtClean="0"/>
            <a:t>Разделение полномочий</a:t>
          </a:r>
          <a:endParaRPr lang="ru-RU" sz="2000" dirty="0"/>
        </a:p>
      </dgm:t>
    </dgm:pt>
    <dgm:pt modelId="{A8329351-15B3-4C69-A46E-368F4B3400A0}" type="parTrans" cxnId="{85D2D69D-A4AD-4043-9A2E-B86792131B43}">
      <dgm:prSet/>
      <dgm:spPr/>
      <dgm:t>
        <a:bodyPr/>
        <a:lstStyle/>
        <a:p>
          <a:endParaRPr lang="ru-RU"/>
        </a:p>
      </dgm:t>
    </dgm:pt>
    <dgm:pt modelId="{FE7362C6-46FB-4620-8D3D-DC4460C10589}" type="sibTrans" cxnId="{85D2D69D-A4AD-4043-9A2E-B86792131B43}">
      <dgm:prSet/>
      <dgm:spPr/>
      <dgm:t>
        <a:bodyPr/>
        <a:lstStyle/>
        <a:p>
          <a:endParaRPr lang="ru-RU"/>
        </a:p>
      </dgm:t>
    </dgm:pt>
    <dgm:pt modelId="{EA869673-5DE4-438F-A92D-D9918AECE8D0}">
      <dgm:prSet phldrT="[Текст]" custT="1"/>
      <dgm:spPr/>
      <dgm:t>
        <a:bodyPr/>
        <a:lstStyle/>
        <a:p>
          <a:r>
            <a:rPr lang="ru-RU" sz="2000" dirty="0" smtClean="0"/>
            <a:t>Интегрирование полномочий</a:t>
          </a:r>
          <a:endParaRPr lang="ru-RU" sz="2000" dirty="0"/>
        </a:p>
      </dgm:t>
    </dgm:pt>
    <dgm:pt modelId="{38B38431-9249-495E-AB50-E912290D4811}" type="parTrans" cxnId="{370207AF-140D-4652-B08F-D62E1C8C558B}">
      <dgm:prSet/>
      <dgm:spPr/>
      <dgm:t>
        <a:bodyPr/>
        <a:lstStyle/>
        <a:p>
          <a:endParaRPr lang="ru-RU"/>
        </a:p>
      </dgm:t>
    </dgm:pt>
    <dgm:pt modelId="{6E5C23F0-A732-49E6-830A-4122D7CB2D50}" type="sibTrans" cxnId="{370207AF-140D-4652-B08F-D62E1C8C558B}">
      <dgm:prSet/>
      <dgm:spPr/>
      <dgm:t>
        <a:bodyPr/>
        <a:lstStyle/>
        <a:p>
          <a:endParaRPr lang="ru-RU"/>
        </a:p>
      </dgm:t>
    </dgm:pt>
    <dgm:pt modelId="{6FCE8F32-2E29-4AE0-B090-8769E01ADA3C}">
      <dgm:prSet phldrT="[Текст]" custT="1"/>
      <dgm:spPr/>
      <dgm:t>
        <a:bodyPr/>
        <a:lstStyle/>
        <a:p>
          <a:r>
            <a:rPr lang="ru-RU" sz="2000" dirty="0" smtClean="0"/>
            <a:t>Бюджетная система</a:t>
          </a:r>
          <a:endParaRPr lang="ru-RU" sz="2000" dirty="0"/>
        </a:p>
      </dgm:t>
    </dgm:pt>
    <dgm:pt modelId="{22288DB9-55CD-4E26-90FA-D48C19734398}" type="parTrans" cxnId="{48964B5B-0882-44E0-8EDC-E6E5C24136BE}">
      <dgm:prSet/>
      <dgm:spPr/>
      <dgm:t>
        <a:bodyPr/>
        <a:lstStyle/>
        <a:p>
          <a:endParaRPr lang="ru-RU"/>
        </a:p>
      </dgm:t>
    </dgm:pt>
    <dgm:pt modelId="{3637DB48-8A61-4049-AEF3-E5E3E17CC143}" type="sibTrans" cxnId="{48964B5B-0882-44E0-8EDC-E6E5C24136BE}">
      <dgm:prSet/>
      <dgm:spPr/>
      <dgm:t>
        <a:bodyPr/>
        <a:lstStyle/>
        <a:p>
          <a:endParaRPr lang="ru-RU"/>
        </a:p>
      </dgm:t>
    </dgm:pt>
    <dgm:pt modelId="{98C2D498-0D0A-4586-9F7C-CA9DD6584E97}" type="pres">
      <dgm:prSet presAssocID="{DEE922B2-8158-4BA8-AF41-2823A60A40D4}" presName="hierChild1" presStyleCnt="0">
        <dgm:presLayoutVars>
          <dgm:chPref val="1"/>
          <dgm:dir/>
          <dgm:animOne val="branch"/>
          <dgm:animLvl val="lvl"/>
          <dgm:resizeHandles/>
        </dgm:presLayoutVars>
      </dgm:prSet>
      <dgm:spPr/>
      <dgm:t>
        <a:bodyPr/>
        <a:lstStyle/>
        <a:p>
          <a:endParaRPr lang="ru-RU"/>
        </a:p>
      </dgm:t>
    </dgm:pt>
    <dgm:pt modelId="{E9CCBCF0-D03C-4AD8-AB92-A8E8FAFE64F9}" type="pres">
      <dgm:prSet presAssocID="{5D52FF6B-B88B-43CB-97AA-766B7BEE3D6B}" presName="hierRoot1" presStyleCnt="0"/>
      <dgm:spPr/>
    </dgm:pt>
    <dgm:pt modelId="{3A869ECC-6C23-4237-92FF-B7D3CE6B2BA5}" type="pres">
      <dgm:prSet presAssocID="{5D52FF6B-B88B-43CB-97AA-766B7BEE3D6B}" presName="composite" presStyleCnt="0"/>
      <dgm:spPr/>
    </dgm:pt>
    <dgm:pt modelId="{E636C8D4-7414-4103-B20E-89AA93967194}" type="pres">
      <dgm:prSet presAssocID="{5D52FF6B-B88B-43CB-97AA-766B7BEE3D6B}" presName="background" presStyleLbl="node0" presStyleIdx="0" presStyleCnt="1"/>
      <dgm:spPr/>
    </dgm:pt>
    <dgm:pt modelId="{35D0F94C-79F9-465C-949B-652A21E63B7B}" type="pres">
      <dgm:prSet presAssocID="{5D52FF6B-B88B-43CB-97AA-766B7BEE3D6B}" presName="text" presStyleLbl="fgAcc0" presStyleIdx="0" presStyleCnt="1" custScaleX="255999">
        <dgm:presLayoutVars>
          <dgm:chPref val="3"/>
        </dgm:presLayoutVars>
      </dgm:prSet>
      <dgm:spPr/>
      <dgm:t>
        <a:bodyPr/>
        <a:lstStyle/>
        <a:p>
          <a:endParaRPr lang="ru-RU"/>
        </a:p>
      </dgm:t>
    </dgm:pt>
    <dgm:pt modelId="{5911CBA7-7782-4A33-92AD-5A2CB437D721}" type="pres">
      <dgm:prSet presAssocID="{5D52FF6B-B88B-43CB-97AA-766B7BEE3D6B}" presName="hierChild2" presStyleCnt="0"/>
      <dgm:spPr/>
    </dgm:pt>
    <dgm:pt modelId="{70B0D857-2B98-40FB-B491-E3284352E5C2}" type="pres">
      <dgm:prSet presAssocID="{213E92BB-8D31-434E-9B36-186043231CD8}" presName="Name10" presStyleLbl="parChTrans1D2" presStyleIdx="0" presStyleCnt="2"/>
      <dgm:spPr/>
      <dgm:t>
        <a:bodyPr/>
        <a:lstStyle/>
        <a:p>
          <a:endParaRPr lang="ru-RU"/>
        </a:p>
      </dgm:t>
    </dgm:pt>
    <dgm:pt modelId="{CDB09B3E-4830-43B2-A739-519B86241201}" type="pres">
      <dgm:prSet presAssocID="{F13D48B0-85AC-497E-B362-B88C18B39315}" presName="hierRoot2" presStyleCnt="0"/>
      <dgm:spPr/>
    </dgm:pt>
    <dgm:pt modelId="{C966AFDB-A4BE-4100-BEFF-BAB04E5CEC40}" type="pres">
      <dgm:prSet presAssocID="{F13D48B0-85AC-497E-B362-B88C18B39315}" presName="composite2" presStyleCnt="0"/>
      <dgm:spPr/>
    </dgm:pt>
    <dgm:pt modelId="{B20FE400-257F-462E-897F-5D99D1E225B5}" type="pres">
      <dgm:prSet presAssocID="{F13D48B0-85AC-497E-B362-B88C18B39315}" presName="background2" presStyleLbl="node2" presStyleIdx="0" presStyleCnt="2"/>
      <dgm:spPr/>
    </dgm:pt>
    <dgm:pt modelId="{5C5BFD04-1732-4350-B371-DFF03705D4E2}" type="pres">
      <dgm:prSet presAssocID="{F13D48B0-85AC-497E-B362-B88C18B39315}" presName="text2" presStyleLbl="fgAcc2" presStyleIdx="0" presStyleCnt="2" custScaleX="212593">
        <dgm:presLayoutVars>
          <dgm:chPref val="3"/>
        </dgm:presLayoutVars>
      </dgm:prSet>
      <dgm:spPr/>
      <dgm:t>
        <a:bodyPr/>
        <a:lstStyle/>
        <a:p>
          <a:endParaRPr lang="ru-RU"/>
        </a:p>
      </dgm:t>
    </dgm:pt>
    <dgm:pt modelId="{6C27EAF7-A337-40FB-A361-D59D96661D38}" type="pres">
      <dgm:prSet presAssocID="{F13D48B0-85AC-497E-B362-B88C18B39315}" presName="hierChild3" presStyleCnt="0"/>
      <dgm:spPr/>
    </dgm:pt>
    <dgm:pt modelId="{28890A47-C0D7-49BC-9907-598A68B5A911}" type="pres">
      <dgm:prSet presAssocID="{A8329351-15B3-4C69-A46E-368F4B3400A0}" presName="Name17" presStyleLbl="parChTrans1D3" presStyleIdx="0" presStyleCnt="2"/>
      <dgm:spPr/>
      <dgm:t>
        <a:bodyPr/>
        <a:lstStyle/>
        <a:p>
          <a:endParaRPr lang="ru-RU"/>
        </a:p>
      </dgm:t>
    </dgm:pt>
    <dgm:pt modelId="{EE92931D-0FB5-42C1-9055-E57BEAFBF2AF}" type="pres">
      <dgm:prSet presAssocID="{90CD8800-8DBC-4B40-B915-DD59D743F801}" presName="hierRoot3" presStyleCnt="0"/>
      <dgm:spPr/>
    </dgm:pt>
    <dgm:pt modelId="{D5919AF1-E0B1-4063-8FF3-34834B72AEAB}" type="pres">
      <dgm:prSet presAssocID="{90CD8800-8DBC-4B40-B915-DD59D743F801}" presName="composite3" presStyleCnt="0"/>
      <dgm:spPr/>
    </dgm:pt>
    <dgm:pt modelId="{D9BEF249-211C-4CD3-9399-1A00D796A049}" type="pres">
      <dgm:prSet presAssocID="{90CD8800-8DBC-4B40-B915-DD59D743F801}" presName="background3" presStyleLbl="node3" presStyleIdx="0" presStyleCnt="2"/>
      <dgm:spPr/>
    </dgm:pt>
    <dgm:pt modelId="{B4F4FEFB-76AE-4AE9-ABE0-B57B07A8D07A}" type="pres">
      <dgm:prSet presAssocID="{90CD8800-8DBC-4B40-B915-DD59D743F801}" presName="text3" presStyleLbl="fgAcc3" presStyleIdx="0" presStyleCnt="2" custScaleX="160773">
        <dgm:presLayoutVars>
          <dgm:chPref val="3"/>
        </dgm:presLayoutVars>
      </dgm:prSet>
      <dgm:spPr/>
      <dgm:t>
        <a:bodyPr/>
        <a:lstStyle/>
        <a:p>
          <a:endParaRPr lang="ru-RU"/>
        </a:p>
      </dgm:t>
    </dgm:pt>
    <dgm:pt modelId="{B1F051EB-35A4-4008-AEE5-C6CE21DBA568}" type="pres">
      <dgm:prSet presAssocID="{90CD8800-8DBC-4B40-B915-DD59D743F801}" presName="hierChild4" presStyleCnt="0"/>
      <dgm:spPr/>
    </dgm:pt>
    <dgm:pt modelId="{864C4E2D-E809-4F89-8916-275E62A49A72}" type="pres">
      <dgm:prSet presAssocID="{38B38431-9249-495E-AB50-E912290D4811}" presName="Name17" presStyleLbl="parChTrans1D3" presStyleIdx="1" presStyleCnt="2"/>
      <dgm:spPr/>
      <dgm:t>
        <a:bodyPr/>
        <a:lstStyle/>
        <a:p>
          <a:endParaRPr lang="ru-RU"/>
        </a:p>
      </dgm:t>
    </dgm:pt>
    <dgm:pt modelId="{E5D7F840-D0D0-4FC0-9671-64C2AAD46274}" type="pres">
      <dgm:prSet presAssocID="{EA869673-5DE4-438F-A92D-D9918AECE8D0}" presName="hierRoot3" presStyleCnt="0"/>
      <dgm:spPr/>
    </dgm:pt>
    <dgm:pt modelId="{A8DF47DB-2813-4A33-A89A-F6BFF1831B9D}" type="pres">
      <dgm:prSet presAssocID="{EA869673-5DE4-438F-A92D-D9918AECE8D0}" presName="composite3" presStyleCnt="0"/>
      <dgm:spPr/>
    </dgm:pt>
    <dgm:pt modelId="{C71E8695-DD36-46F2-B60C-6E7E021C34C6}" type="pres">
      <dgm:prSet presAssocID="{EA869673-5DE4-438F-A92D-D9918AECE8D0}" presName="background3" presStyleLbl="node3" presStyleIdx="1" presStyleCnt="2"/>
      <dgm:spPr/>
    </dgm:pt>
    <dgm:pt modelId="{032EAD1F-D18B-4DD0-A926-D486CE98A81E}" type="pres">
      <dgm:prSet presAssocID="{EA869673-5DE4-438F-A92D-D9918AECE8D0}" presName="text3" presStyleLbl="fgAcc3" presStyleIdx="1" presStyleCnt="2" custScaleX="158971">
        <dgm:presLayoutVars>
          <dgm:chPref val="3"/>
        </dgm:presLayoutVars>
      </dgm:prSet>
      <dgm:spPr/>
      <dgm:t>
        <a:bodyPr/>
        <a:lstStyle/>
        <a:p>
          <a:endParaRPr lang="ru-RU"/>
        </a:p>
      </dgm:t>
    </dgm:pt>
    <dgm:pt modelId="{3D90721E-0C98-4C14-B9EA-9BE7D7DC07BF}" type="pres">
      <dgm:prSet presAssocID="{EA869673-5DE4-438F-A92D-D9918AECE8D0}" presName="hierChild4" presStyleCnt="0"/>
      <dgm:spPr/>
    </dgm:pt>
    <dgm:pt modelId="{5C49C622-4509-4122-BBB5-92ED259F1141}" type="pres">
      <dgm:prSet presAssocID="{22288DB9-55CD-4E26-90FA-D48C19734398}" presName="Name10" presStyleLbl="parChTrans1D2" presStyleIdx="1" presStyleCnt="2"/>
      <dgm:spPr/>
      <dgm:t>
        <a:bodyPr/>
        <a:lstStyle/>
        <a:p>
          <a:endParaRPr lang="ru-RU"/>
        </a:p>
      </dgm:t>
    </dgm:pt>
    <dgm:pt modelId="{DF15DB8F-EFFC-4359-9475-B3DB2C1FD909}" type="pres">
      <dgm:prSet presAssocID="{6FCE8F32-2E29-4AE0-B090-8769E01ADA3C}" presName="hierRoot2" presStyleCnt="0"/>
      <dgm:spPr/>
    </dgm:pt>
    <dgm:pt modelId="{6EB8BA01-9CB4-45CD-839A-604DB472C8F0}" type="pres">
      <dgm:prSet presAssocID="{6FCE8F32-2E29-4AE0-B090-8769E01ADA3C}" presName="composite2" presStyleCnt="0"/>
      <dgm:spPr/>
    </dgm:pt>
    <dgm:pt modelId="{1722D11A-B8DD-4A7C-B028-7E95859E3CB0}" type="pres">
      <dgm:prSet presAssocID="{6FCE8F32-2E29-4AE0-B090-8769E01ADA3C}" presName="background2" presStyleLbl="node2" presStyleIdx="1" presStyleCnt="2"/>
      <dgm:spPr/>
    </dgm:pt>
    <dgm:pt modelId="{75E996E1-206B-482A-823C-80935847C940}" type="pres">
      <dgm:prSet presAssocID="{6FCE8F32-2E29-4AE0-B090-8769E01ADA3C}" presName="text2" presStyleLbl="fgAcc2" presStyleIdx="1" presStyleCnt="2" custScaleX="173519">
        <dgm:presLayoutVars>
          <dgm:chPref val="3"/>
        </dgm:presLayoutVars>
      </dgm:prSet>
      <dgm:spPr/>
      <dgm:t>
        <a:bodyPr/>
        <a:lstStyle/>
        <a:p>
          <a:endParaRPr lang="ru-RU"/>
        </a:p>
      </dgm:t>
    </dgm:pt>
    <dgm:pt modelId="{7CE40D0A-2C72-4390-8709-0F21B1DA0D71}" type="pres">
      <dgm:prSet presAssocID="{6FCE8F32-2E29-4AE0-B090-8769E01ADA3C}" presName="hierChild3" presStyleCnt="0"/>
      <dgm:spPr/>
    </dgm:pt>
  </dgm:ptLst>
  <dgm:cxnLst>
    <dgm:cxn modelId="{B0A36F0C-BF63-48C9-85D7-C09EAD31CEB4}" type="presOf" srcId="{213E92BB-8D31-434E-9B36-186043231CD8}" destId="{70B0D857-2B98-40FB-B491-E3284352E5C2}" srcOrd="0" destOrd="0" presId="urn:microsoft.com/office/officeart/2005/8/layout/hierarchy1"/>
    <dgm:cxn modelId="{92708909-439C-44DD-BA1F-EE604FBE6C3A}" type="presOf" srcId="{6FCE8F32-2E29-4AE0-B090-8769E01ADA3C}" destId="{75E996E1-206B-482A-823C-80935847C940}" srcOrd="0" destOrd="0" presId="urn:microsoft.com/office/officeart/2005/8/layout/hierarchy1"/>
    <dgm:cxn modelId="{A9DD89C6-4D00-4024-9CB8-D9CBE0F5D497}" type="presOf" srcId="{EA869673-5DE4-438F-A92D-D9918AECE8D0}" destId="{032EAD1F-D18B-4DD0-A926-D486CE98A81E}" srcOrd="0" destOrd="0" presId="urn:microsoft.com/office/officeart/2005/8/layout/hierarchy1"/>
    <dgm:cxn modelId="{B5797328-5B33-4357-B0C5-BDDEBC31EF4D}" type="presOf" srcId="{22288DB9-55CD-4E26-90FA-D48C19734398}" destId="{5C49C622-4509-4122-BBB5-92ED259F1141}" srcOrd="0" destOrd="0" presId="urn:microsoft.com/office/officeart/2005/8/layout/hierarchy1"/>
    <dgm:cxn modelId="{30F42294-B19D-4F89-A2D0-CA61DC8737C2}" type="presOf" srcId="{5D52FF6B-B88B-43CB-97AA-766B7BEE3D6B}" destId="{35D0F94C-79F9-465C-949B-652A21E63B7B}" srcOrd="0" destOrd="0" presId="urn:microsoft.com/office/officeart/2005/8/layout/hierarchy1"/>
    <dgm:cxn modelId="{F2E3CF78-F053-428A-9DC1-471BCFEC88FA}" type="presOf" srcId="{90CD8800-8DBC-4B40-B915-DD59D743F801}" destId="{B4F4FEFB-76AE-4AE9-ABE0-B57B07A8D07A}" srcOrd="0" destOrd="0" presId="urn:microsoft.com/office/officeart/2005/8/layout/hierarchy1"/>
    <dgm:cxn modelId="{85D2D69D-A4AD-4043-9A2E-B86792131B43}" srcId="{F13D48B0-85AC-497E-B362-B88C18B39315}" destId="{90CD8800-8DBC-4B40-B915-DD59D743F801}" srcOrd="0" destOrd="0" parTransId="{A8329351-15B3-4C69-A46E-368F4B3400A0}" sibTransId="{FE7362C6-46FB-4620-8D3D-DC4460C10589}"/>
    <dgm:cxn modelId="{DF108F8E-5844-4BCC-8558-C5880B812506}" srcId="{5D52FF6B-B88B-43CB-97AA-766B7BEE3D6B}" destId="{F13D48B0-85AC-497E-B362-B88C18B39315}" srcOrd="0" destOrd="0" parTransId="{213E92BB-8D31-434E-9B36-186043231CD8}" sibTransId="{8917C38E-791E-43F1-A25B-F333278DF23E}"/>
    <dgm:cxn modelId="{91C4AEAB-A325-4361-B247-E67C38220619}" type="presOf" srcId="{F13D48B0-85AC-497E-B362-B88C18B39315}" destId="{5C5BFD04-1732-4350-B371-DFF03705D4E2}" srcOrd="0" destOrd="0" presId="urn:microsoft.com/office/officeart/2005/8/layout/hierarchy1"/>
    <dgm:cxn modelId="{349AAB47-A5C9-44D3-B6A8-A46AF2D120D4}" type="presOf" srcId="{DEE922B2-8158-4BA8-AF41-2823A60A40D4}" destId="{98C2D498-0D0A-4586-9F7C-CA9DD6584E97}" srcOrd="0" destOrd="0" presId="urn:microsoft.com/office/officeart/2005/8/layout/hierarchy1"/>
    <dgm:cxn modelId="{380F8C1D-9497-4CAF-9C61-1FDE0EBC944C}" type="presOf" srcId="{38B38431-9249-495E-AB50-E912290D4811}" destId="{864C4E2D-E809-4F89-8916-275E62A49A72}" srcOrd="0" destOrd="0" presId="urn:microsoft.com/office/officeart/2005/8/layout/hierarchy1"/>
    <dgm:cxn modelId="{370207AF-140D-4652-B08F-D62E1C8C558B}" srcId="{F13D48B0-85AC-497E-B362-B88C18B39315}" destId="{EA869673-5DE4-438F-A92D-D9918AECE8D0}" srcOrd="1" destOrd="0" parTransId="{38B38431-9249-495E-AB50-E912290D4811}" sibTransId="{6E5C23F0-A732-49E6-830A-4122D7CB2D50}"/>
    <dgm:cxn modelId="{EBDB2A53-EFE2-40E3-876D-C31CD09E33C4}" type="presOf" srcId="{A8329351-15B3-4C69-A46E-368F4B3400A0}" destId="{28890A47-C0D7-49BC-9907-598A68B5A911}" srcOrd="0" destOrd="0" presId="urn:microsoft.com/office/officeart/2005/8/layout/hierarchy1"/>
    <dgm:cxn modelId="{48964B5B-0882-44E0-8EDC-E6E5C24136BE}" srcId="{5D52FF6B-B88B-43CB-97AA-766B7BEE3D6B}" destId="{6FCE8F32-2E29-4AE0-B090-8769E01ADA3C}" srcOrd="1" destOrd="0" parTransId="{22288DB9-55CD-4E26-90FA-D48C19734398}" sibTransId="{3637DB48-8A61-4049-AEF3-E5E3E17CC143}"/>
    <dgm:cxn modelId="{8D551827-7C18-4863-A4E2-7D4D41B655DC}" srcId="{DEE922B2-8158-4BA8-AF41-2823A60A40D4}" destId="{5D52FF6B-B88B-43CB-97AA-766B7BEE3D6B}" srcOrd="0" destOrd="0" parTransId="{05128C2D-8813-47A2-A27E-623888AAC861}" sibTransId="{4BA60F7F-98C4-433E-9530-CEA86EB22717}"/>
    <dgm:cxn modelId="{054C17D0-ECF8-4BDA-B6C9-D0A9F44818F3}" type="presParOf" srcId="{98C2D498-0D0A-4586-9F7C-CA9DD6584E97}" destId="{E9CCBCF0-D03C-4AD8-AB92-A8E8FAFE64F9}" srcOrd="0" destOrd="0" presId="urn:microsoft.com/office/officeart/2005/8/layout/hierarchy1"/>
    <dgm:cxn modelId="{C33D83E4-8F2C-4448-9604-CE82919B7F94}" type="presParOf" srcId="{E9CCBCF0-D03C-4AD8-AB92-A8E8FAFE64F9}" destId="{3A869ECC-6C23-4237-92FF-B7D3CE6B2BA5}" srcOrd="0" destOrd="0" presId="urn:microsoft.com/office/officeart/2005/8/layout/hierarchy1"/>
    <dgm:cxn modelId="{12F07285-99EB-4E07-8152-8343E3E29B01}" type="presParOf" srcId="{3A869ECC-6C23-4237-92FF-B7D3CE6B2BA5}" destId="{E636C8D4-7414-4103-B20E-89AA93967194}" srcOrd="0" destOrd="0" presId="urn:microsoft.com/office/officeart/2005/8/layout/hierarchy1"/>
    <dgm:cxn modelId="{78801F4D-FEA5-4795-A58B-401F58D442D3}" type="presParOf" srcId="{3A869ECC-6C23-4237-92FF-B7D3CE6B2BA5}" destId="{35D0F94C-79F9-465C-949B-652A21E63B7B}" srcOrd="1" destOrd="0" presId="urn:microsoft.com/office/officeart/2005/8/layout/hierarchy1"/>
    <dgm:cxn modelId="{33A53C16-089E-4D49-A5E0-A1034B6FC3A2}" type="presParOf" srcId="{E9CCBCF0-D03C-4AD8-AB92-A8E8FAFE64F9}" destId="{5911CBA7-7782-4A33-92AD-5A2CB437D721}" srcOrd="1" destOrd="0" presId="urn:microsoft.com/office/officeart/2005/8/layout/hierarchy1"/>
    <dgm:cxn modelId="{E1A87F81-92FF-4F20-8880-712B00705997}" type="presParOf" srcId="{5911CBA7-7782-4A33-92AD-5A2CB437D721}" destId="{70B0D857-2B98-40FB-B491-E3284352E5C2}" srcOrd="0" destOrd="0" presId="urn:microsoft.com/office/officeart/2005/8/layout/hierarchy1"/>
    <dgm:cxn modelId="{53EA5EB5-6A99-446B-B80D-CBBBFE6FC46F}" type="presParOf" srcId="{5911CBA7-7782-4A33-92AD-5A2CB437D721}" destId="{CDB09B3E-4830-43B2-A739-519B86241201}" srcOrd="1" destOrd="0" presId="urn:microsoft.com/office/officeart/2005/8/layout/hierarchy1"/>
    <dgm:cxn modelId="{788436C6-993B-433B-848E-E36AF78D1797}" type="presParOf" srcId="{CDB09B3E-4830-43B2-A739-519B86241201}" destId="{C966AFDB-A4BE-4100-BEFF-BAB04E5CEC40}" srcOrd="0" destOrd="0" presId="urn:microsoft.com/office/officeart/2005/8/layout/hierarchy1"/>
    <dgm:cxn modelId="{87A44711-E565-4E27-858A-F400CF876110}" type="presParOf" srcId="{C966AFDB-A4BE-4100-BEFF-BAB04E5CEC40}" destId="{B20FE400-257F-462E-897F-5D99D1E225B5}" srcOrd="0" destOrd="0" presId="urn:microsoft.com/office/officeart/2005/8/layout/hierarchy1"/>
    <dgm:cxn modelId="{EFCF905B-2DA8-4B9E-B5C8-DF4CE3023F8C}" type="presParOf" srcId="{C966AFDB-A4BE-4100-BEFF-BAB04E5CEC40}" destId="{5C5BFD04-1732-4350-B371-DFF03705D4E2}" srcOrd="1" destOrd="0" presId="urn:microsoft.com/office/officeart/2005/8/layout/hierarchy1"/>
    <dgm:cxn modelId="{A7B52976-5730-490A-9C8A-573C650C0DD2}" type="presParOf" srcId="{CDB09B3E-4830-43B2-A739-519B86241201}" destId="{6C27EAF7-A337-40FB-A361-D59D96661D38}" srcOrd="1" destOrd="0" presId="urn:microsoft.com/office/officeart/2005/8/layout/hierarchy1"/>
    <dgm:cxn modelId="{7702BF26-6E0D-4511-8071-D22479D48B15}" type="presParOf" srcId="{6C27EAF7-A337-40FB-A361-D59D96661D38}" destId="{28890A47-C0D7-49BC-9907-598A68B5A911}" srcOrd="0" destOrd="0" presId="urn:microsoft.com/office/officeart/2005/8/layout/hierarchy1"/>
    <dgm:cxn modelId="{F093FD54-5757-460E-86D3-14D5D9628E49}" type="presParOf" srcId="{6C27EAF7-A337-40FB-A361-D59D96661D38}" destId="{EE92931D-0FB5-42C1-9055-E57BEAFBF2AF}" srcOrd="1" destOrd="0" presId="urn:microsoft.com/office/officeart/2005/8/layout/hierarchy1"/>
    <dgm:cxn modelId="{34374F47-0D49-4C1D-A16A-A84014B501D2}" type="presParOf" srcId="{EE92931D-0FB5-42C1-9055-E57BEAFBF2AF}" destId="{D5919AF1-E0B1-4063-8FF3-34834B72AEAB}" srcOrd="0" destOrd="0" presId="urn:microsoft.com/office/officeart/2005/8/layout/hierarchy1"/>
    <dgm:cxn modelId="{EF24D41A-1252-42C0-B6C1-879CAB6A74C3}" type="presParOf" srcId="{D5919AF1-E0B1-4063-8FF3-34834B72AEAB}" destId="{D9BEF249-211C-4CD3-9399-1A00D796A049}" srcOrd="0" destOrd="0" presId="urn:microsoft.com/office/officeart/2005/8/layout/hierarchy1"/>
    <dgm:cxn modelId="{47EFE4ED-0554-45C5-8ED4-778E0360198B}" type="presParOf" srcId="{D5919AF1-E0B1-4063-8FF3-34834B72AEAB}" destId="{B4F4FEFB-76AE-4AE9-ABE0-B57B07A8D07A}" srcOrd="1" destOrd="0" presId="urn:microsoft.com/office/officeart/2005/8/layout/hierarchy1"/>
    <dgm:cxn modelId="{D044D0C7-7B82-4068-8B4B-12AECE5A7DCA}" type="presParOf" srcId="{EE92931D-0FB5-42C1-9055-E57BEAFBF2AF}" destId="{B1F051EB-35A4-4008-AEE5-C6CE21DBA568}" srcOrd="1" destOrd="0" presId="urn:microsoft.com/office/officeart/2005/8/layout/hierarchy1"/>
    <dgm:cxn modelId="{41D4F325-8444-497C-842A-5B37F4FC6392}" type="presParOf" srcId="{6C27EAF7-A337-40FB-A361-D59D96661D38}" destId="{864C4E2D-E809-4F89-8916-275E62A49A72}" srcOrd="2" destOrd="0" presId="urn:microsoft.com/office/officeart/2005/8/layout/hierarchy1"/>
    <dgm:cxn modelId="{88B472BA-9256-44EA-A516-1E3ADA7A5EA7}" type="presParOf" srcId="{6C27EAF7-A337-40FB-A361-D59D96661D38}" destId="{E5D7F840-D0D0-4FC0-9671-64C2AAD46274}" srcOrd="3" destOrd="0" presId="urn:microsoft.com/office/officeart/2005/8/layout/hierarchy1"/>
    <dgm:cxn modelId="{0DD8C24C-EFCE-4911-AD62-06598298B1D6}" type="presParOf" srcId="{E5D7F840-D0D0-4FC0-9671-64C2AAD46274}" destId="{A8DF47DB-2813-4A33-A89A-F6BFF1831B9D}" srcOrd="0" destOrd="0" presId="urn:microsoft.com/office/officeart/2005/8/layout/hierarchy1"/>
    <dgm:cxn modelId="{F8154527-0C87-4398-9650-3D5BA058A127}" type="presParOf" srcId="{A8DF47DB-2813-4A33-A89A-F6BFF1831B9D}" destId="{C71E8695-DD36-46F2-B60C-6E7E021C34C6}" srcOrd="0" destOrd="0" presId="urn:microsoft.com/office/officeart/2005/8/layout/hierarchy1"/>
    <dgm:cxn modelId="{A717D3D2-7CEF-4EF6-A75A-045E8776ACB4}" type="presParOf" srcId="{A8DF47DB-2813-4A33-A89A-F6BFF1831B9D}" destId="{032EAD1F-D18B-4DD0-A926-D486CE98A81E}" srcOrd="1" destOrd="0" presId="urn:microsoft.com/office/officeart/2005/8/layout/hierarchy1"/>
    <dgm:cxn modelId="{D944B4DC-D16E-4AB3-B136-5F32E80FD682}" type="presParOf" srcId="{E5D7F840-D0D0-4FC0-9671-64C2AAD46274}" destId="{3D90721E-0C98-4C14-B9EA-9BE7D7DC07BF}" srcOrd="1" destOrd="0" presId="urn:microsoft.com/office/officeart/2005/8/layout/hierarchy1"/>
    <dgm:cxn modelId="{5B9CC8CC-BC90-479A-9362-BB6719C760A9}" type="presParOf" srcId="{5911CBA7-7782-4A33-92AD-5A2CB437D721}" destId="{5C49C622-4509-4122-BBB5-92ED259F1141}" srcOrd="2" destOrd="0" presId="urn:microsoft.com/office/officeart/2005/8/layout/hierarchy1"/>
    <dgm:cxn modelId="{B668F38D-2726-4977-9489-903A6EBF3B67}" type="presParOf" srcId="{5911CBA7-7782-4A33-92AD-5A2CB437D721}" destId="{DF15DB8F-EFFC-4359-9475-B3DB2C1FD909}" srcOrd="3" destOrd="0" presId="urn:microsoft.com/office/officeart/2005/8/layout/hierarchy1"/>
    <dgm:cxn modelId="{856B320A-4EF1-41E6-AD86-500695150752}" type="presParOf" srcId="{DF15DB8F-EFFC-4359-9475-B3DB2C1FD909}" destId="{6EB8BA01-9CB4-45CD-839A-604DB472C8F0}" srcOrd="0" destOrd="0" presId="urn:microsoft.com/office/officeart/2005/8/layout/hierarchy1"/>
    <dgm:cxn modelId="{FC07D469-937C-4FCC-8A0A-78BEC7E9C54F}" type="presParOf" srcId="{6EB8BA01-9CB4-45CD-839A-604DB472C8F0}" destId="{1722D11A-B8DD-4A7C-B028-7E95859E3CB0}" srcOrd="0" destOrd="0" presId="urn:microsoft.com/office/officeart/2005/8/layout/hierarchy1"/>
    <dgm:cxn modelId="{8FE1D23E-89A2-40DE-901A-A40E67B73390}" type="presParOf" srcId="{6EB8BA01-9CB4-45CD-839A-604DB472C8F0}" destId="{75E996E1-206B-482A-823C-80935847C940}" srcOrd="1" destOrd="0" presId="urn:microsoft.com/office/officeart/2005/8/layout/hierarchy1"/>
    <dgm:cxn modelId="{FB5ABB82-CF47-49B6-8D79-8C18169575B4}" type="presParOf" srcId="{DF15DB8F-EFFC-4359-9475-B3DB2C1FD909}" destId="{7CE40D0A-2C72-4390-8709-0F21B1DA0D7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9C622-4509-4122-BBB5-92ED259F1141}">
      <dsp:nvSpPr>
        <dsp:cNvPr id="0" name=""/>
        <dsp:cNvSpPr/>
      </dsp:nvSpPr>
      <dsp:spPr>
        <a:xfrm>
          <a:off x="6141637" y="1121416"/>
          <a:ext cx="2068200" cy="512319"/>
        </a:xfrm>
        <a:custGeom>
          <a:avLst/>
          <a:gdLst/>
          <a:ahLst/>
          <a:cxnLst/>
          <a:rect l="0" t="0" r="0" b="0"/>
          <a:pathLst>
            <a:path>
              <a:moveTo>
                <a:pt x="0" y="0"/>
              </a:moveTo>
              <a:lnTo>
                <a:pt x="0" y="349130"/>
              </a:lnTo>
              <a:lnTo>
                <a:pt x="2068200" y="349130"/>
              </a:lnTo>
              <a:lnTo>
                <a:pt x="2068200" y="512319"/>
              </a:lnTo>
            </a:path>
          </a:pathLst>
        </a:custGeom>
        <a:noFill/>
        <a:ln w="11429" cap="flat" cmpd="sng" algn="ctr">
          <a:solidFill>
            <a:schemeClr val="accent1">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864C4E2D-E809-4F89-8916-275E62A49A72}">
      <dsp:nvSpPr>
        <dsp:cNvPr id="0" name=""/>
        <dsp:cNvSpPr/>
      </dsp:nvSpPr>
      <dsp:spPr>
        <a:xfrm>
          <a:off x="4417591" y="2752322"/>
          <a:ext cx="1611781" cy="512319"/>
        </a:xfrm>
        <a:custGeom>
          <a:avLst/>
          <a:gdLst/>
          <a:ahLst/>
          <a:cxnLst/>
          <a:rect l="0" t="0" r="0" b="0"/>
          <a:pathLst>
            <a:path>
              <a:moveTo>
                <a:pt x="0" y="0"/>
              </a:moveTo>
              <a:lnTo>
                <a:pt x="0" y="349130"/>
              </a:lnTo>
              <a:lnTo>
                <a:pt x="1611781" y="349130"/>
              </a:lnTo>
              <a:lnTo>
                <a:pt x="1611781" y="512319"/>
              </a:lnTo>
            </a:path>
          </a:pathLst>
        </a:custGeom>
        <a:noFill/>
        <a:ln w="11429" cap="flat" cmpd="sng" algn="ctr">
          <a:solidFill>
            <a:schemeClr val="accent1">
              <a:shade val="8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28890A47-C0D7-49BC-9907-598A68B5A911}">
      <dsp:nvSpPr>
        <dsp:cNvPr id="0" name=""/>
        <dsp:cNvSpPr/>
      </dsp:nvSpPr>
      <dsp:spPr>
        <a:xfrm>
          <a:off x="2821682" y="2752322"/>
          <a:ext cx="1595909" cy="512319"/>
        </a:xfrm>
        <a:custGeom>
          <a:avLst/>
          <a:gdLst/>
          <a:ahLst/>
          <a:cxnLst/>
          <a:rect l="0" t="0" r="0" b="0"/>
          <a:pathLst>
            <a:path>
              <a:moveTo>
                <a:pt x="1595909" y="0"/>
              </a:moveTo>
              <a:lnTo>
                <a:pt x="1595909" y="349130"/>
              </a:lnTo>
              <a:lnTo>
                <a:pt x="0" y="349130"/>
              </a:lnTo>
              <a:lnTo>
                <a:pt x="0" y="512319"/>
              </a:lnTo>
            </a:path>
          </a:pathLst>
        </a:custGeom>
        <a:noFill/>
        <a:ln w="11429" cap="flat" cmpd="sng" algn="ctr">
          <a:solidFill>
            <a:schemeClr val="accent1">
              <a:shade val="8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70B0D857-2B98-40FB-B491-E3284352E5C2}">
      <dsp:nvSpPr>
        <dsp:cNvPr id="0" name=""/>
        <dsp:cNvSpPr/>
      </dsp:nvSpPr>
      <dsp:spPr>
        <a:xfrm>
          <a:off x="4417591" y="1121416"/>
          <a:ext cx="1724045" cy="512319"/>
        </a:xfrm>
        <a:custGeom>
          <a:avLst/>
          <a:gdLst/>
          <a:ahLst/>
          <a:cxnLst/>
          <a:rect l="0" t="0" r="0" b="0"/>
          <a:pathLst>
            <a:path>
              <a:moveTo>
                <a:pt x="1724045" y="0"/>
              </a:moveTo>
              <a:lnTo>
                <a:pt x="1724045" y="349130"/>
              </a:lnTo>
              <a:lnTo>
                <a:pt x="0" y="349130"/>
              </a:lnTo>
              <a:lnTo>
                <a:pt x="0" y="512319"/>
              </a:lnTo>
            </a:path>
          </a:pathLst>
        </a:custGeom>
        <a:noFill/>
        <a:ln w="11429" cap="flat" cmpd="sng" algn="ctr">
          <a:solidFill>
            <a:schemeClr val="accent1">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sp>
    <dsp:sp modelId="{E636C8D4-7414-4103-B20E-89AA93967194}">
      <dsp:nvSpPr>
        <dsp:cNvPr id="0" name=""/>
        <dsp:cNvSpPr/>
      </dsp:nvSpPr>
      <dsp:spPr>
        <a:xfrm>
          <a:off x="3886854" y="2828"/>
          <a:ext cx="4509564" cy="1118587"/>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sp>
    <dsp:sp modelId="{35D0F94C-79F9-465C-949B-652A21E63B7B}">
      <dsp:nvSpPr>
        <dsp:cNvPr id="0" name=""/>
        <dsp:cNvSpPr/>
      </dsp:nvSpPr>
      <dsp:spPr>
        <a:xfrm>
          <a:off x="4082583" y="188770"/>
          <a:ext cx="4509564" cy="1118587"/>
        </a:xfrm>
        <a:prstGeom prst="roundRect">
          <a:avLst>
            <a:gd name="adj" fmla="val 10000"/>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smtClean="0"/>
            <a:t>Модель бюджетного федерализма в России</a:t>
          </a:r>
          <a:endParaRPr lang="ru-RU" sz="2400" kern="1200" dirty="0"/>
        </a:p>
      </dsp:txBody>
      <dsp:txXfrm>
        <a:off x="4115345" y="221532"/>
        <a:ext cx="4444040" cy="1053063"/>
      </dsp:txXfrm>
    </dsp:sp>
    <dsp:sp modelId="{B20FE400-257F-462E-897F-5D99D1E225B5}">
      <dsp:nvSpPr>
        <dsp:cNvPr id="0" name=""/>
        <dsp:cNvSpPr/>
      </dsp:nvSpPr>
      <dsp:spPr>
        <a:xfrm>
          <a:off x="2545120" y="1633735"/>
          <a:ext cx="3744943" cy="1118587"/>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sp>
    <dsp:sp modelId="{5C5BFD04-1732-4350-B371-DFF03705D4E2}">
      <dsp:nvSpPr>
        <dsp:cNvPr id="0" name=""/>
        <dsp:cNvSpPr/>
      </dsp:nvSpPr>
      <dsp:spPr>
        <a:xfrm>
          <a:off x="2740848" y="1819677"/>
          <a:ext cx="3744943" cy="1118587"/>
        </a:xfrm>
        <a:prstGeom prst="roundRect">
          <a:avLst>
            <a:gd name="adj" fmla="val 10000"/>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smtClean="0"/>
            <a:t>Бюджетные полномочия</a:t>
          </a:r>
          <a:endParaRPr lang="ru-RU" sz="2000" kern="1200" dirty="0"/>
        </a:p>
      </dsp:txBody>
      <dsp:txXfrm>
        <a:off x="2773610" y="1852439"/>
        <a:ext cx="3679419" cy="1053063"/>
      </dsp:txXfrm>
    </dsp:sp>
    <dsp:sp modelId="{D9BEF249-211C-4CD3-9399-1A00D796A049}">
      <dsp:nvSpPr>
        <dsp:cNvPr id="0" name=""/>
        <dsp:cNvSpPr/>
      </dsp:nvSpPr>
      <dsp:spPr>
        <a:xfrm>
          <a:off x="1405629" y="3264641"/>
          <a:ext cx="2832105" cy="1118587"/>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sp>
    <dsp:sp modelId="{B4F4FEFB-76AE-4AE9-ABE0-B57B07A8D07A}">
      <dsp:nvSpPr>
        <dsp:cNvPr id="0" name=""/>
        <dsp:cNvSpPr/>
      </dsp:nvSpPr>
      <dsp:spPr>
        <a:xfrm>
          <a:off x="1601357" y="3450583"/>
          <a:ext cx="2832105" cy="1118587"/>
        </a:xfrm>
        <a:prstGeom prst="roundRect">
          <a:avLst>
            <a:gd name="adj" fmla="val 10000"/>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smtClean="0"/>
            <a:t>Разделение полномочий</a:t>
          </a:r>
          <a:endParaRPr lang="ru-RU" sz="2000" kern="1200" dirty="0"/>
        </a:p>
      </dsp:txBody>
      <dsp:txXfrm>
        <a:off x="1634119" y="3483345"/>
        <a:ext cx="2766581" cy="1053063"/>
      </dsp:txXfrm>
    </dsp:sp>
    <dsp:sp modelId="{C71E8695-DD36-46F2-B60C-6E7E021C34C6}">
      <dsp:nvSpPr>
        <dsp:cNvPr id="0" name=""/>
        <dsp:cNvSpPr/>
      </dsp:nvSpPr>
      <dsp:spPr>
        <a:xfrm>
          <a:off x="4629191" y="3264641"/>
          <a:ext cx="2800362" cy="1118587"/>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sp>
    <dsp:sp modelId="{032EAD1F-D18B-4DD0-A926-D486CE98A81E}">
      <dsp:nvSpPr>
        <dsp:cNvPr id="0" name=""/>
        <dsp:cNvSpPr/>
      </dsp:nvSpPr>
      <dsp:spPr>
        <a:xfrm>
          <a:off x="4824920" y="3450583"/>
          <a:ext cx="2800362" cy="1118587"/>
        </a:xfrm>
        <a:prstGeom prst="roundRect">
          <a:avLst>
            <a:gd name="adj" fmla="val 10000"/>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smtClean="0"/>
            <a:t>Интегрирование полномочий</a:t>
          </a:r>
          <a:endParaRPr lang="ru-RU" sz="2000" kern="1200" dirty="0"/>
        </a:p>
      </dsp:txBody>
      <dsp:txXfrm>
        <a:off x="4857682" y="3483345"/>
        <a:ext cx="2734838" cy="1053063"/>
      </dsp:txXfrm>
    </dsp:sp>
    <dsp:sp modelId="{1722D11A-B8DD-4A7C-B028-7E95859E3CB0}">
      <dsp:nvSpPr>
        <dsp:cNvPr id="0" name=""/>
        <dsp:cNvSpPr/>
      </dsp:nvSpPr>
      <dsp:spPr>
        <a:xfrm>
          <a:off x="6681520" y="1633735"/>
          <a:ext cx="3056633" cy="1118587"/>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sp>
    <dsp:sp modelId="{75E996E1-206B-482A-823C-80935847C940}">
      <dsp:nvSpPr>
        <dsp:cNvPr id="0" name=""/>
        <dsp:cNvSpPr/>
      </dsp:nvSpPr>
      <dsp:spPr>
        <a:xfrm>
          <a:off x="6877248" y="1819677"/>
          <a:ext cx="3056633" cy="1118587"/>
        </a:xfrm>
        <a:prstGeom prst="roundRect">
          <a:avLst>
            <a:gd name="adj" fmla="val 10000"/>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smtClean="0"/>
            <a:t>Бюджетная система</a:t>
          </a:r>
          <a:endParaRPr lang="ru-RU" sz="2000" kern="1200" dirty="0"/>
        </a:p>
      </dsp:txBody>
      <dsp:txXfrm>
        <a:off x="6910010" y="1852439"/>
        <a:ext cx="2991109" cy="105306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3D5FBAEE-F521-4BAE-8E44-825640C9CF3F}" type="datetimeFigureOut">
              <a:rPr lang="ru-RU" smtClean="0"/>
              <a:t>17.10.2024</a:t>
            </a:fld>
            <a:endParaRPr lang="ru-RU"/>
          </a:p>
        </p:txBody>
      </p:sp>
      <p:sp>
        <p:nvSpPr>
          <p:cNvPr id="4" name="Нижний колонтитул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8353CDB3-631C-47F3-BF46-A1AC55D81485}" type="slidenum">
              <a:rPr lang="ru-RU" smtClean="0"/>
              <a:t>‹#›</a:t>
            </a:fld>
            <a:endParaRPr lang="ru-RU"/>
          </a:p>
        </p:txBody>
      </p:sp>
    </p:spTree>
    <p:extLst>
      <p:ext uri="{BB962C8B-B14F-4D97-AF65-F5344CB8AC3E}">
        <p14:creationId xmlns:p14="http://schemas.microsoft.com/office/powerpoint/2010/main" val="147310390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B61BEF0D-F0BB-DE4B-95CE-6DB70DBA9567}" type="datetimeFigureOut">
              <a:rPr lang="en-US" smtClean="0"/>
              <a:pPr/>
              <a:t>10/17/2024</a:t>
            </a:fld>
            <a:endParaRPr lang="en-US" dirty="0"/>
          </a:p>
        </p:txBody>
      </p:sp>
      <p:sp>
        <p:nvSpPr>
          <p:cNvPr id="17" name="Нижний колонтитул 16"/>
          <p:cNvSpPr>
            <a:spLocks noGrp="1"/>
          </p:cNvSpPr>
          <p:nvPr>
            <p:ph type="ftr" sz="quarter" idx="11"/>
          </p:nvPr>
        </p:nvSpPr>
        <p:spPr/>
        <p:txBody>
          <a:bodyPr/>
          <a:lstStyle/>
          <a:p>
            <a:endParaRPr lang="en-US" dirty="0"/>
          </a:p>
        </p:txBody>
      </p:sp>
      <p:sp>
        <p:nvSpPr>
          <p:cNvPr id="7" name="Прямая соединительная линия 6"/>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D57F1E4F-1CFF-5643-939E-217C01CDF565}" type="slidenum">
              <a:rPr lang="en-US" smtClean="0"/>
              <a:pPr/>
              <a:t>‹#›</a:t>
            </a:fld>
            <a:endParaRPr lang="en-US" dirty="0"/>
          </a:p>
        </p:txBody>
      </p:sp>
      <p:sp>
        <p:nvSpPr>
          <p:cNvPr id="8" name="Заголовок 7"/>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B61BEF0D-F0BB-DE4B-95CE-6DB70DBA9567}" type="datetimeFigureOut">
              <a:rPr lang="en-US" smtClean="0"/>
              <a:pPr/>
              <a:t>10/17/2024</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a:xfrm>
            <a:off x="5815584" y="1026373"/>
            <a:ext cx="609600" cy="441325"/>
          </a:xfrm>
        </p:spPr>
        <p:txBody>
          <a:bodyPr/>
          <a:lstStyle/>
          <a:p>
            <a:fld id="{D57F1E4F-1CFF-5643-939E-217C01CDF565}" type="slidenum">
              <a:rPr lang="en-US" smtClean="0"/>
              <a:pPr/>
              <a:t>‹#›</a:t>
            </a:fld>
            <a:endParaRPr lang="en-US" dirty="0"/>
          </a:p>
        </p:txBody>
      </p:sp>
      <p:sp>
        <p:nvSpPr>
          <p:cNvPr id="8" name="Содержимое 7"/>
          <p:cNvSpPr>
            <a:spLocks noGrp="1"/>
          </p:cNvSpPr>
          <p:nvPr>
            <p:ph sz="quarter" idx="1"/>
          </p:nvPr>
        </p:nvSpPr>
        <p:spPr>
          <a:xfrm>
            <a:off x="402336" y="1527048"/>
            <a:ext cx="1133856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en-US" dirty="0"/>
          </a:p>
        </p:txBody>
      </p:sp>
      <p:sp>
        <p:nvSpPr>
          <p:cNvPr id="4" name="Дата 3"/>
          <p:cNvSpPr>
            <a:spLocks noGrp="1"/>
          </p:cNvSpPr>
          <p:nvPr>
            <p:ph type="dt" sz="half" idx="10"/>
          </p:nvPr>
        </p:nvSpPr>
        <p:spPr/>
        <p:txBody>
          <a:bodyPr/>
          <a:lstStyle/>
          <a:p>
            <a:fld id="{B61BEF0D-F0BB-DE4B-95CE-6DB70DBA9567}" type="datetimeFigureOut">
              <a:rPr lang="en-US" smtClean="0"/>
              <a:pPr/>
              <a:t>10/17/2024</a:t>
            </a:fld>
            <a:endParaRPr lang="en-US" dirty="0"/>
          </a:p>
        </p:txBody>
      </p:sp>
      <p:sp>
        <p:nvSpPr>
          <p:cNvPr id="8" name="Прямая соединительная линия 7"/>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D57F1E4F-1CFF-5643-939E-217C01CDF565}" type="slidenum">
              <a:rPr lang="en-US" smtClean="0"/>
              <a:pPr/>
              <a:t>‹#›</a:t>
            </a:fld>
            <a:endParaRPr lang="en-US" dirty="0"/>
          </a:p>
        </p:txBody>
      </p:sp>
      <p:sp>
        <p:nvSpPr>
          <p:cNvPr id="2" name="Заголовок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2336" y="228600"/>
            <a:ext cx="113792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7721600" y="6409944"/>
            <a:ext cx="4059936" cy="365760"/>
          </a:xfrm>
        </p:spPr>
        <p:txBody>
          <a:bodyPr/>
          <a:lstStyle/>
          <a:p>
            <a:fld id="{B61BEF0D-F0BB-DE4B-95CE-6DB70DBA9567}" type="datetimeFigureOut">
              <a:rPr lang="en-US" smtClean="0"/>
              <a:pPr/>
              <a:t>10/17/2024</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Прямая соединительная линия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402336" y="1371600"/>
            <a:ext cx="53848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6400800" y="1371600"/>
            <a:ext cx="53848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B61BEF0D-F0BB-DE4B-95CE-6DB70DBA9567}" type="datetimeFigureOut">
              <a:rPr lang="en-US" smtClean="0"/>
              <a:pPr/>
              <a:t>10/17/2024</a:t>
            </a:fld>
            <a:endParaRPr lang="en-US" dirty="0"/>
          </a:p>
        </p:txBody>
      </p:sp>
      <p:sp>
        <p:nvSpPr>
          <p:cNvPr id="8" name="Нижний колонтитул 7"/>
          <p:cNvSpPr>
            <a:spLocks noGrp="1"/>
          </p:cNvSpPr>
          <p:nvPr>
            <p:ph type="ftr" sz="quarter" idx="11"/>
          </p:nvPr>
        </p:nvSpPr>
        <p:spPr>
          <a:xfrm>
            <a:off x="406400" y="6409944"/>
            <a:ext cx="4775200" cy="365760"/>
          </a:xfrm>
        </p:spPr>
        <p:txBody>
          <a:bodyPr/>
          <a:lstStyle/>
          <a:p>
            <a:endParaRPr lang="en-US" dirty="0"/>
          </a:p>
        </p:txBody>
      </p:sp>
      <p:sp>
        <p:nvSpPr>
          <p:cNvPr id="15" name="Прямая соединительная линия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402336" y="2471383"/>
            <a:ext cx="5388864"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6400800" y="2471383"/>
            <a:ext cx="53848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5791200" y="1042417"/>
            <a:ext cx="609600" cy="441325"/>
          </a:xfrm>
        </p:spPr>
        <p:txBody>
          <a:bodyPr/>
          <a:lstStyle>
            <a:lvl1pPr algn="ctr">
              <a:defRPr/>
            </a:lvl1pPr>
          </a:lstStyle>
          <a:p>
            <a:fld id="{D57F1E4F-1CFF-5643-939E-217C01CDF565}" type="slidenum">
              <a:rPr lang="en-US" smtClean="0"/>
              <a:pPr/>
              <a:t>‹#›</a:t>
            </a:fld>
            <a:endParaRPr lang="en-US" dirty="0"/>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61BEF0D-F0BB-DE4B-95CE-6DB70DBA9567}" type="datetimeFigureOut">
              <a:rPr lang="en-US" smtClean="0"/>
              <a:pPr/>
              <a:t>10/17/2024</a:t>
            </a:fld>
            <a:endParaRPr lang="en-US" dirty="0"/>
          </a:p>
        </p:txBody>
      </p:sp>
      <p:sp>
        <p:nvSpPr>
          <p:cNvPr id="4" name="Нижний колонтитул 3"/>
          <p:cNvSpPr>
            <a:spLocks noGrp="1"/>
          </p:cNvSpPr>
          <p:nvPr>
            <p:ph type="ftr" sz="quarter" idx="11"/>
          </p:nvPr>
        </p:nvSpPr>
        <p:spPr/>
        <p:txBody>
          <a:bodyPr/>
          <a:lstStyle/>
          <a:p>
            <a:endParaRPr lang="en-US" dirty="0"/>
          </a:p>
        </p:txBody>
      </p:sp>
      <p:sp>
        <p:nvSpPr>
          <p:cNvPr id="5" name="Номер слайда 4"/>
          <p:cNvSpPr>
            <a:spLocks noGrp="1"/>
          </p:cNvSpPr>
          <p:nvPr>
            <p:ph type="sldNum" sz="quarter" idx="12"/>
          </p:nvPr>
        </p:nvSpPr>
        <p:spPr>
          <a:xfrm>
            <a:off x="5791200" y="1036021"/>
            <a:ext cx="609600" cy="441325"/>
          </a:xfrm>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B61BEF0D-F0BB-DE4B-95CE-6DB70DBA9567}" type="datetimeFigureOut">
              <a:rPr lang="en-US" smtClean="0"/>
              <a:pPr/>
              <a:t>10/17/2024</a:t>
            </a:fld>
            <a:endParaRPr lang="en-US" dirty="0"/>
          </a:p>
        </p:txBody>
      </p:sp>
      <p:sp>
        <p:nvSpPr>
          <p:cNvPr id="3" name="Нижний колонтитул 2"/>
          <p:cNvSpPr>
            <a:spLocks noGrp="1"/>
          </p:cNvSpPr>
          <p:nvPr>
            <p:ph type="ftr" sz="quarter" idx="11"/>
          </p:nvPr>
        </p:nvSpPr>
        <p:spPr/>
        <p:txBody>
          <a:bodyPr/>
          <a:lstStyle/>
          <a:p>
            <a:endParaRPr lang="en-US" dirty="0"/>
          </a:p>
        </p:txBody>
      </p:sp>
      <p:sp>
        <p:nvSpPr>
          <p:cNvPr id="4" name="Номер слайда 3"/>
          <p:cNvSpPr>
            <a:spLocks noGrp="1"/>
          </p:cNvSpPr>
          <p:nvPr>
            <p:ph type="sldNum" sz="quarter" idx="12"/>
          </p:nvPr>
        </p:nvSpPr>
        <p:spPr>
          <a:xfrm>
            <a:off x="5689600" y="6324600"/>
            <a:ext cx="812800" cy="441324"/>
          </a:xfrm>
        </p:spPr>
        <p:txBody>
          <a:bodyPr/>
          <a:lstStyle>
            <a:lvl1pPr>
              <a:defRPr>
                <a:solidFill>
                  <a:srgbClr val="FFFFFF"/>
                </a:solidFill>
              </a:defRPr>
            </a:lvl1pPr>
          </a:lstStyle>
          <a:p>
            <a:fld id="{D57F1E4F-1CFF-5643-939E-217C01CDF56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4165600" y="685800"/>
            <a:ext cx="75184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828800" y="312739"/>
            <a:ext cx="609600" cy="441325"/>
          </a:xfrm>
        </p:spPr>
        <p:txBody>
          <a:bodyPr/>
          <a:lstStyle>
            <a:lvl1pPr>
              <a:defRPr>
                <a:solidFill>
                  <a:schemeClr val="accent3">
                    <a:shade val="75000"/>
                  </a:schemeClr>
                </a:solidFill>
              </a:defRPr>
            </a:lvl1pPr>
          </a:lstStyle>
          <a:p>
            <a:fld id="{D57F1E4F-1CFF-5643-939E-217C01CDF565}" type="slidenum">
              <a:rPr lang="en-US" smtClean="0"/>
              <a:pPr/>
              <a:t>‹#›</a:t>
            </a:fld>
            <a:endParaRPr lang="en-US" dirty="0"/>
          </a:p>
        </p:txBody>
      </p:sp>
      <p:sp>
        <p:nvSpPr>
          <p:cNvPr id="21" name="Прямоугольник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B61BEF0D-F0BB-DE4B-95CE-6DB70DBA9567}" type="datetimeFigureOut">
              <a:rPr lang="en-US" smtClean="0"/>
              <a:pPr/>
              <a:t>10/17/2024</a:t>
            </a:fld>
            <a:endParaRPr lang="en-US" dirty="0"/>
          </a:p>
        </p:txBody>
      </p:sp>
      <p:sp>
        <p:nvSpPr>
          <p:cNvPr id="6" name="Нижний колонтитул 5"/>
          <p:cNvSpPr>
            <a:spLocks noGrp="1"/>
          </p:cNvSpPr>
          <p:nvPr>
            <p:ph type="ftr" sz="quarter" idx="11"/>
          </p:nvPr>
        </p:nvSpPr>
        <p:spPr>
          <a:xfrm>
            <a:off x="402336" y="6410848"/>
            <a:ext cx="451104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828800" y="312739"/>
            <a:ext cx="609600" cy="441325"/>
          </a:xfrm>
        </p:spPr>
        <p:txBody>
          <a:bodyPr/>
          <a:lstStyle/>
          <a:p>
            <a:fld id="{D57F1E4F-1CFF-5643-939E-217C01CDF565}" type="slidenum">
              <a:rPr lang="en-US" smtClean="0"/>
              <a:pPr/>
              <a:t>‹#›</a:t>
            </a:fld>
            <a:endParaRPr lang="en-US" dirty="0"/>
          </a:p>
        </p:txBody>
      </p:sp>
      <p:sp>
        <p:nvSpPr>
          <p:cNvPr id="2" name="Заголовок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00500" y="609600"/>
            <a:ext cx="78232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7717536" y="6404984"/>
            <a:ext cx="4059936" cy="365760"/>
          </a:xfrm>
        </p:spPr>
        <p:txBody>
          <a:bodyPr/>
          <a:lstStyle/>
          <a:p>
            <a:fld id="{B61BEF0D-F0BB-DE4B-95CE-6DB70DBA9567}" type="datetimeFigureOut">
              <a:rPr lang="en-US" smtClean="0"/>
              <a:pPr/>
              <a:t>10/17/2024</a:t>
            </a:fld>
            <a:endParaRPr lang="en-US" dirty="0"/>
          </a:p>
        </p:txBody>
      </p:sp>
      <p:sp>
        <p:nvSpPr>
          <p:cNvPr id="6" name="Нижний колонтитул 5"/>
          <p:cNvSpPr>
            <a:spLocks noGrp="1"/>
          </p:cNvSpPr>
          <p:nvPr>
            <p:ph type="ftr" sz="quarter" idx="11"/>
          </p:nvPr>
        </p:nvSpPr>
        <p:spPr>
          <a:xfrm>
            <a:off x="402336" y="6410848"/>
            <a:ext cx="4779264"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61BEF0D-F0BB-DE4B-95CE-6DB70DBA9567}" type="datetimeFigureOut">
              <a:rPr lang="en-US" smtClean="0"/>
              <a:pPr/>
              <a:t>10/17/2024</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9221216" y="3009902"/>
            <a:ext cx="609600" cy="441325"/>
          </a:xfrm>
        </p:spPr>
        <p:txBody>
          <a:bodyPr/>
          <a:lstStyle/>
          <a:p>
            <a:fld id="{D57F1E4F-1CFF-5643-939E-217C01CDF565}" type="slidenum">
              <a:rPr lang="en-US" smtClean="0"/>
              <a:pPr/>
              <a:t>‹#›</a:t>
            </a:fld>
            <a:endParaRPr lang="en-US" dirty="0"/>
          </a:p>
        </p:txBody>
      </p:sp>
      <p:sp>
        <p:nvSpPr>
          <p:cNvPr id="3" name="Вертикальный текст 2"/>
          <p:cNvSpPr>
            <a:spLocks noGrp="1"/>
          </p:cNvSpPr>
          <p:nvPr>
            <p:ph type="body" orient="vert" idx="1"/>
          </p:nvPr>
        </p:nvSpPr>
        <p:spPr>
          <a:xfrm>
            <a:off x="406400" y="304800"/>
            <a:ext cx="87376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61BEF0D-F0BB-DE4B-95CE-6DB70DBA9567}" type="datetimeFigureOut">
              <a:rPr lang="en-US" smtClean="0"/>
              <a:pPr/>
              <a:t>10/17/2024</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2" name="Вертикальный заголовок 1"/>
          <p:cNvSpPr>
            <a:spLocks noGrp="1"/>
          </p:cNvSpPr>
          <p:nvPr>
            <p:ph type="title" orient="vert"/>
          </p:nvPr>
        </p:nvSpPr>
        <p:spPr>
          <a:xfrm>
            <a:off x="9855200" y="304802"/>
            <a:ext cx="19304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7721600" y="6404984"/>
            <a:ext cx="4059936" cy="365760"/>
          </a:xfrm>
          <a:prstGeom prst="rect">
            <a:avLst/>
          </a:prstGeom>
        </p:spPr>
        <p:txBody>
          <a:bodyPr vert="horz"/>
          <a:lstStyle>
            <a:lvl1pPr algn="r" eaLnBrk="1" latinLnBrk="0" hangingPunct="1">
              <a:defRPr kumimoji="0" sz="1400">
                <a:solidFill>
                  <a:srgbClr val="FFFFFF"/>
                </a:solidFill>
              </a:defRPr>
            </a:lvl1pPr>
          </a:lstStyle>
          <a:p>
            <a:fld id="{B61BEF0D-F0BB-DE4B-95CE-6DB70DBA9567}" type="datetimeFigureOut">
              <a:rPr lang="en-US" smtClean="0"/>
              <a:pPr/>
              <a:t>10/17/2024</a:t>
            </a:fld>
            <a:endParaRPr lang="en-US" dirty="0"/>
          </a:p>
        </p:txBody>
      </p:sp>
      <p:sp>
        <p:nvSpPr>
          <p:cNvPr id="3" name="Нижний колонтитул 2"/>
          <p:cNvSpPr>
            <a:spLocks noGrp="1"/>
          </p:cNvSpPr>
          <p:nvPr>
            <p:ph type="ftr" sz="quarter" idx="3"/>
          </p:nvPr>
        </p:nvSpPr>
        <p:spPr>
          <a:xfrm>
            <a:off x="406400" y="6410848"/>
            <a:ext cx="47752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Прямоугольник 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5791200" y="1040175"/>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57F1E4F-1CFF-5643-939E-217C01CDF565}" type="slidenum">
              <a:rPr lang="en-US" smtClean="0"/>
              <a:pPr/>
              <a:t>‹#›</a:t>
            </a:fld>
            <a:endParaRPr lang="en-US" dirty="0"/>
          </a:p>
        </p:txBody>
      </p:sp>
      <p:sp>
        <p:nvSpPr>
          <p:cNvPr id="22" name="Заголовок 21"/>
          <p:cNvSpPr>
            <a:spLocks noGrp="1"/>
          </p:cNvSpPr>
          <p:nvPr>
            <p:ph type="title"/>
          </p:nvPr>
        </p:nvSpPr>
        <p:spPr>
          <a:xfrm>
            <a:off x="402336" y="228600"/>
            <a:ext cx="113792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iming>
    <p:tnLst>
      <p:par>
        <p:cTn id="1" dur="indefinite" restart="never" nodeType="tmRoot"/>
      </p:par>
    </p:tnLst>
  </p:timing>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789815" y="4245884"/>
            <a:ext cx="7197726" cy="1405467"/>
          </a:xfrm>
        </p:spPr>
        <p:txBody>
          <a:bodyPr>
            <a:noAutofit/>
          </a:bodyPr>
          <a:lstStyle/>
          <a:p>
            <a:pPr algn="ctr"/>
            <a:endParaRPr lang="ru-RU" sz="3200" b="0" dirty="0"/>
          </a:p>
        </p:txBody>
      </p:sp>
      <p:sp>
        <p:nvSpPr>
          <p:cNvPr id="2" name="Заголовок 1"/>
          <p:cNvSpPr>
            <a:spLocks noGrp="1"/>
          </p:cNvSpPr>
          <p:nvPr>
            <p:ph type="ctrTitle"/>
          </p:nvPr>
        </p:nvSpPr>
        <p:spPr>
          <a:xfrm>
            <a:off x="666974" y="1469417"/>
            <a:ext cx="10919012" cy="2421464"/>
          </a:xfrm>
        </p:spPr>
        <p:txBody>
          <a:bodyPr>
            <a:noAutofit/>
          </a:bodyPr>
          <a:lstStyle/>
          <a:p>
            <a:pPr algn="ctr"/>
            <a:r>
              <a:rPr lang="ru-RU" sz="7200" dirty="0" smtClean="0">
                <a:solidFill>
                  <a:schemeClr val="tx2"/>
                </a:solidFill>
              </a:rPr>
              <a:t>ФИНАНСЫ</a:t>
            </a:r>
            <a:endParaRPr lang="ru-RU" sz="7200" dirty="0">
              <a:solidFill>
                <a:schemeClr val="tx2"/>
              </a:solidFill>
            </a:endParaRPr>
          </a:p>
        </p:txBody>
      </p:sp>
    </p:spTree>
    <p:extLst>
      <p:ext uri="{BB962C8B-B14F-4D97-AF65-F5344CB8AC3E}">
        <p14:creationId xmlns:p14="http://schemas.microsoft.com/office/powerpoint/2010/main" val="3725845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366" y="-15048"/>
            <a:ext cx="11198712" cy="2246769"/>
          </a:xfrm>
          <a:prstGeom prst="rect">
            <a:avLst/>
          </a:prstGeom>
          <a:noFill/>
        </p:spPr>
        <p:txBody>
          <a:bodyPr wrap="square" rtlCol="0">
            <a:spAutoFit/>
          </a:bodyPr>
          <a:lstStyle/>
          <a:p>
            <a:pPr algn="ctr"/>
            <a:endParaRPr lang="ru-RU" sz="4400" b="1" u="sng" dirty="0">
              <a:solidFill>
                <a:prstClr val="black"/>
              </a:solidFill>
            </a:endParaRPr>
          </a:p>
          <a:p>
            <a:pPr marL="0" lvl="8" algn="ctr"/>
            <a:endParaRPr lang="ru-RU" sz="4800" b="1" dirty="0" smtClean="0">
              <a:solidFill>
                <a:prstClr val="black"/>
              </a:solidFill>
            </a:endParaRPr>
          </a:p>
          <a:p>
            <a:pPr marL="0" lvl="8" algn="ctr"/>
            <a:r>
              <a:rPr lang="ru-RU" sz="4800" b="1" dirty="0" smtClean="0">
                <a:solidFill>
                  <a:prstClr val="black"/>
                </a:solidFill>
              </a:rPr>
              <a:t>Бюджетный федерализм</a:t>
            </a:r>
            <a:endParaRPr lang="ru-RU" sz="4800" b="1" dirty="0">
              <a:solidFill>
                <a:prstClr val="black"/>
              </a:solidFill>
            </a:endParaRPr>
          </a:p>
        </p:txBody>
      </p:sp>
    </p:spTree>
    <p:extLst>
      <p:ext uri="{BB962C8B-B14F-4D97-AF65-F5344CB8AC3E}">
        <p14:creationId xmlns:p14="http://schemas.microsoft.com/office/powerpoint/2010/main" val="3888646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Сущность и содержание бюджетного федерализма</a:t>
            </a:r>
            <a:endParaRPr lang="ru-RU" dirty="0"/>
          </a:p>
        </p:txBody>
      </p:sp>
      <p:sp>
        <p:nvSpPr>
          <p:cNvPr id="3" name="Содержимое 2"/>
          <p:cNvSpPr>
            <a:spLocks noGrp="1"/>
          </p:cNvSpPr>
          <p:nvPr>
            <p:ph sz="quarter" idx="1"/>
          </p:nvPr>
        </p:nvSpPr>
        <p:spPr/>
        <p:txBody>
          <a:bodyPr/>
          <a:lstStyle/>
          <a:p>
            <a:r>
              <a:rPr lang="ru-RU" dirty="0" smtClean="0"/>
              <a:t>Федерализм – это способ управления государством, который предполагает органичное сочетание экономических, финансовых и других интересов всего государства с интересами отдельных его частей, обеспечение единства и целостности страны при соблюдении самостоятельности территорий в решении вопросов, включённых в их компетенцию.</a:t>
            </a:r>
            <a:endParaRPr lang="ru-RU" dirty="0"/>
          </a:p>
        </p:txBody>
      </p:sp>
    </p:spTree>
    <p:extLst>
      <p:ext uri="{BB962C8B-B14F-4D97-AF65-F5344CB8AC3E}">
        <p14:creationId xmlns:p14="http://schemas.microsoft.com/office/powerpoint/2010/main" val="42238481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Сущность и содержание бюджетного федерализма</a:t>
            </a:r>
            <a:endParaRPr lang="ru-RU" dirty="0"/>
          </a:p>
        </p:txBody>
      </p:sp>
      <p:sp>
        <p:nvSpPr>
          <p:cNvPr id="3" name="Содержимое 2"/>
          <p:cNvSpPr>
            <a:spLocks noGrp="1"/>
          </p:cNvSpPr>
          <p:nvPr>
            <p:ph sz="quarter" idx="1"/>
          </p:nvPr>
        </p:nvSpPr>
        <p:spPr/>
        <p:txBody>
          <a:bodyPr/>
          <a:lstStyle/>
          <a:p>
            <a:pPr algn="just"/>
            <a:r>
              <a:rPr lang="ru-RU" dirty="0" smtClean="0"/>
              <a:t>С </a:t>
            </a:r>
            <a:r>
              <a:rPr lang="ru-RU" b="1" dirty="0" smtClean="0"/>
              <a:t>экономической</a:t>
            </a:r>
            <a:r>
              <a:rPr lang="ru-RU" dirty="0" smtClean="0"/>
              <a:t> точки зрения федерализм подразумевает наличие обособленных региональных звеньев финансово-бюджетной и налоговой системы государства (самостоятельные региональные бюджеты, региональные налоги и т.д.). А с </a:t>
            </a:r>
            <a:r>
              <a:rPr lang="ru-RU" b="1" dirty="0" smtClean="0"/>
              <a:t>политической</a:t>
            </a:r>
            <a:r>
              <a:rPr lang="ru-RU" dirty="0" smtClean="0"/>
              <a:t> точки зрения федерализм – система власти, разделённая между центральными (федеральными) и субфедеральными (региональными) органами государственной власти и органами местной власти. </a:t>
            </a:r>
            <a:endParaRPr lang="ru-RU" dirty="0"/>
          </a:p>
        </p:txBody>
      </p:sp>
    </p:spTree>
    <p:extLst>
      <p:ext uri="{BB962C8B-B14F-4D97-AF65-F5344CB8AC3E}">
        <p14:creationId xmlns:p14="http://schemas.microsoft.com/office/powerpoint/2010/main" val="3494286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Сущность и содержание бюджетного федерализма</a:t>
            </a:r>
            <a:endParaRPr lang="ru-RU" dirty="0"/>
          </a:p>
        </p:txBody>
      </p:sp>
      <p:sp>
        <p:nvSpPr>
          <p:cNvPr id="3" name="Содержимое 2"/>
          <p:cNvSpPr>
            <a:spLocks noGrp="1"/>
          </p:cNvSpPr>
          <p:nvPr>
            <p:ph sz="quarter" idx="1"/>
          </p:nvPr>
        </p:nvSpPr>
        <p:spPr/>
        <p:txBody>
          <a:bodyPr>
            <a:normAutofit fontScale="92500" lnSpcReduction="10000"/>
          </a:bodyPr>
          <a:lstStyle/>
          <a:p>
            <a:pPr algn="just"/>
            <a:r>
              <a:rPr lang="ru-RU" b="1" dirty="0" smtClean="0"/>
              <a:t>межбюджетные отношения </a:t>
            </a:r>
            <a:r>
              <a:rPr lang="ru-RU" dirty="0" smtClean="0"/>
              <a:t>– взаимоотношения между публично-правовыми образованиями по вопросам регулирования бюджетных правоотношений, организации и осуществления бюджетного процесса.</a:t>
            </a:r>
          </a:p>
          <a:p>
            <a:pPr algn="just">
              <a:buNone/>
            </a:pPr>
            <a:r>
              <a:rPr lang="ru-RU" b="1" dirty="0" smtClean="0"/>
              <a:t>Сущность бюджетного федерализма</a:t>
            </a:r>
            <a:r>
              <a:rPr lang="ru-RU" dirty="0" smtClean="0"/>
              <a:t> как формы бюджетного устройства и бюджетной системы федеративного государства заключается в нормативно-законодательном установлении бюджетных прав и обязанностей трёх равноправных сторон – федеральных, региональных и местных органов власти и управления, правил их взаимодействия на стадиях бюджетного процесса (составление, рассмотрение, утверждение и исполнение бюджетов), а также методов частичного перераспределения бюджетных ресурсов между уровнями бюджетной системы страны.</a:t>
            </a:r>
            <a:endParaRPr lang="ru-RU" dirty="0"/>
          </a:p>
        </p:txBody>
      </p:sp>
    </p:spTree>
    <p:extLst>
      <p:ext uri="{BB962C8B-B14F-4D97-AF65-F5344CB8AC3E}">
        <p14:creationId xmlns:p14="http://schemas.microsoft.com/office/powerpoint/2010/main" val="2452103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Сущность и содержание бюджетного федерализма</a:t>
            </a:r>
            <a:endParaRPr lang="ru-RU" dirty="0"/>
          </a:p>
        </p:txBody>
      </p:sp>
      <p:sp>
        <p:nvSpPr>
          <p:cNvPr id="3" name="Содержимое 2"/>
          <p:cNvSpPr>
            <a:spLocks noGrp="1"/>
          </p:cNvSpPr>
          <p:nvPr>
            <p:ph sz="quarter" idx="1"/>
          </p:nvPr>
        </p:nvSpPr>
        <p:spPr/>
        <p:txBody>
          <a:bodyPr>
            <a:normAutofit/>
          </a:bodyPr>
          <a:lstStyle/>
          <a:p>
            <a:pPr algn="just"/>
            <a:r>
              <a:rPr lang="ru-RU" b="1" dirty="0" smtClean="0"/>
              <a:t>Бюджетный федерализм</a:t>
            </a:r>
            <a:r>
              <a:rPr lang="ru-RU" dirty="0" smtClean="0"/>
              <a:t> – форма бюджетного устройства в федеративном государстве, которая предполагает реальное участие всех звеньев бюджетной системы в равной степени в едином бюджетном процессе, ориентированном и на учёт общегосударственных интересов, и на реализацию интересов субъектов федерации и муниципальных образований. </a:t>
            </a:r>
          </a:p>
          <a:p>
            <a:pPr algn="just"/>
            <a:r>
              <a:rPr lang="ru-RU" dirty="0" smtClean="0"/>
              <a:t>- это такая организация бюджетных отношений, которая позволяет в условиях самостоятельности (автономии) каждого бюджета органично сочетать фискальные интересы федерации с интересами её субъектов и органов местного самоуправления.</a:t>
            </a:r>
            <a:endParaRPr lang="ru-RU" dirty="0"/>
          </a:p>
        </p:txBody>
      </p:sp>
    </p:spTree>
    <p:extLst>
      <p:ext uri="{BB962C8B-B14F-4D97-AF65-F5344CB8AC3E}">
        <p14:creationId xmlns:p14="http://schemas.microsoft.com/office/powerpoint/2010/main" val="31992302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Модели бюджетного федерализма</a:t>
            </a:r>
            <a:endParaRPr lang="ru-RU" dirty="0"/>
          </a:p>
        </p:txBody>
      </p:sp>
      <p:sp>
        <p:nvSpPr>
          <p:cNvPr id="3" name="Содержимое 2"/>
          <p:cNvSpPr>
            <a:spLocks noGrp="1"/>
          </p:cNvSpPr>
          <p:nvPr>
            <p:ph sz="quarter" idx="1"/>
          </p:nvPr>
        </p:nvSpPr>
        <p:spPr/>
        <p:txBody>
          <a:bodyPr>
            <a:normAutofit lnSpcReduction="10000"/>
          </a:bodyPr>
          <a:lstStyle/>
          <a:p>
            <a:pPr algn="just">
              <a:buNone/>
            </a:pPr>
            <a:r>
              <a:rPr lang="ru-RU" b="1" dirty="0" smtClean="0"/>
              <a:t>Классическая модель </a:t>
            </a:r>
            <a:r>
              <a:rPr lang="ru-RU" dirty="0" smtClean="0"/>
              <a:t>децентрализованного бюджетного федерализма ориентирована на конкуренцию между территориальными образованиями, имеющими свои «непересекающиеся» налоги по принципу «один налог – один бюджет». Данная модель бюджетного федерализма характеризуется высокой степенью децентрализации управления налогово-бюджетными процессами по вертикали власти и бюджетной системе. При этом она сочетается с приоритетностью федерального налогово-бюджетного законодательства, гарантирующего соблюдение общегосударственных интересов и возможность федерального центра оказывать поддержку территориальным образованиям. </a:t>
            </a:r>
          </a:p>
          <a:p>
            <a:endParaRPr lang="ru-RU" dirty="0"/>
          </a:p>
        </p:txBody>
      </p:sp>
    </p:spTree>
    <p:extLst>
      <p:ext uri="{BB962C8B-B14F-4D97-AF65-F5344CB8AC3E}">
        <p14:creationId xmlns:p14="http://schemas.microsoft.com/office/powerpoint/2010/main" val="893885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Модели бюджетного федерализма</a:t>
            </a:r>
            <a:endParaRPr lang="ru-RU" dirty="0"/>
          </a:p>
        </p:txBody>
      </p:sp>
      <p:sp>
        <p:nvSpPr>
          <p:cNvPr id="3" name="Содержимое 2"/>
          <p:cNvSpPr>
            <a:spLocks noGrp="1"/>
          </p:cNvSpPr>
          <p:nvPr>
            <p:ph sz="quarter" idx="1"/>
          </p:nvPr>
        </p:nvSpPr>
        <p:spPr/>
        <p:txBody>
          <a:bodyPr>
            <a:normAutofit/>
          </a:bodyPr>
          <a:lstStyle/>
          <a:p>
            <a:pPr algn="just">
              <a:buNone/>
            </a:pPr>
            <a:r>
              <a:rPr lang="ru-RU" b="1" dirty="0" smtClean="0"/>
              <a:t>Кооперативная модель </a:t>
            </a:r>
            <a:r>
              <a:rPr lang="ru-RU" dirty="0" smtClean="0"/>
              <a:t>бюджетного федерализма. Она ориентирована в большей степени на партнёрство, взаимопомощь и активную политику федерального центра по горизонтальному и вертикальному выравниванию бюджетной обеспеченности территориальных образований, в которых она меньше некоего среднего уровня по стране. Кроме того, при указанной модели бюджетного федерализма значительно ограничивается самостоятельность региональных и местных властей в области налогообложения</a:t>
            </a:r>
            <a:endParaRPr lang="ru-RU" dirty="0"/>
          </a:p>
        </p:txBody>
      </p:sp>
    </p:spTree>
    <p:extLst>
      <p:ext uri="{BB962C8B-B14F-4D97-AF65-F5344CB8AC3E}">
        <p14:creationId xmlns:p14="http://schemas.microsoft.com/office/powerpoint/2010/main" val="3091924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Российская модель бюджетного федерализма</a:t>
            </a:r>
            <a:endParaRPr lang="ru-RU" dirty="0"/>
          </a:p>
        </p:txBody>
      </p:sp>
      <p:graphicFrame>
        <p:nvGraphicFramePr>
          <p:cNvPr id="4" name="Содержимое 3"/>
          <p:cNvGraphicFramePr>
            <a:graphicFrameLocks noGrp="1"/>
          </p:cNvGraphicFramePr>
          <p:nvPr>
            <p:ph sz="quarter" idx="1"/>
          </p:nvPr>
        </p:nvGraphicFramePr>
        <p:xfrm>
          <a:off x="401638" y="1527175"/>
          <a:ext cx="11339512"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65639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Российская модель бюджетного федерализма</a:t>
            </a:r>
            <a:endParaRPr lang="ru-RU" dirty="0"/>
          </a:p>
        </p:txBody>
      </p:sp>
      <p:sp>
        <p:nvSpPr>
          <p:cNvPr id="3" name="Содержимое 2"/>
          <p:cNvSpPr>
            <a:spLocks noGrp="1"/>
          </p:cNvSpPr>
          <p:nvPr>
            <p:ph sz="quarter" idx="1"/>
          </p:nvPr>
        </p:nvSpPr>
        <p:spPr/>
        <p:txBody>
          <a:bodyPr/>
          <a:lstStyle/>
          <a:p>
            <a:pPr algn="just">
              <a:buNone/>
            </a:pPr>
            <a:r>
              <a:rPr lang="ru-RU" dirty="0" smtClean="0"/>
              <a:t>Важным условием формирования бюджетного федерализма является разработка эффективных бюджетных отношений между всеми уровнями бюджетной системы, которая должна: </a:t>
            </a:r>
          </a:p>
          <a:p>
            <a:r>
              <a:rPr lang="ru-RU" dirty="0" smtClean="0"/>
              <a:t>обеспечить соответствие между доходами и расходами всех видов бюджетов (бюджетное балансирование)  </a:t>
            </a:r>
          </a:p>
          <a:p>
            <a:r>
              <a:rPr lang="ru-RU" dirty="0" smtClean="0"/>
              <a:t>быть одинаково справедливой (с точки зрения правомерного разделения финансового бремени) для всех членов (субъектов) федерации, а внутри субъектов – для составляющих их образований. </a:t>
            </a:r>
          </a:p>
          <a:p>
            <a:endParaRPr lang="ru-RU" dirty="0"/>
          </a:p>
        </p:txBody>
      </p:sp>
    </p:spTree>
    <p:extLst>
      <p:ext uri="{BB962C8B-B14F-4D97-AF65-F5344CB8AC3E}">
        <p14:creationId xmlns:p14="http://schemas.microsoft.com/office/powerpoint/2010/main" val="6319323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Российская модель бюджетного федерализма</a:t>
            </a:r>
            <a:endParaRPr lang="ru-RU" dirty="0"/>
          </a:p>
        </p:txBody>
      </p:sp>
      <p:sp>
        <p:nvSpPr>
          <p:cNvPr id="3" name="Содержимое 2"/>
          <p:cNvSpPr>
            <a:spLocks noGrp="1"/>
          </p:cNvSpPr>
          <p:nvPr>
            <p:ph sz="quarter" idx="1"/>
          </p:nvPr>
        </p:nvSpPr>
        <p:spPr/>
        <p:txBody>
          <a:bodyPr>
            <a:normAutofit fontScale="92500" lnSpcReduction="10000"/>
          </a:bodyPr>
          <a:lstStyle/>
          <a:p>
            <a:pPr algn="just">
              <a:buNone/>
            </a:pPr>
            <a:r>
              <a:rPr lang="ru-RU" b="1" dirty="0" smtClean="0"/>
              <a:t>Вертикальное регулирование </a:t>
            </a:r>
            <a:r>
              <a:rPr lang="ru-RU" dirty="0" smtClean="0"/>
              <a:t>межбюджетных отношений – это процесс достижения сбалансированности между объёмом обязательств каждого уровня власти по бюджетным расходам и потенциалом доходных источников бюджетов, при этом акцент делается на налоговых поступлениях. </a:t>
            </a:r>
          </a:p>
          <a:p>
            <a:pPr algn="just">
              <a:buNone/>
            </a:pPr>
            <a:r>
              <a:rPr lang="ru-RU" b="1" dirty="0" smtClean="0"/>
              <a:t>Инструментами</a:t>
            </a:r>
            <a:r>
              <a:rPr lang="ru-RU" dirty="0" smtClean="0"/>
              <a:t> вертикального регулирования межбюджетных отношений являются: </a:t>
            </a:r>
          </a:p>
          <a:p>
            <a:pPr algn="just"/>
            <a:r>
              <a:rPr lang="ru-RU" dirty="0" smtClean="0"/>
              <a:t>закрепление налогов за определённым уровнем бюджетной системы; </a:t>
            </a:r>
          </a:p>
          <a:p>
            <a:pPr algn="just"/>
            <a:r>
              <a:rPr lang="ru-RU" dirty="0" smtClean="0"/>
              <a:t>распределение регулирующих доходов по уровню бюджетной системы по единым нормативам; </a:t>
            </a:r>
          </a:p>
          <a:p>
            <a:pPr algn="just"/>
            <a:r>
              <a:rPr lang="ru-RU" dirty="0" smtClean="0"/>
              <a:t>предоставление субсидий из вышестоящего бюджета на исполнение отдельных расходных обязательств. </a:t>
            </a:r>
            <a:endParaRPr lang="ru-RU" dirty="0"/>
          </a:p>
        </p:txBody>
      </p:sp>
    </p:spTree>
    <p:extLst>
      <p:ext uri="{BB962C8B-B14F-4D97-AF65-F5344CB8AC3E}">
        <p14:creationId xmlns:p14="http://schemas.microsoft.com/office/powerpoint/2010/main" val="18969293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Российская модель бюджетного федерализма</a:t>
            </a:r>
            <a:endParaRPr lang="ru-RU" dirty="0"/>
          </a:p>
        </p:txBody>
      </p:sp>
      <p:sp>
        <p:nvSpPr>
          <p:cNvPr id="3" name="Содержимое 2"/>
          <p:cNvSpPr>
            <a:spLocks noGrp="1"/>
          </p:cNvSpPr>
          <p:nvPr>
            <p:ph sz="quarter" idx="1"/>
          </p:nvPr>
        </p:nvSpPr>
        <p:spPr/>
        <p:txBody>
          <a:bodyPr>
            <a:normAutofit/>
          </a:bodyPr>
          <a:lstStyle/>
          <a:p>
            <a:pPr algn="just">
              <a:buNone/>
            </a:pPr>
            <a:r>
              <a:rPr lang="ru-RU" b="1" dirty="0" smtClean="0"/>
              <a:t>Горизонтальное регулирование </a:t>
            </a:r>
            <a:r>
              <a:rPr lang="ru-RU" dirty="0" smtClean="0"/>
              <a:t>межбюджетных отношений – это процесс пропорционального распределения доходов (налогов) между территориями по определённой методике (формуле) для устранения или снижения неравенства в финансовых возможностях субъектов РФ и муниципальных образований. Оно предопределено экономическим и финансовым неравенством регионов, приводящим к неравенству среди различных слоёв населения в распределении доходов и материальных ценностей, соответственно и к проявлениям социального неравенства, обусловленного также территориальным фактором.</a:t>
            </a:r>
            <a:endParaRPr lang="ru-RU" dirty="0"/>
          </a:p>
        </p:txBody>
      </p:sp>
    </p:spTree>
    <p:extLst>
      <p:ext uri="{BB962C8B-B14F-4D97-AF65-F5344CB8AC3E}">
        <p14:creationId xmlns:p14="http://schemas.microsoft.com/office/powerpoint/2010/main" val="8385141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Межбюджетные трансферты</a:t>
            </a:r>
            <a:endParaRPr lang="ru-RU" dirty="0"/>
          </a:p>
        </p:txBody>
      </p:sp>
      <p:sp>
        <p:nvSpPr>
          <p:cNvPr id="3" name="Содержимое 2"/>
          <p:cNvSpPr>
            <a:spLocks noGrp="1"/>
          </p:cNvSpPr>
          <p:nvPr>
            <p:ph sz="quarter" idx="1"/>
          </p:nvPr>
        </p:nvSpPr>
        <p:spPr/>
        <p:txBody>
          <a:bodyPr>
            <a:normAutofit fontScale="92500" lnSpcReduction="10000"/>
          </a:bodyPr>
          <a:lstStyle/>
          <a:p>
            <a:pPr marL="0" indent="0" algn="just">
              <a:buNone/>
            </a:pPr>
            <a:r>
              <a:rPr lang="ru-RU" dirty="0"/>
              <a:t>Ведущее место в общей системе </a:t>
            </a:r>
            <a:r>
              <a:rPr lang="ru-RU" dirty="0" smtClean="0"/>
              <a:t>межбюджетных </a:t>
            </a:r>
            <a:r>
              <a:rPr lang="ru-RU" dirty="0"/>
              <a:t>отношений занимают </a:t>
            </a:r>
            <a:r>
              <a:rPr lang="ru-RU" dirty="0" smtClean="0"/>
              <a:t>межбюджетные </a:t>
            </a:r>
            <a:r>
              <a:rPr lang="ru-RU" dirty="0"/>
              <a:t>отношения федерального бюджета и бюджетов субъектов РФ. </a:t>
            </a:r>
            <a:endParaRPr lang="ru-RU" dirty="0" smtClean="0"/>
          </a:p>
          <a:p>
            <a:pPr marL="0" indent="0" algn="just">
              <a:buNone/>
            </a:pPr>
            <a:r>
              <a:rPr lang="ru-RU" dirty="0" smtClean="0"/>
              <a:t>С </a:t>
            </a:r>
            <a:r>
              <a:rPr lang="ru-RU" dirty="0"/>
              <a:t>помощью установленных правовых норм, </a:t>
            </a:r>
            <a:r>
              <a:rPr lang="ru-RU" dirty="0" smtClean="0"/>
              <a:t>механизмов</a:t>
            </a:r>
            <a:r>
              <a:rPr lang="ru-RU" dirty="0"/>
              <a:t>, методов и способов регулирования этих межбюджетных отношений </a:t>
            </a:r>
            <a:r>
              <a:rPr lang="ru-RU" dirty="0" smtClean="0"/>
              <a:t>обеспечивается </a:t>
            </a:r>
            <a:r>
              <a:rPr lang="ru-RU" dirty="0"/>
              <a:t>сбалансированность доходов и </a:t>
            </a:r>
            <a:r>
              <a:rPr lang="ru-RU" dirty="0" smtClean="0"/>
              <a:t>расходов </a:t>
            </a:r>
            <a:r>
              <a:rPr lang="ru-RU" dirty="0"/>
              <a:t>всех бюджетов. </a:t>
            </a:r>
            <a:endParaRPr lang="ru-RU" dirty="0" smtClean="0"/>
          </a:p>
          <a:p>
            <a:pPr marL="0" indent="0" algn="just">
              <a:buNone/>
            </a:pPr>
            <a:r>
              <a:rPr lang="ru-RU" dirty="0" smtClean="0"/>
              <a:t>Фундаментом </a:t>
            </a:r>
            <a:r>
              <a:rPr lang="ru-RU" dirty="0"/>
              <a:t>построения указанных межбюджетных отношений и обеспечения сбалансированности бюджетов при этом является </a:t>
            </a:r>
            <a:r>
              <a:rPr lang="ru-RU" b="1" dirty="0"/>
              <a:t>законодательное разграничение расходных обязательств </a:t>
            </a:r>
            <a:r>
              <a:rPr lang="ru-RU" dirty="0"/>
              <a:t>между </a:t>
            </a:r>
            <a:r>
              <a:rPr lang="ru-RU" dirty="0" smtClean="0"/>
              <a:t>федеральным </a:t>
            </a:r>
            <a:r>
              <a:rPr lang="ru-RU" dirty="0"/>
              <a:t>и региональными уровнями власти и </a:t>
            </a:r>
            <a:r>
              <a:rPr lang="ru-RU" b="1" dirty="0"/>
              <a:t>закрепление</a:t>
            </a:r>
            <a:r>
              <a:rPr lang="ru-RU" dirty="0"/>
              <a:t> за соответствующими </a:t>
            </a:r>
            <a:r>
              <a:rPr lang="ru-RU" dirty="0" smtClean="0"/>
              <a:t>бюджетами </a:t>
            </a:r>
            <a:r>
              <a:rPr lang="ru-RU" dirty="0"/>
              <a:t>субъектов РФ </a:t>
            </a:r>
            <a:r>
              <a:rPr lang="ru-RU" b="1" dirty="0"/>
              <a:t>собственных </a:t>
            </a:r>
            <a:r>
              <a:rPr lang="ru-RU" b="1" dirty="0" smtClean="0"/>
              <a:t>налоговых </a:t>
            </a:r>
            <a:r>
              <a:rPr lang="ru-RU" b="1" dirty="0"/>
              <a:t>и неналоговых доходов</a:t>
            </a:r>
            <a:r>
              <a:rPr lang="ru-RU" dirty="0"/>
              <a:t>. </a:t>
            </a:r>
          </a:p>
        </p:txBody>
      </p:sp>
    </p:spTree>
    <p:extLst>
      <p:ext uri="{BB962C8B-B14F-4D97-AF65-F5344CB8AC3E}">
        <p14:creationId xmlns:p14="http://schemas.microsoft.com/office/powerpoint/2010/main" val="34847003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Межбюджетные трансферты</a:t>
            </a:r>
            <a:endParaRPr lang="ru-RU" dirty="0"/>
          </a:p>
        </p:txBody>
      </p:sp>
      <p:sp>
        <p:nvSpPr>
          <p:cNvPr id="3" name="Содержимое 2"/>
          <p:cNvSpPr>
            <a:spLocks noGrp="1"/>
          </p:cNvSpPr>
          <p:nvPr>
            <p:ph sz="quarter" idx="1"/>
          </p:nvPr>
        </p:nvSpPr>
        <p:spPr/>
        <p:txBody>
          <a:bodyPr>
            <a:normAutofit fontScale="92500" lnSpcReduction="20000"/>
          </a:bodyPr>
          <a:lstStyle/>
          <a:p>
            <a:pPr marL="0" indent="0" algn="just">
              <a:buNone/>
            </a:pPr>
            <a:r>
              <a:rPr lang="ru-RU" dirty="0" smtClean="0"/>
              <a:t>Одним из </a:t>
            </a:r>
            <a:r>
              <a:rPr lang="ru-RU" dirty="0"/>
              <a:t>важных способов регулирования межбюджетных отношений федерального бюджета с бюджетами </a:t>
            </a:r>
            <a:r>
              <a:rPr lang="ru-RU" dirty="0" smtClean="0"/>
              <a:t>субъектов </a:t>
            </a:r>
            <a:r>
              <a:rPr lang="ru-RU" dirty="0"/>
              <a:t>РФ и обеспечения </a:t>
            </a:r>
            <a:r>
              <a:rPr lang="ru-RU" dirty="0" smtClean="0"/>
              <a:t>сбалансированности </a:t>
            </a:r>
            <a:r>
              <a:rPr lang="ru-RU" dirty="0"/>
              <a:t>последних является поступление средств в виде отчислений от </a:t>
            </a:r>
            <a:r>
              <a:rPr lang="ru-RU" dirty="0" smtClean="0"/>
              <a:t>федеральных </a:t>
            </a:r>
            <a:r>
              <a:rPr lang="ru-RU" dirty="0"/>
              <a:t>налогов и доходов (налога на прибыль, налога на доходы от физических лиц, </a:t>
            </a:r>
            <a:r>
              <a:rPr lang="ru-RU" dirty="0" smtClean="0"/>
              <a:t>некоторых </a:t>
            </a:r>
            <a:r>
              <a:rPr lang="ru-RU" dirty="0"/>
              <a:t>видов акцизов и др.). Для бюджетов субъектов РФ (также для местных </a:t>
            </a:r>
            <a:r>
              <a:rPr lang="ru-RU" dirty="0" smtClean="0"/>
              <a:t>бюджетов</a:t>
            </a:r>
            <a:r>
              <a:rPr lang="ru-RU" dirty="0"/>
              <a:t>) указанные отчисляемые доходы </a:t>
            </a:r>
            <a:r>
              <a:rPr lang="ru-RU" dirty="0" smtClean="0"/>
              <a:t>принято </a:t>
            </a:r>
            <a:r>
              <a:rPr lang="ru-RU" dirty="0"/>
              <a:t>называть регулирующими или </a:t>
            </a:r>
            <a:r>
              <a:rPr lang="ru-RU" dirty="0" smtClean="0"/>
              <a:t>перераспределяемыми </a:t>
            </a:r>
            <a:r>
              <a:rPr lang="ru-RU" dirty="0"/>
              <a:t>доходами. Перечень и </a:t>
            </a:r>
            <a:r>
              <a:rPr lang="ru-RU" dirty="0" smtClean="0"/>
              <a:t>нормативы </a:t>
            </a:r>
            <a:r>
              <a:rPr lang="ru-RU" dirty="0"/>
              <a:t>(в процентах) отчислений от </a:t>
            </a:r>
            <a:r>
              <a:rPr lang="ru-RU" dirty="0" smtClean="0"/>
              <a:t>конкретных </a:t>
            </a:r>
            <a:r>
              <a:rPr lang="ru-RU" dirty="0"/>
              <a:t>видов федеральных налогов и доходов в бюджеты субъектов РФ на постоянной основе определяются в соответствии с </a:t>
            </a:r>
            <a:r>
              <a:rPr lang="ru-RU" dirty="0" smtClean="0"/>
              <a:t>Бюджетным </a:t>
            </a:r>
            <a:r>
              <a:rPr lang="ru-RU" dirty="0"/>
              <a:t>кодексом РФ, а конкретные </a:t>
            </a:r>
            <a:r>
              <a:rPr lang="ru-RU" dirty="0" smtClean="0"/>
              <a:t>пропорции </a:t>
            </a:r>
            <a:r>
              <a:rPr lang="ru-RU" dirty="0"/>
              <a:t>их распределения между </a:t>
            </a:r>
            <a:r>
              <a:rPr lang="ru-RU" dirty="0" smtClean="0"/>
              <a:t>федеральным </a:t>
            </a:r>
            <a:r>
              <a:rPr lang="ru-RU" dirty="0"/>
              <a:t>бюджетом и бюджетами субъектов РФ утверждаются ежегодным законом о </a:t>
            </a:r>
            <a:r>
              <a:rPr lang="ru-RU" dirty="0" smtClean="0"/>
              <a:t>федеральном </a:t>
            </a:r>
            <a:r>
              <a:rPr lang="ru-RU" dirty="0"/>
              <a:t>бюджете на очередной </a:t>
            </a:r>
            <a:r>
              <a:rPr lang="ru-RU" dirty="0" smtClean="0"/>
              <a:t>финансовый </a:t>
            </a:r>
            <a:r>
              <a:rPr lang="ru-RU" dirty="0"/>
              <a:t>год и плановый период. </a:t>
            </a:r>
          </a:p>
        </p:txBody>
      </p:sp>
    </p:spTree>
    <p:extLst>
      <p:ext uri="{BB962C8B-B14F-4D97-AF65-F5344CB8AC3E}">
        <p14:creationId xmlns:p14="http://schemas.microsoft.com/office/powerpoint/2010/main" val="19180177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Межбюджетные трансферты</a:t>
            </a:r>
            <a:endParaRPr lang="ru-RU" dirty="0"/>
          </a:p>
        </p:txBody>
      </p:sp>
      <p:sp>
        <p:nvSpPr>
          <p:cNvPr id="3" name="Содержимое 2"/>
          <p:cNvSpPr>
            <a:spLocks noGrp="1"/>
          </p:cNvSpPr>
          <p:nvPr>
            <p:ph sz="quarter" idx="1"/>
          </p:nvPr>
        </p:nvSpPr>
        <p:spPr/>
        <p:txBody>
          <a:bodyPr>
            <a:normAutofit fontScale="92500"/>
          </a:bodyPr>
          <a:lstStyle/>
          <a:p>
            <a:pPr marL="0" indent="0" algn="just">
              <a:buNone/>
            </a:pPr>
            <a:r>
              <a:rPr lang="ru-RU" dirty="0"/>
              <a:t>Межбюджетные трансферты из федерального бюджета бюджетам бюджетной системы Российской Федерации предоставляются в форме:</a:t>
            </a:r>
          </a:p>
          <a:p>
            <a:r>
              <a:rPr lang="ru-RU" dirty="0"/>
              <a:t>дотаций на выравнивание бюджетной обеспеченности субъектов Российской Федерации;</a:t>
            </a:r>
          </a:p>
          <a:p>
            <a:r>
              <a:rPr lang="ru-RU" dirty="0"/>
              <a:t>субсидий бюджетам субъектов Российской Федерации;</a:t>
            </a:r>
          </a:p>
          <a:p>
            <a:r>
              <a:rPr lang="ru-RU" dirty="0"/>
              <a:t>субвенций бюджетам субъектов Российской Федерации;</a:t>
            </a:r>
          </a:p>
          <a:p>
            <a:r>
              <a:rPr lang="ru-RU" dirty="0"/>
              <a:t>иных межбюджетных трансфертов бюджетам субъектов Российской Федерации;</a:t>
            </a:r>
          </a:p>
          <a:p>
            <a:r>
              <a:rPr lang="ru-RU" dirty="0"/>
              <a:t>межбюджетных трансфертов бюджетам государственных внебюджетных фондов</a:t>
            </a:r>
            <a:r>
              <a:rPr lang="ru-RU" i="1" dirty="0"/>
              <a:t>.</a:t>
            </a:r>
            <a:endParaRPr lang="ru-RU" dirty="0"/>
          </a:p>
        </p:txBody>
      </p:sp>
    </p:spTree>
    <p:extLst>
      <p:ext uri="{BB962C8B-B14F-4D97-AF65-F5344CB8AC3E}">
        <p14:creationId xmlns:p14="http://schemas.microsoft.com/office/powerpoint/2010/main" val="27501461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Межбюджетные трансферты</a:t>
            </a:r>
            <a:endParaRPr lang="ru-RU" dirty="0"/>
          </a:p>
        </p:txBody>
      </p:sp>
      <p:sp>
        <p:nvSpPr>
          <p:cNvPr id="3" name="Содержимое 2"/>
          <p:cNvSpPr>
            <a:spLocks noGrp="1"/>
          </p:cNvSpPr>
          <p:nvPr>
            <p:ph sz="quarter" idx="1"/>
          </p:nvPr>
        </p:nvSpPr>
        <p:spPr/>
        <p:txBody>
          <a:bodyPr>
            <a:normAutofit fontScale="92500"/>
          </a:bodyPr>
          <a:lstStyle/>
          <a:p>
            <a:pPr marL="0" indent="0" algn="just">
              <a:buNone/>
            </a:pPr>
            <a:r>
              <a:rPr lang="ru-RU" b="1" dirty="0"/>
              <a:t>Дотации на выравнивание бюджетной обеспеченности</a:t>
            </a:r>
            <a:r>
              <a:rPr lang="ru-RU" dirty="0"/>
              <a:t> субъектов Российской Федерации предусматриваются в составе федерального бюджета и распределяются между субъектами Российской Федерации в соответствии с единой методикой, утверждаемой Правительством Российской Федерации в соответствии с требованиями </a:t>
            </a:r>
            <a:r>
              <a:rPr lang="ru-RU" dirty="0" smtClean="0"/>
              <a:t>БК. </a:t>
            </a:r>
          </a:p>
          <a:p>
            <a:pPr marL="0" indent="0" algn="just">
              <a:buNone/>
            </a:pPr>
            <a:r>
              <a:rPr lang="ru-RU" dirty="0" smtClean="0"/>
              <a:t>Дотации </a:t>
            </a:r>
            <a:r>
              <a:rPr lang="ru-RU" dirty="0"/>
              <a:t>на выравнивание бюджетной обеспеченности субъектов Российской Федерации </a:t>
            </a:r>
            <a:r>
              <a:rPr lang="ru-RU" b="1" dirty="0"/>
              <a:t>образуют Федеральный фонд финансовой поддержки субъектов Российской Федерации</a:t>
            </a:r>
            <a:r>
              <a:rPr lang="ru-RU" b="1" dirty="0" smtClean="0"/>
              <a:t>.</a:t>
            </a:r>
          </a:p>
          <a:p>
            <a:pPr marL="0" indent="0" algn="just">
              <a:buNone/>
            </a:pPr>
            <a:r>
              <a:rPr lang="ru-RU" dirty="0"/>
              <a:t>Дотации на выравнивание бюджетной обеспеченности поселений (внутригородских районов) образуют </a:t>
            </a:r>
            <a:r>
              <a:rPr lang="ru-RU" b="1" dirty="0" smtClean="0"/>
              <a:t>Региональный фонд </a:t>
            </a:r>
            <a:r>
              <a:rPr lang="ru-RU" b="1" dirty="0"/>
              <a:t>финансовой поддержки </a:t>
            </a:r>
            <a:r>
              <a:rPr lang="ru-RU" b="1" dirty="0" smtClean="0"/>
              <a:t>поселений.</a:t>
            </a:r>
            <a:endParaRPr lang="ru-RU" b="1" dirty="0"/>
          </a:p>
          <a:p>
            <a:pPr marL="0" indent="0" algn="just">
              <a:buNone/>
            </a:pPr>
            <a:endParaRPr lang="ru-RU" dirty="0"/>
          </a:p>
        </p:txBody>
      </p:sp>
    </p:spTree>
    <p:extLst>
      <p:ext uri="{BB962C8B-B14F-4D97-AF65-F5344CB8AC3E}">
        <p14:creationId xmlns:p14="http://schemas.microsoft.com/office/powerpoint/2010/main" val="12511920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Государственный долг</a:t>
            </a:r>
            <a:endParaRPr lang="ru-RU" dirty="0"/>
          </a:p>
        </p:txBody>
      </p:sp>
      <p:sp>
        <p:nvSpPr>
          <p:cNvPr id="3" name="Объект 2"/>
          <p:cNvSpPr>
            <a:spLocks noGrp="1"/>
          </p:cNvSpPr>
          <p:nvPr>
            <p:ph sz="quarter" idx="1"/>
          </p:nvPr>
        </p:nvSpPr>
        <p:spPr/>
        <p:txBody>
          <a:bodyPr/>
          <a:lstStyle/>
          <a:p>
            <a:endParaRPr lang="ru-RU"/>
          </a:p>
        </p:txBody>
      </p:sp>
    </p:spTree>
    <p:extLst>
      <p:ext uri="{BB962C8B-B14F-4D97-AF65-F5344CB8AC3E}">
        <p14:creationId xmlns:p14="http://schemas.microsoft.com/office/powerpoint/2010/main" val="7355765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t>Виды государственного и муниципального долга</a:t>
            </a:r>
            <a:endParaRPr lang="ru-RU" sz="3600" dirty="0"/>
          </a:p>
        </p:txBody>
      </p:sp>
      <p:sp>
        <p:nvSpPr>
          <p:cNvPr id="3" name="Содержимое 2"/>
          <p:cNvSpPr>
            <a:spLocks noGrp="1"/>
          </p:cNvSpPr>
          <p:nvPr>
            <p:ph sz="quarter" idx="1"/>
          </p:nvPr>
        </p:nvSpPr>
        <p:spPr/>
        <p:txBody>
          <a:bodyPr>
            <a:normAutofit/>
          </a:bodyPr>
          <a:lstStyle/>
          <a:p>
            <a:pPr algn="just">
              <a:buNone/>
            </a:pPr>
            <a:r>
              <a:rPr lang="ru-RU" sz="2800" dirty="0" smtClean="0"/>
              <a:t>Классификация </a:t>
            </a:r>
            <a:r>
              <a:rPr lang="ru-RU" sz="2800" dirty="0" smtClean="0"/>
              <a:t>государственного (муниципального) долга имеет существенное значение при определении долговой стратегии государства (при осуществлении управления государственным долгом). Государство активно использует все возможные варианты заимствований в зависимости от обстоятельств.</a:t>
            </a:r>
            <a:endParaRPr lang="ru-RU" sz="28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504211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pPr algn="ctr"/>
            <a:r>
              <a:rPr lang="ru-RU" dirty="0" smtClean="0"/>
              <a:t>Необходимость управления государственным долгом</a:t>
            </a:r>
            <a:endParaRPr lang="ru-RU" dirty="0"/>
          </a:p>
        </p:txBody>
      </p:sp>
      <p:sp>
        <p:nvSpPr>
          <p:cNvPr id="2" name="Содержимое 1"/>
          <p:cNvSpPr>
            <a:spLocks noGrp="1"/>
          </p:cNvSpPr>
          <p:nvPr>
            <p:ph sz="quarter" idx="1"/>
          </p:nvPr>
        </p:nvSpPr>
        <p:spPr>
          <a:xfrm>
            <a:off x="381000" y="1447800"/>
            <a:ext cx="11399520" cy="5120640"/>
          </a:xfrm>
        </p:spPr>
        <p:txBody>
          <a:bodyPr>
            <a:normAutofit lnSpcReduction="10000"/>
          </a:bodyPr>
          <a:lstStyle/>
          <a:p>
            <a:pPr algn="just">
              <a:buNone/>
            </a:pPr>
            <a:r>
              <a:rPr lang="ru-RU" sz="2800" dirty="0" smtClean="0"/>
              <a:t>Государственный долг (внутренний и внешний) характерен для всех стран современного мира. </a:t>
            </a:r>
            <a:endParaRPr lang="en-US" sz="2800" dirty="0" smtClean="0"/>
          </a:p>
          <a:p>
            <a:pPr algn="just">
              <a:buNone/>
            </a:pPr>
            <a:r>
              <a:rPr lang="ru-RU" sz="2800" dirty="0" smtClean="0"/>
              <a:t>К нежелательным последствиям роста государственного долга относят:</a:t>
            </a:r>
          </a:p>
          <a:p>
            <a:pPr lvl="0" algn="just"/>
            <a:r>
              <a:rPr lang="ru-RU" sz="2800" dirty="0" smtClean="0"/>
              <a:t>возможное ухудшение финансирования производственного сектора экономики, поскольку растут расходы по погашению и обслуживанию долга;</a:t>
            </a:r>
          </a:p>
          <a:p>
            <a:pPr lvl="0" algn="just"/>
            <a:r>
              <a:rPr lang="ru-RU" sz="2800" dirty="0" smtClean="0"/>
              <a:t>возможное повышение ставок налогов в целях изыскания источников для обслуживания долга;</a:t>
            </a:r>
          </a:p>
          <a:p>
            <a:pPr lvl="0" algn="just"/>
            <a:r>
              <a:rPr lang="ru-RU" sz="2800" dirty="0" smtClean="0"/>
              <a:t>относительное сокращение непроцентных расходов бюджета, связанное с этим ухудшение финансирования социальных программ.</a:t>
            </a:r>
          </a:p>
          <a:p>
            <a:pPr>
              <a:buNone/>
            </a:pPr>
            <a:endParaRPr lang="en-US" sz="2800" dirty="0" smtClean="0"/>
          </a:p>
          <a:p>
            <a:pPr>
              <a:buNone/>
            </a:pPr>
            <a:endParaRPr lang="ru-RU" sz="3000" dirty="0"/>
          </a:p>
        </p:txBody>
      </p:sp>
    </p:spTree>
    <p:extLst>
      <p:ext uri="{BB962C8B-B14F-4D97-AF65-F5344CB8AC3E}">
        <p14:creationId xmlns:p14="http://schemas.microsoft.com/office/powerpoint/2010/main" val="39506431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sz="4400" dirty="0" smtClean="0"/>
              <a:t>Управление государственным долгом </a:t>
            </a:r>
            <a:endParaRPr lang="ru-RU" dirty="0"/>
          </a:p>
        </p:txBody>
      </p:sp>
      <p:sp>
        <p:nvSpPr>
          <p:cNvPr id="2" name="Содержимое 1"/>
          <p:cNvSpPr>
            <a:spLocks noGrp="1"/>
          </p:cNvSpPr>
          <p:nvPr>
            <p:ph sz="quarter" idx="1"/>
          </p:nvPr>
        </p:nvSpPr>
        <p:spPr/>
        <p:txBody>
          <a:bodyPr>
            <a:noAutofit/>
          </a:bodyPr>
          <a:lstStyle/>
          <a:p>
            <a:pPr>
              <a:buNone/>
            </a:pPr>
            <a:r>
              <a:rPr lang="ru-RU" sz="2800" dirty="0" smtClean="0"/>
              <a:t>- это совокупность взаимосвязанных мер по определению объемов, сроков, форм и условий формирования, погашения и обслуживания долговых обязательств во взаимосвязи с управлением внешними активами (внешними долговыми требованиями).</a:t>
            </a:r>
            <a:endParaRPr lang="ru-RU" sz="2800" dirty="0"/>
          </a:p>
        </p:txBody>
      </p:sp>
    </p:spTree>
    <p:extLst>
      <p:ext uri="{BB962C8B-B14F-4D97-AF65-F5344CB8AC3E}">
        <p14:creationId xmlns:p14="http://schemas.microsoft.com/office/powerpoint/2010/main" val="6350908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p:cNvPicPr>
            <a:picLocks noGrp="1"/>
          </p:cNvPicPr>
          <p:nvPr>
            <p:ph sz="quarter" idx="4294967295"/>
          </p:nvPr>
        </p:nvPicPr>
        <p:blipFill>
          <a:blip r:embed="rId2"/>
          <a:srcRect l="29917" t="14013" r="28520" b="20349"/>
          <a:stretch>
            <a:fillRect/>
          </a:stretch>
        </p:blipFill>
        <p:spPr bwMode="auto">
          <a:xfrm>
            <a:off x="1612232" y="288758"/>
            <a:ext cx="8831179" cy="5943599"/>
          </a:xfrm>
          <a:prstGeom prst="rect">
            <a:avLst/>
          </a:prstGeom>
          <a:noFill/>
          <a:ln w="9525">
            <a:noFill/>
            <a:miter lim="800000"/>
            <a:headEnd/>
            <a:tailEnd/>
          </a:ln>
        </p:spPr>
      </p:pic>
    </p:spTree>
    <p:extLst>
      <p:ext uri="{BB962C8B-B14F-4D97-AF65-F5344CB8AC3E}">
        <p14:creationId xmlns:p14="http://schemas.microsoft.com/office/powerpoint/2010/main" val="41779179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Цели </a:t>
            </a:r>
            <a:r>
              <a:rPr lang="ru-RU" dirty="0"/>
              <a:t>управления государственным долгом </a:t>
            </a:r>
          </a:p>
        </p:txBody>
      </p:sp>
      <p:sp>
        <p:nvSpPr>
          <p:cNvPr id="3" name="Содержимое 2"/>
          <p:cNvSpPr>
            <a:spLocks noGrp="1"/>
          </p:cNvSpPr>
          <p:nvPr>
            <p:ph sz="quarter" idx="1"/>
          </p:nvPr>
        </p:nvSpPr>
        <p:spPr/>
        <p:txBody>
          <a:bodyPr>
            <a:normAutofit/>
          </a:bodyPr>
          <a:lstStyle/>
          <a:p>
            <a:pPr>
              <a:buNone/>
            </a:pPr>
            <a:r>
              <a:rPr lang="ru-RU" dirty="0" smtClean="0"/>
              <a:t>для Японии, Украины и России — это стабильное привлечение средств для управления государственными финансами, покрытия дефицита бюджета; </a:t>
            </a:r>
          </a:p>
          <a:p>
            <a:pPr>
              <a:buNone/>
            </a:pPr>
            <a:r>
              <a:rPr lang="ru-RU" dirty="0" smtClean="0"/>
              <a:t>для Италии, США и Великобритании — это минимизация расходов, с целью обеспечения удовлетворения потребностей государства и облегчения бремени.</a:t>
            </a:r>
          </a:p>
          <a:p>
            <a:pPr>
              <a:buNone/>
            </a:pPr>
            <a:r>
              <a:rPr lang="ru-RU" dirty="0" smtClean="0"/>
              <a:t> Увеличение долговой нагрузки в последние годы во многих странах обуславливает разработку мероприятий по совершенствованию механизма управления государственным долгом.</a:t>
            </a:r>
            <a:endParaRPr lang="ru-RU" dirty="0"/>
          </a:p>
        </p:txBody>
      </p:sp>
    </p:spTree>
    <p:extLst>
      <p:ext uri="{BB962C8B-B14F-4D97-AF65-F5344CB8AC3E}">
        <p14:creationId xmlns:p14="http://schemas.microsoft.com/office/powerpoint/2010/main" val="1164908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Задачи стратегии управления госдолгом</a:t>
            </a:r>
            <a:endParaRPr lang="ru-RU" dirty="0"/>
          </a:p>
        </p:txBody>
      </p:sp>
      <p:sp>
        <p:nvSpPr>
          <p:cNvPr id="3" name="Содержимое 2"/>
          <p:cNvSpPr>
            <a:spLocks noGrp="1"/>
          </p:cNvSpPr>
          <p:nvPr>
            <p:ph sz="quarter" idx="1"/>
          </p:nvPr>
        </p:nvSpPr>
        <p:spPr/>
        <p:txBody>
          <a:bodyPr/>
          <a:lstStyle/>
          <a:p>
            <a:pPr>
              <a:buNone/>
            </a:pPr>
            <a:r>
              <a:rPr lang="ru-RU" dirty="0" smtClean="0"/>
              <a:t>Вопрос оптимизации государственного долга для многих стран стал особенно актуальным. С этой целью страны разрабатывают стратегии эффективного управления государственным долгом. К основным задачам, которые должна решить принимаемая стратегия относятся: </a:t>
            </a:r>
          </a:p>
          <a:p>
            <a:r>
              <a:rPr lang="ru-RU" dirty="0" smtClean="0"/>
              <a:t>поддержание государственного долга на уровне, обеспечивающем сохранение экономической безопасности страны; </a:t>
            </a:r>
          </a:p>
          <a:p>
            <a:r>
              <a:rPr lang="ru-RU" dirty="0" smtClean="0"/>
              <a:t>минимизация стоимости долга за счет удлинения срока заимствований и снижения доходности по долговым обязательствам;</a:t>
            </a:r>
            <a:endParaRPr lang="ru-RU" dirty="0"/>
          </a:p>
        </p:txBody>
      </p:sp>
    </p:spTree>
    <p:extLst>
      <p:ext uri="{BB962C8B-B14F-4D97-AF65-F5344CB8AC3E}">
        <p14:creationId xmlns:p14="http://schemas.microsoft.com/office/powerpoint/2010/main" val="37417653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Задачи стратегии управления госдолгом</a:t>
            </a:r>
          </a:p>
        </p:txBody>
      </p:sp>
      <p:sp>
        <p:nvSpPr>
          <p:cNvPr id="3" name="Содержимое 2"/>
          <p:cNvSpPr>
            <a:spLocks noGrp="1"/>
          </p:cNvSpPr>
          <p:nvPr>
            <p:ph sz="quarter" idx="1"/>
          </p:nvPr>
        </p:nvSpPr>
        <p:spPr/>
        <p:txBody>
          <a:bodyPr>
            <a:normAutofit/>
          </a:bodyPr>
          <a:lstStyle/>
          <a:p>
            <a:r>
              <a:rPr lang="ru-RU" dirty="0" smtClean="0"/>
              <a:t>создание оптимальной структуры государственных займов, выполнение обязательств по которым сопряжено с наименьшими затратами и минимальным риском для экономики страны; </a:t>
            </a:r>
          </a:p>
          <a:p>
            <a:r>
              <a:rPr lang="ru-RU" dirty="0" smtClean="0"/>
              <a:t>согласование с финансовой и экономической политикой в целом по обслуживанию внутреннего и внешнего долга; </a:t>
            </a:r>
          </a:p>
          <a:p>
            <a:r>
              <a:rPr lang="ru-RU" dirty="0" smtClean="0"/>
              <a:t>создание единой системы управления долгом с целью координации мер по снижению уровня задолженности и обеспечения более эффективного контроля за привлечением и использованием средств.</a:t>
            </a:r>
            <a:endParaRPr lang="ru-RU" dirty="0"/>
          </a:p>
        </p:txBody>
      </p:sp>
    </p:spTree>
    <p:extLst>
      <p:ext uri="{BB962C8B-B14F-4D97-AF65-F5344CB8AC3E}">
        <p14:creationId xmlns:p14="http://schemas.microsoft.com/office/powerpoint/2010/main" val="25973635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1696" y="301752"/>
            <a:ext cx="11379200" cy="758952"/>
          </a:xfrm>
        </p:spPr>
        <p:txBody>
          <a:bodyPr>
            <a:normAutofit/>
          </a:bodyPr>
          <a:lstStyle/>
          <a:p>
            <a:r>
              <a:rPr lang="ru-RU" dirty="0" smtClean="0"/>
              <a:t>Направления </a:t>
            </a:r>
            <a:r>
              <a:rPr lang="ru-RU" dirty="0"/>
              <a:t>механизма регулирования </a:t>
            </a:r>
            <a:r>
              <a:rPr lang="ru-RU" dirty="0" smtClean="0"/>
              <a:t>госдолга</a:t>
            </a:r>
            <a:endParaRPr lang="ru-RU" dirty="0"/>
          </a:p>
        </p:txBody>
      </p:sp>
      <p:sp>
        <p:nvSpPr>
          <p:cNvPr id="3" name="Содержимое 2"/>
          <p:cNvSpPr>
            <a:spLocks noGrp="1"/>
          </p:cNvSpPr>
          <p:nvPr>
            <p:ph sz="quarter" idx="1"/>
          </p:nvPr>
        </p:nvSpPr>
        <p:spPr/>
        <p:txBody>
          <a:bodyPr>
            <a:normAutofit lnSpcReduction="10000"/>
          </a:bodyPr>
          <a:lstStyle/>
          <a:p>
            <a:pPr>
              <a:buNone/>
            </a:pPr>
            <a:r>
              <a:rPr lang="ru-RU" dirty="0" smtClean="0"/>
              <a:t>Исследование трудов зарубежных и отечественных экономистов позволило выделить направления механизма регулирования государственного долга, а именно: </a:t>
            </a:r>
          </a:p>
          <a:p>
            <a:pPr>
              <a:buNone/>
            </a:pPr>
            <a:r>
              <a:rPr lang="ru-RU" dirty="0" smtClean="0"/>
              <a:t>1. Совершенствование методологических основ построения системы управления государственным долгом, которая, по нашему мнению, должна быть направлена на оптимизацию государственного долга через ее эффективное функционирование на основе четко определенной цели, объекта, методов и принципов управления. Это позволяет не только осуществлять комплексное управление в указанной сфере, но и совершенствовать их с целью улучшения экономического положения государства.</a:t>
            </a:r>
            <a:endParaRPr lang="ru-RU" dirty="0"/>
          </a:p>
        </p:txBody>
      </p:sp>
    </p:spTree>
    <p:extLst>
      <p:ext uri="{BB962C8B-B14F-4D97-AF65-F5344CB8AC3E}">
        <p14:creationId xmlns:p14="http://schemas.microsoft.com/office/powerpoint/2010/main" val="25121444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Направления механизма регулирования госдолга</a:t>
            </a:r>
          </a:p>
        </p:txBody>
      </p:sp>
      <p:sp>
        <p:nvSpPr>
          <p:cNvPr id="3" name="Содержимое 2"/>
          <p:cNvSpPr>
            <a:spLocks noGrp="1"/>
          </p:cNvSpPr>
          <p:nvPr>
            <p:ph sz="quarter" idx="1"/>
          </p:nvPr>
        </p:nvSpPr>
        <p:spPr/>
        <p:txBody>
          <a:bodyPr/>
          <a:lstStyle/>
          <a:p>
            <a:pPr>
              <a:buNone/>
            </a:pPr>
            <a:r>
              <a:rPr lang="ru-RU" dirty="0" smtClean="0"/>
              <a:t>2. Усиление административного контроля за финансовыми потоками государств, дополненное ужесточением законодательства. Это предполагает осуществление административных мер против стандартных схем нелегального вывоза капитала — </a:t>
            </a:r>
            <a:r>
              <a:rPr lang="ru-RU" dirty="0" err="1" smtClean="0"/>
              <a:t>невозврата</a:t>
            </a:r>
            <a:r>
              <a:rPr lang="ru-RU" dirty="0" smtClean="0"/>
              <a:t> валютной выручки, фиктивных импортных контрактов с авансовой оплатой и завышенными ценами, занижения экспортных цен, коррупции на таможне, расчетов через </a:t>
            </a:r>
            <a:r>
              <a:rPr lang="ru-RU" dirty="0" err="1" smtClean="0"/>
              <a:t>офшоры</a:t>
            </a:r>
            <a:r>
              <a:rPr lang="ru-RU" dirty="0" smtClean="0"/>
              <a:t>.</a:t>
            </a:r>
            <a:endParaRPr lang="ru-RU" dirty="0"/>
          </a:p>
        </p:txBody>
      </p:sp>
    </p:spTree>
    <p:extLst>
      <p:ext uri="{BB962C8B-B14F-4D97-AF65-F5344CB8AC3E}">
        <p14:creationId xmlns:p14="http://schemas.microsoft.com/office/powerpoint/2010/main" val="36218438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Направления механизма регулирования госдолга</a:t>
            </a:r>
          </a:p>
        </p:txBody>
      </p:sp>
      <p:sp>
        <p:nvSpPr>
          <p:cNvPr id="3" name="Содержимое 2"/>
          <p:cNvSpPr>
            <a:spLocks noGrp="1"/>
          </p:cNvSpPr>
          <p:nvPr>
            <p:ph sz="quarter" idx="1"/>
          </p:nvPr>
        </p:nvSpPr>
        <p:spPr/>
        <p:txBody>
          <a:bodyPr>
            <a:normAutofit lnSpcReduction="10000"/>
          </a:bodyPr>
          <a:lstStyle/>
          <a:p>
            <a:pPr>
              <a:buNone/>
            </a:pPr>
            <a:r>
              <a:rPr lang="ru-RU" dirty="0" smtClean="0"/>
              <a:t>3. Осуществление системных институциональных изменений, создающих благоприятный инвестиционный климат. Меры по укреплению доверия к экономике стран должны включать в себя: улучшение налоговой системы и налогового администрирования; сбалансированность бюджета; обеспечение надежной работы банковской системы; защиту прав кредиторов и инвесторов; прозрачность финансовой отчетности всех предприятий и организаций; борьба с преступностью и коррупцией, улучшение работы прокуратуры и судебной системы; строгое соблюдение законов на всей территории стран, прекращение произвола и избирательных привилегий со стороны властей</a:t>
            </a:r>
            <a:endParaRPr lang="ru-RU" dirty="0"/>
          </a:p>
        </p:txBody>
      </p:sp>
    </p:spTree>
    <p:extLst>
      <p:ext uri="{BB962C8B-B14F-4D97-AF65-F5344CB8AC3E}">
        <p14:creationId xmlns:p14="http://schemas.microsoft.com/office/powerpoint/2010/main" val="27614933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02336" y="228600"/>
            <a:ext cx="11789664" cy="758952"/>
          </a:xfrm>
        </p:spPr>
        <p:txBody>
          <a:bodyPr>
            <a:normAutofit fontScale="90000"/>
          </a:bodyPr>
          <a:lstStyle/>
          <a:p>
            <a:pPr algn="ctr"/>
            <a:r>
              <a:rPr lang="ru-RU" dirty="0" smtClean="0"/>
              <a:t>Правовая база использования института государственного долга </a:t>
            </a:r>
            <a:endParaRPr lang="ru-RU" dirty="0"/>
          </a:p>
        </p:txBody>
      </p:sp>
      <p:sp>
        <p:nvSpPr>
          <p:cNvPr id="2" name="Содержимое 1"/>
          <p:cNvSpPr>
            <a:spLocks noGrp="1"/>
          </p:cNvSpPr>
          <p:nvPr>
            <p:ph sz="quarter" idx="1"/>
          </p:nvPr>
        </p:nvSpPr>
        <p:spPr/>
        <p:txBody>
          <a:bodyPr>
            <a:normAutofit/>
          </a:bodyPr>
          <a:lstStyle/>
          <a:p>
            <a:r>
              <a:rPr lang="ru-RU" sz="3200" dirty="0" smtClean="0"/>
              <a:t>Юридической основой использования института государственных заимствований и государственного долга являются Конституция РФ, Гражданский кодекс РФ, Бюджетный кодекс РФ.</a:t>
            </a:r>
          </a:p>
          <a:p>
            <a:r>
              <a:rPr lang="ru-RU" sz="3200" dirty="0" smtClean="0"/>
              <a:t>Бюджетный кодекс определяет источники финансирования дефицитов бюджетов всех уровней. </a:t>
            </a:r>
            <a:endParaRPr lang="ru-RU" sz="3200" dirty="0"/>
          </a:p>
        </p:txBody>
      </p:sp>
    </p:spTree>
    <p:extLst>
      <p:ext uri="{BB962C8B-B14F-4D97-AF65-F5344CB8AC3E}">
        <p14:creationId xmlns:p14="http://schemas.microsoft.com/office/powerpoint/2010/main" val="12983911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sz="4400" dirty="0" smtClean="0"/>
              <a:t>Госдолг как объект управления</a:t>
            </a:r>
            <a:endParaRPr lang="ru-RU" dirty="0"/>
          </a:p>
        </p:txBody>
      </p:sp>
      <p:sp>
        <p:nvSpPr>
          <p:cNvPr id="2" name="Содержимое 1"/>
          <p:cNvSpPr>
            <a:spLocks noGrp="1"/>
          </p:cNvSpPr>
          <p:nvPr>
            <p:ph sz="quarter" idx="1"/>
          </p:nvPr>
        </p:nvSpPr>
        <p:spPr>
          <a:xfrm>
            <a:off x="378273" y="1527048"/>
            <a:ext cx="11338560" cy="4572000"/>
          </a:xfrm>
        </p:spPr>
        <p:txBody>
          <a:bodyPr>
            <a:noAutofit/>
          </a:bodyPr>
          <a:lstStyle/>
          <a:p>
            <a:pPr>
              <a:buNone/>
            </a:pPr>
            <a:r>
              <a:rPr lang="ru-RU" sz="2800" dirty="0" smtClean="0"/>
              <a:t>Государственный долг может быть финансовым инструментом и объектом управления одновременно. В качестве финансового инструмента государственный долг обеспечивает возможность законодательным и исполнительным органам власти оказывать влияние на денежное обращение, финансовый рынок, инвестиции, производство, занятость, на уровень сбережений и многие другие экономические процессы.</a:t>
            </a:r>
            <a:endParaRPr lang="ru-RU" sz="2800" dirty="0"/>
          </a:p>
        </p:txBody>
      </p:sp>
    </p:spTree>
    <p:extLst>
      <p:ext uri="{BB962C8B-B14F-4D97-AF65-F5344CB8AC3E}">
        <p14:creationId xmlns:p14="http://schemas.microsoft.com/office/powerpoint/2010/main" val="41456553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sz="4400" dirty="0" smtClean="0"/>
              <a:t>Управление государственным долгом </a:t>
            </a:r>
            <a:endParaRPr lang="ru-RU" dirty="0"/>
          </a:p>
        </p:txBody>
      </p:sp>
      <p:sp>
        <p:nvSpPr>
          <p:cNvPr id="2" name="Содержимое 1"/>
          <p:cNvSpPr>
            <a:spLocks noGrp="1"/>
          </p:cNvSpPr>
          <p:nvPr>
            <p:ph sz="quarter" idx="1"/>
          </p:nvPr>
        </p:nvSpPr>
        <p:spPr>
          <a:xfrm>
            <a:off x="378273" y="1527048"/>
            <a:ext cx="11338560" cy="4572000"/>
          </a:xfrm>
        </p:spPr>
        <p:txBody>
          <a:bodyPr>
            <a:noAutofit/>
          </a:bodyPr>
          <a:lstStyle/>
          <a:p>
            <a:pPr>
              <a:buNone/>
            </a:pPr>
            <a:r>
              <a:rPr lang="ru-RU" sz="2800" dirty="0" smtClean="0"/>
              <a:t>Управление в широком смысле (стратегия)  рассматривает госдолг как объект управления.</a:t>
            </a:r>
          </a:p>
          <a:p>
            <a:pPr>
              <a:buNone/>
            </a:pPr>
            <a:r>
              <a:rPr lang="ru-RU" sz="2800" dirty="0" smtClean="0"/>
              <a:t>Управление в узком смысле  (тактика) рассматривает госдолг как финансовый инструмент.</a:t>
            </a:r>
          </a:p>
          <a:p>
            <a:pPr>
              <a:buNone/>
            </a:pPr>
            <a:r>
              <a:rPr lang="ru-RU" sz="2800" dirty="0" smtClean="0"/>
              <a:t>Органы власти – это субъекты управления.</a:t>
            </a:r>
            <a:endParaRPr lang="ru-RU" sz="2800" dirty="0"/>
          </a:p>
        </p:txBody>
      </p:sp>
    </p:spTree>
    <p:extLst>
      <p:ext uri="{BB962C8B-B14F-4D97-AF65-F5344CB8AC3E}">
        <p14:creationId xmlns:p14="http://schemas.microsoft.com/office/powerpoint/2010/main" val="41456553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dirty="0" smtClean="0"/>
              <a:t/>
            </a:r>
            <a:br>
              <a:rPr lang="ru-RU" dirty="0" smtClean="0"/>
            </a:br>
            <a:r>
              <a:rPr lang="ru-RU" dirty="0" smtClean="0"/>
              <a:t/>
            </a:r>
            <a:br>
              <a:rPr lang="ru-RU" dirty="0" smtClean="0"/>
            </a:br>
            <a:r>
              <a:rPr lang="ru-RU" dirty="0" smtClean="0"/>
              <a:t>Органы управления государственным долгом</a:t>
            </a:r>
            <a:endParaRPr lang="ru-RU" dirty="0"/>
          </a:p>
        </p:txBody>
      </p:sp>
      <p:sp>
        <p:nvSpPr>
          <p:cNvPr id="2" name="Содержимое 1"/>
          <p:cNvSpPr>
            <a:spLocks noGrp="1"/>
          </p:cNvSpPr>
          <p:nvPr>
            <p:ph sz="quarter" idx="1"/>
          </p:nvPr>
        </p:nvSpPr>
        <p:spPr/>
        <p:txBody>
          <a:bodyPr>
            <a:normAutofit fontScale="85000" lnSpcReduction="20000"/>
          </a:bodyPr>
          <a:lstStyle/>
          <a:p>
            <a:pPr algn="just">
              <a:buNone/>
            </a:pPr>
            <a:r>
              <a:rPr lang="ru-RU" sz="3200" dirty="0" smtClean="0"/>
              <a:t>В соответствии со ст. 101 БК РФ управление государственным долгом РФ осуществляет </a:t>
            </a:r>
            <a:r>
              <a:rPr lang="ru-RU" sz="3200" u="sng" dirty="0" smtClean="0"/>
              <a:t>Правительство РФ</a:t>
            </a:r>
            <a:r>
              <a:rPr lang="ru-RU" sz="3200" dirty="0" smtClean="0"/>
              <a:t>, соответственно управление долгом субъектов Федерации и муниципальных образований осуществляют </a:t>
            </a:r>
            <a:r>
              <a:rPr lang="ru-RU" sz="3200" u="sng" dirty="0" smtClean="0"/>
              <a:t>органы исполнительной власти соответствующих уровней и органы местного самоуправления</a:t>
            </a:r>
            <a:r>
              <a:rPr lang="ru-RU" sz="3200" dirty="0" smtClean="0"/>
              <a:t>.</a:t>
            </a:r>
          </a:p>
          <a:p>
            <a:pPr algn="just">
              <a:buNone/>
            </a:pPr>
            <a:r>
              <a:rPr lang="ru-RU" sz="3200" dirty="0" smtClean="0"/>
              <a:t>В процессе управления государственным и муниципальным долгом все вопросы регулирования его объема и структуры решаются публично, с участием законодательной (представительной) власти. В частности, парламент России ежегодно в законе о федеральном бюджете предусматривает предельные объемы государственных внутренних и внешних заимствований, предельный объем государственного внутреннего и внешнего долга на конец бюджетного года. </a:t>
            </a:r>
          </a:p>
          <a:p>
            <a:pPr algn="just">
              <a:buNone/>
            </a:pPr>
            <a:endParaRPr lang="ru-RU" sz="3000" dirty="0"/>
          </a:p>
        </p:txBody>
      </p:sp>
    </p:spTree>
    <p:extLst>
      <p:ext uri="{BB962C8B-B14F-4D97-AF65-F5344CB8AC3E}">
        <p14:creationId xmlns:p14="http://schemas.microsoft.com/office/powerpoint/2010/main" val="443578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srcRect l="30454" t="18153" r="26538" b="19427"/>
          <a:stretch>
            <a:fillRect/>
          </a:stretch>
        </p:blipFill>
        <p:spPr bwMode="auto">
          <a:xfrm>
            <a:off x="938463" y="360947"/>
            <a:ext cx="10226842" cy="58714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Модели управления государственным долгом</a:t>
            </a:r>
            <a:endParaRPr lang="ru-RU" dirty="0"/>
          </a:p>
        </p:txBody>
      </p:sp>
      <p:sp>
        <p:nvSpPr>
          <p:cNvPr id="3" name="Содержимое 2"/>
          <p:cNvSpPr>
            <a:spLocks noGrp="1"/>
          </p:cNvSpPr>
          <p:nvPr>
            <p:ph sz="quarter" idx="1"/>
          </p:nvPr>
        </p:nvSpPr>
        <p:spPr/>
        <p:txBody>
          <a:bodyPr>
            <a:normAutofit/>
          </a:bodyPr>
          <a:lstStyle/>
          <a:p>
            <a:pPr marL="514350" indent="-514350">
              <a:buAutoNum type="arabicParenR"/>
            </a:pPr>
            <a:r>
              <a:rPr lang="ru-RU" dirty="0" smtClean="0"/>
              <a:t>министерский тип модели, при котором функции по управлению долгом сосредоточены в департаменте министерства, цели в сфере управления долгом указываются и реализуются в рамках целей и задач бюджетной политики; характерен для Бельгии, Финляндии, Франции, Италии, Нидерландов, Испании, Великобритании, России, Австралии, Японии; </a:t>
            </a:r>
          </a:p>
          <a:p>
            <a:pPr marL="514350" indent="-514350">
              <a:buAutoNum type="arabicParenR"/>
            </a:pPr>
            <a:r>
              <a:rPr lang="ru-RU" dirty="0" smtClean="0"/>
              <a:t>банковский тип модели, при котором департамент по управлению государственным долгом расположен в центральном банке, управление государственным долгом зависимо от целей денежной политики; представлен в Дании; </a:t>
            </a:r>
          </a:p>
        </p:txBody>
      </p:sp>
    </p:spTree>
    <p:extLst>
      <p:ext uri="{BB962C8B-B14F-4D97-AF65-F5344CB8AC3E}">
        <p14:creationId xmlns:p14="http://schemas.microsoft.com/office/powerpoint/2010/main" val="25861253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Модели управления государственным долгом</a:t>
            </a:r>
            <a:endParaRPr lang="ru-RU" dirty="0"/>
          </a:p>
        </p:txBody>
      </p:sp>
      <p:sp>
        <p:nvSpPr>
          <p:cNvPr id="3" name="Содержимое 2"/>
          <p:cNvSpPr>
            <a:spLocks noGrp="1"/>
          </p:cNvSpPr>
          <p:nvPr>
            <p:ph sz="quarter" idx="1"/>
          </p:nvPr>
        </p:nvSpPr>
        <p:spPr/>
        <p:txBody>
          <a:bodyPr>
            <a:normAutofit/>
          </a:bodyPr>
          <a:lstStyle/>
          <a:p>
            <a:pPr marL="514350" indent="-514350">
              <a:buFont typeface="+mj-lt"/>
              <a:buAutoNum type="arabicParenR" startAt="3"/>
            </a:pPr>
            <a:r>
              <a:rPr lang="ru-RU" dirty="0" smtClean="0"/>
              <a:t>агентский тип модели, при котором функция управления государственным долгом сосредоточена в одном независимом институте, высокий уровень операционной прозрачности и открытая информационная политика, постановка операционных задач и разработка стратегии управления долгом и их реализация в рамках агентства при согласии министерств; получил распространение в Ирландии, Германии, Швеции, Венгрии</a:t>
            </a:r>
            <a:endParaRPr lang="ru-RU" dirty="0"/>
          </a:p>
        </p:txBody>
      </p:sp>
    </p:spTree>
    <p:extLst>
      <p:ext uri="{BB962C8B-B14F-4D97-AF65-F5344CB8AC3E}">
        <p14:creationId xmlns:p14="http://schemas.microsoft.com/office/powerpoint/2010/main" val="34166865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44866" y="356191"/>
            <a:ext cx="11379200" cy="758952"/>
          </a:xfrm>
        </p:spPr>
        <p:txBody>
          <a:bodyPr>
            <a:normAutofit fontScale="90000"/>
          </a:bodyPr>
          <a:lstStyle/>
          <a:p>
            <a:r>
              <a:rPr lang="ru-RU" sz="3600" dirty="0" smtClean="0"/>
              <a:t>Процедуры управления государственным долгом, включают следующую совокупность мер</a:t>
            </a:r>
            <a:endParaRPr lang="ru-RU" dirty="0"/>
          </a:p>
        </p:txBody>
      </p:sp>
      <p:sp>
        <p:nvSpPr>
          <p:cNvPr id="4" name="Содержимое 3"/>
          <p:cNvSpPr>
            <a:spLocks noGrp="1"/>
          </p:cNvSpPr>
          <p:nvPr>
            <p:ph sz="quarter" idx="1"/>
          </p:nvPr>
        </p:nvSpPr>
        <p:spPr/>
        <p:txBody>
          <a:bodyPr>
            <a:normAutofit fontScale="92500" lnSpcReduction="10000"/>
          </a:bodyPr>
          <a:lstStyle/>
          <a:p>
            <a:pPr lvl="0" algn="just"/>
            <a:r>
              <a:rPr lang="ru-RU" sz="2800" dirty="0" smtClean="0"/>
              <a:t>регулирование его объема и структуры;</a:t>
            </a:r>
          </a:p>
          <a:p>
            <a:pPr lvl="0" algn="just"/>
            <a:r>
              <a:rPr lang="ru-RU" sz="2800" dirty="0" smtClean="0"/>
              <a:t>определение условий новых заимствований и изменение ранее выпущенных займов;</a:t>
            </a:r>
          </a:p>
          <a:p>
            <a:pPr lvl="0" algn="just"/>
            <a:r>
              <a:rPr lang="ru-RU" sz="2800" dirty="0" smtClean="0"/>
              <a:t>регулирование рынка заимствований;</a:t>
            </a:r>
          </a:p>
          <a:p>
            <a:pPr lvl="0" algn="just"/>
            <a:r>
              <a:rPr lang="ru-RU" sz="2800" dirty="0" smtClean="0"/>
              <a:t>определение условий погашения и обслуживания государственного долга;</a:t>
            </a:r>
          </a:p>
          <a:p>
            <a:pPr lvl="0" algn="just"/>
            <a:r>
              <a:rPr lang="ru-RU" sz="2800" dirty="0" smtClean="0"/>
              <a:t>определение условий предоставления государственных гарантий;</a:t>
            </a:r>
          </a:p>
          <a:p>
            <a:pPr lvl="0" algn="just"/>
            <a:r>
              <a:rPr lang="ru-RU" sz="2800" dirty="0" smtClean="0"/>
              <a:t>контроль за целевым использованием средств с учетом объема, состава и структуры долговых обязательств, их погашения и уплаты процентов по ним, а также с учетом объема, состава и структуры и изменения в динамике внешних долговых требований государства.</a:t>
            </a:r>
          </a:p>
          <a:p>
            <a:pPr>
              <a:buNone/>
            </a:pPr>
            <a:endParaRPr lang="ru-RU" dirty="0"/>
          </a:p>
        </p:txBody>
      </p:sp>
    </p:spTree>
    <p:extLst>
      <p:ext uri="{BB962C8B-B14F-4D97-AF65-F5344CB8AC3E}">
        <p14:creationId xmlns:p14="http://schemas.microsoft.com/office/powerpoint/2010/main" val="37347911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t>Методы управления государственным долгом</a:t>
            </a:r>
            <a:endParaRPr lang="ru-RU" dirty="0"/>
          </a:p>
        </p:txBody>
      </p:sp>
      <p:sp>
        <p:nvSpPr>
          <p:cNvPr id="2" name="Содержимое 1"/>
          <p:cNvSpPr>
            <a:spLocks noGrp="1"/>
          </p:cNvSpPr>
          <p:nvPr>
            <p:ph sz="quarter" idx="1"/>
          </p:nvPr>
        </p:nvSpPr>
        <p:spPr/>
        <p:txBody>
          <a:bodyPr>
            <a:normAutofit/>
          </a:bodyPr>
          <a:lstStyle/>
          <a:p>
            <a:pPr algn="just">
              <a:buNone/>
            </a:pPr>
            <a:r>
              <a:rPr lang="ru-RU" sz="3200" dirty="0" smtClean="0"/>
              <a:t>В международной практике используется две группы методов непосредственного управления государственным долгом — </a:t>
            </a:r>
            <a:r>
              <a:rPr lang="ru-RU" sz="3200" b="1" dirty="0" smtClean="0"/>
              <a:t>административные</a:t>
            </a:r>
            <a:r>
              <a:rPr lang="ru-RU" sz="3200" dirty="0" smtClean="0"/>
              <a:t> методы и </a:t>
            </a:r>
            <a:r>
              <a:rPr lang="ru-RU" sz="3200" b="1" dirty="0" smtClean="0"/>
              <a:t>экономические</a:t>
            </a:r>
            <a:r>
              <a:rPr lang="ru-RU" sz="3200" dirty="0" smtClean="0"/>
              <a:t> методы. </a:t>
            </a:r>
            <a:endParaRPr lang="ru-RU" sz="3200" dirty="0"/>
          </a:p>
        </p:txBody>
      </p:sp>
    </p:spTree>
    <p:extLst>
      <p:ext uri="{BB962C8B-B14F-4D97-AF65-F5344CB8AC3E}">
        <p14:creationId xmlns:p14="http://schemas.microsoft.com/office/powerpoint/2010/main" val="41990014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sz="3600" dirty="0" smtClean="0"/>
              <a:t>Административные методы</a:t>
            </a:r>
            <a:endParaRPr lang="ru-RU" dirty="0"/>
          </a:p>
        </p:txBody>
      </p:sp>
      <p:sp>
        <p:nvSpPr>
          <p:cNvPr id="5" name="Содержимое 4"/>
          <p:cNvSpPr>
            <a:spLocks noGrp="1"/>
          </p:cNvSpPr>
          <p:nvPr>
            <p:ph sz="quarter" idx="1"/>
          </p:nvPr>
        </p:nvSpPr>
        <p:spPr/>
        <p:txBody>
          <a:bodyPr>
            <a:normAutofit lnSpcReduction="10000"/>
          </a:bodyPr>
          <a:lstStyle/>
          <a:p>
            <a:pPr>
              <a:buNone/>
            </a:pPr>
            <a:r>
              <a:rPr lang="ru-RU" sz="2400" b="1" dirty="0" smtClean="0"/>
              <a:t>1. Аннулирование долговых обязательств</a:t>
            </a:r>
            <a:endParaRPr lang="ru-RU" sz="2400" dirty="0" smtClean="0"/>
          </a:p>
          <a:p>
            <a:pPr algn="just">
              <a:buNone/>
            </a:pPr>
            <a:r>
              <a:rPr lang="ru-RU" sz="2400" dirty="0" smtClean="0"/>
              <a:t>Негативные последствия аннулирования долга для экономики страны-должника:</a:t>
            </a:r>
          </a:p>
          <a:p>
            <a:pPr lvl="0" algn="just"/>
            <a:r>
              <a:rPr lang="ru-RU" sz="2400" dirty="0" smtClean="0"/>
              <a:t>потеря доверия к стране-должнику;</a:t>
            </a:r>
          </a:p>
          <a:p>
            <a:pPr lvl="0" algn="just"/>
            <a:r>
              <a:rPr lang="ru-RU" sz="2400" dirty="0" smtClean="0"/>
              <a:t>ограничение возможности дальнейших заимствований на международных финансовых рынках для финансирования экономики при нехватке внутренних ресурсов;</a:t>
            </a:r>
          </a:p>
          <a:p>
            <a:pPr lvl="0" algn="just"/>
            <a:r>
              <a:rPr lang="ru-RU" sz="2400" dirty="0" smtClean="0"/>
              <a:t>возможность сокращения внешней торговли;</a:t>
            </a:r>
          </a:p>
          <a:p>
            <a:pPr lvl="0" algn="just"/>
            <a:r>
              <a:rPr lang="ru-RU" sz="2400" dirty="0" smtClean="0"/>
              <a:t>возможность экспроприации финансовых и реальных активов в других странах;</a:t>
            </a:r>
          </a:p>
          <a:p>
            <a:pPr lvl="0" algn="just"/>
            <a:r>
              <a:rPr lang="ru-RU" sz="2400" dirty="0" smtClean="0"/>
              <a:t>повышение неустойчивости внутреннего рынка, утечка финансового капитала из страны.</a:t>
            </a:r>
          </a:p>
          <a:p>
            <a:pPr>
              <a:buNone/>
            </a:pPr>
            <a:endParaRPr lang="ru-RU" dirty="0"/>
          </a:p>
        </p:txBody>
      </p:sp>
    </p:spTree>
    <p:extLst>
      <p:ext uri="{BB962C8B-B14F-4D97-AF65-F5344CB8AC3E}">
        <p14:creationId xmlns:p14="http://schemas.microsoft.com/office/powerpoint/2010/main" val="25134257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sz="3600" dirty="0" smtClean="0"/>
              <a:t>Административные методы</a:t>
            </a:r>
            <a:endParaRPr lang="ru-RU" dirty="0"/>
          </a:p>
        </p:txBody>
      </p:sp>
      <p:sp>
        <p:nvSpPr>
          <p:cNvPr id="5" name="Содержимое 4"/>
          <p:cNvSpPr>
            <a:spLocks noGrp="1"/>
          </p:cNvSpPr>
          <p:nvPr>
            <p:ph sz="quarter" idx="1"/>
          </p:nvPr>
        </p:nvSpPr>
        <p:spPr/>
        <p:txBody>
          <a:bodyPr>
            <a:normAutofit/>
          </a:bodyPr>
          <a:lstStyle/>
          <a:p>
            <a:pPr algn="just">
              <a:buNone/>
            </a:pPr>
            <a:r>
              <a:rPr lang="ru-RU" sz="2800" b="1" dirty="0" smtClean="0"/>
              <a:t>2. Списание долговых обязательств</a:t>
            </a:r>
            <a:endParaRPr lang="ru-RU" sz="2800" dirty="0" smtClean="0"/>
          </a:p>
          <a:p>
            <a:pPr algn="just">
              <a:buNone/>
            </a:pPr>
            <a:r>
              <a:rPr lang="ru-RU" sz="2800" dirty="0" smtClean="0"/>
              <a:t>По сравнению с методом одностороннего аннулирования долга последствия списания части долга более благоприятны для должника, так как сохраняются возможности внешних заимствований в будущем.</a:t>
            </a:r>
          </a:p>
          <a:p>
            <a:pPr>
              <a:buNone/>
            </a:pPr>
            <a:r>
              <a:rPr lang="ru-RU" sz="2800" b="1" dirty="0" smtClean="0"/>
              <a:t>3. Погашение просроченных обязательств (долга)</a:t>
            </a:r>
            <a:endParaRPr lang="ru-RU" sz="2800" dirty="0" smtClean="0"/>
          </a:p>
          <a:p>
            <a:pPr>
              <a:buNone/>
            </a:pPr>
            <a:r>
              <a:rPr lang="ru-RU" sz="2800" b="1" dirty="0" smtClean="0"/>
              <a:t>4. Частичная компенсация задолженности</a:t>
            </a:r>
          </a:p>
          <a:p>
            <a:pPr algn="just">
              <a:buNone/>
            </a:pPr>
            <a:endParaRPr lang="ru-RU" sz="2800" dirty="0" smtClean="0"/>
          </a:p>
          <a:p>
            <a:pPr algn="just">
              <a:buNone/>
            </a:pPr>
            <a:endParaRPr lang="ru-RU" sz="2800" dirty="0"/>
          </a:p>
        </p:txBody>
      </p:sp>
    </p:spTree>
    <p:extLst>
      <p:ext uri="{BB962C8B-B14F-4D97-AF65-F5344CB8AC3E}">
        <p14:creationId xmlns:p14="http://schemas.microsoft.com/office/powerpoint/2010/main" val="5736014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sz="3600" dirty="0" smtClean="0"/>
              <a:t>Экономические (рыночные) методы управления долгом</a:t>
            </a:r>
            <a:endParaRPr lang="ru-RU" dirty="0"/>
          </a:p>
        </p:txBody>
      </p:sp>
      <p:sp>
        <p:nvSpPr>
          <p:cNvPr id="5" name="Содержимое 4"/>
          <p:cNvSpPr>
            <a:spLocks noGrp="1"/>
          </p:cNvSpPr>
          <p:nvPr>
            <p:ph sz="quarter" idx="1"/>
          </p:nvPr>
        </p:nvSpPr>
        <p:spPr/>
        <p:txBody>
          <a:bodyPr>
            <a:normAutofit fontScale="92500" lnSpcReduction="20000"/>
          </a:bodyPr>
          <a:lstStyle/>
          <a:p>
            <a:pPr>
              <a:buNone/>
            </a:pPr>
            <a:r>
              <a:rPr lang="ru-RU" sz="2800" dirty="0" smtClean="0"/>
              <a:t>основаны на существовании вторичного рынка долгов. Он может развиваться и вследствие определенного риска невозвращения долгов развивающимися странами. К экономическим методам управления долгом относятся:</a:t>
            </a:r>
          </a:p>
          <a:p>
            <a:pPr lvl="0"/>
            <a:r>
              <a:rPr lang="ru-RU" sz="2800" dirty="0" smtClean="0"/>
              <a:t>реструктуризация долга;</a:t>
            </a:r>
          </a:p>
          <a:p>
            <a:pPr lvl="0"/>
            <a:r>
              <a:rPr lang="ru-RU" sz="2800" dirty="0" err="1" smtClean="0"/>
              <a:t>рекапитализация</a:t>
            </a:r>
            <a:r>
              <a:rPr lang="ru-RU" sz="2800" dirty="0" smtClean="0"/>
              <a:t>;</a:t>
            </a:r>
          </a:p>
          <a:p>
            <a:pPr lvl="0"/>
            <a:r>
              <a:rPr lang="ru-RU" sz="2800" dirty="0" smtClean="0"/>
              <a:t>конверсия долга в </a:t>
            </a:r>
            <a:r>
              <a:rPr lang="ru-RU" sz="2800" dirty="0" err="1" smtClean="0"/>
              <a:t>недолговые</a:t>
            </a:r>
            <a:r>
              <a:rPr lang="ru-RU" sz="2800" dirty="0" smtClean="0"/>
              <a:t> инструменты (акции, инвестиционные проекты);</a:t>
            </a:r>
          </a:p>
          <a:p>
            <a:pPr lvl="0"/>
            <a:r>
              <a:rPr lang="ru-RU" sz="2800" dirty="0" smtClean="0"/>
              <a:t>пролонгация; консолидация; унификация;</a:t>
            </a:r>
          </a:p>
          <a:p>
            <a:pPr lvl="0"/>
            <a:r>
              <a:rPr lang="ru-RU" sz="2800" dirty="0" smtClean="0"/>
              <a:t>рефинансирование;</a:t>
            </a:r>
          </a:p>
          <a:p>
            <a:pPr lvl="0"/>
            <a:r>
              <a:rPr lang="ru-RU" sz="2800" dirty="0" err="1" smtClean="0"/>
              <a:t>секьюритизация</a:t>
            </a:r>
            <a:r>
              <a:rPr lang="ru-RU" sz="2800" dirty="0" smtClean="0"/>
              <a:t> долга (конверсия долга в новые долговые инструменты).</a:t>
            </a:r>
          </a:p>
          <a:p>
            <a:pPr algn="just">
              <a:buNone/>
            </a:pPr>
            <a:endParaRPr lang="ru-RU" sz="2800" dirty="0"/>
          </a:p>
        </p:txBody>
      </p:sp>
    </p:spTree>
    <p:extLst>
      <p:ext uri="{BB962C8B-B14F-4D97-AF65-F5344CB8AC3E}">
        <p14:creationId xmlns:p14="http://schemas.microsoft.com/office/powerpoint/2010/main" val="3571538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sz="3600" dirty="0" smtClean="0"/>
              <a:t>Экономические (рыночные) методы управления долгом</a:t>
            </a:r>
            <a:endParaRPr lang="ru-RU" dirty="0"/>
          </a:p>
        </p:txBody>
      </p:sp>
      <p:sp>
        <p:nvSpPr>
          <p:cNvPr id="5" name="Содержимое 4"/>
          <p:cNvSpPr>
            <a:spLocks noGrp="1"/>
          </p:cNvSpPr>
          <p:nvPr>
            <p:ph sz="quarter" idx="1"/>
          </p:nvPr>
        </p:nvSpPr>
        <p:spPr/>
        <p:txBody>
          <a:bodyPr>
            <a:normAutofit/>
          </a:bodyPr>
          <a:lstStyle/>
          <a:p>
            <a:pPr>
              <a:buNone/>
            </a:pPr>
            <a:r>
              <a:rPr lang="ru-RU" sz="2800" b="1" dirty="0" smtClean="0"/>
              <a:t>Реструктуризация долга</a:t>
            </a:r>
            <a:r>
              <a:rPr lang="ru-RU" sz="2800" dirty="0" smtClean="0"/>
              <a:t> означает составление нового, более приемлемого для должника графика выплаты долга, нежели это вытекает из оригинальных схем кредитного соглашения. При этом продлевается льготный период, когда выплачиваются только проценты, а также увеличивается сам период выплат основного долга. Происходит изменение срока платежей по долгу. Это дает краткосрочное облегчение стране-должнику, хотя ее общий долг не только не сокращается, но даже возрастает за счет дополнительных процентов в новый период его погашения.</a:t>
            </a:r>
          </a:p>
          <a:p>
            <a:pPr algn="just">
              <a:buNone/>
            </a:pPr>
            <a:endParaRPr lang="ru-RU" sz="2800" dirty="0"/>
          </a:p>
        </p:txBody>
      </p:sp>
    </p:spTree>
    <p:extLst>
      <p:ext uri="{BB962C8B-B14F-4D97-AF65-F5344CB8AC3E}">
        <p14:creationId xmlns:p14="http://schemas.microsoft.com/office/powerpoint/2010/main" val="28333379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sz="3600" dirty="0" smtClean="0"/>
              <a:t>Экономические (рыночные) методы управления долгом</a:t>
            </a:r>
            <a:endParaRPr lang="ru-RU" dirty="0"/>
          </a:p>
        </p:txBody>
      </p:sp>
      <p:sp>
        <p:nvSpPr>
          <p:cNvPr id="5" name="Содержимое 4"/>
          <p:cNvSpPr>
            <a:spLocks noGrp="1"/>
          </p:cNvSpPr>
          <p:nvPr>
            <p:ph sz="quarter" idx="1"/>
          </p:nvPr>
        </p:nvSpPr>
        <p:spPr/>
        <p:txBody>
          <a:bodyPr>
            <a:normAutofit fontScale="92500"/>
          </a:bodyPr>
          <a:lstStyle/>
          <a:p>
            <a:pPr>
              <a:buNone/>
            </a:pPr>
            <a:r>
              <a:rPr lang="ru-RU" sz="2800" b="1" dirty="0" err="1" smtClean="0"/>
              <a:t>Рекапитализация</a:t>
            </a:r>
            <a:r>
              <a:rPr lang="ru-RU" sz="2800" b="1" dirty="0" smtClean="0"/>
              <a:t> – </a:t>
            </a:r>
            <a:r>
              <a:rPr lang="ru-RU" sz="2800" dirty="0" smtClean="0"/>
              <a:t>выпуск ценных бумаг (облигаций) на сумму долга с другими сроками обращения и процентными платежами.</a:t>
            </a:r>
          </a:p>
          <a:p>
            <a:pPr>
              <a:buNone/>
            </a:pPr>
            <a:r>
              <a:rPr lang="ru-RU" sz="2800" b="1" dirty="0" smtClean="0"/>
              <a:t>Пролонгация</a:t>
            </a:r>
            <a:r>
              <a:rPr lang="ru-RU" sz="2800" dirty="0" smtClean="0"/>
              <a:t> – удлинение сроков погашения.</a:t>
            </a:r>
          </a:p>
          <a:p>
            <a:pPr>
              <a:buNone/>
            </a:pPr>
            <a:r>
              <a:rPr lang="ru-RU" sz="2800" b="1" dirty="0" smtClean="0"/>
              <a:t>Консолидация</a:t>
            </a:r>
            <a:r>
              <a:rPr lang="ru-RU" sz="2800" dirty="0" smtClean="0"/>
              <a:t> – изменение условий займа, связанных с их сроками.</a:t>
            </a:r>
          </a:p>
          <a:p>
            <a:pPr>
              <a:buNone/>
            </a:pPr>
            <a:r>
              <a:rPr lang="ru-RU" sz="2800" b="1" dirty="0" smtClean="0"/>
              <a:t>Рефинансирование </a:t>
            </a:r>
            <a:r>
              <a:rPr lang="ru-RU" sz="2800" dirty="0" smtClean="0"/>
              <a:t>– выпуск новых займов для расчета по старым.</a:t>
            </a:r>
          </a:p>
          <a:p>
            <a:pPr>
              <a:buNone/>
            </a:pPr>
            <a:r>
              <a:rPr lang="ru-RU" sz="2800" b="1" dirty="0" smtClean="0"/>
              <a:t>Унификация </a:t>
            </a:r>
            <a:r>
              <a:rPr lang="ru-RU" sz="2800" dirty="0" smtClean="0"/>
              <a:t>– объединение нескольких существующих займов в один. При этом ранее выпущенные облигации обмениваются на новые.  Часто проводится совместно с консолидацией.</a:t>
            </a:r>
          </a:p>
          <a:p>
            <a:pPr algn="just">
              <a:buNone/>
            </a:pPr>
            <a:endParaRPr lang="ru-RU" sz="2800" dirty="0"/>
          </a:p>
        </p:txBody>
      </p:sp>
    </p:spTree>
    <p:extLst>
      <p:ext uri="{BB962C8B-B14F-4D97-AF65-F5344CB8AC3E}">
        <p14:creationId xmlns:p14="http://schemas.microsoft.com/office/powerpoint/2010/main" val="28333379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sz="3600" dirty="0" smtClean="0"/>
              <a:t>Экономические (рыночные) методы управления долгом</a:t>
            </a:r>
            <a:endParaRPr lang="ru-RU" dirty="0"/>
          </a:p>
        </p:txBody>
      </p:sp>
      <p:sp>
        <p:nvSpPr>
          <p:cNvPr id="5" name="Содержимое 4"/>
          <p:cNvSpPr>
            <a:spLocks noGrp="1"/>
          </p:cNvSpPr>
          <p:nvPr>
            <p:ph sz="quarter" idx="1"/>
          </p:nvPr>
        </p:nvSpPr>
        <p:spPr/>
        <p:txBody>
          <a:bodyPr>
            <a:normAutofit fontScale="92500" lnSpcReduction="10000"/>
          </a:bodyPr>
          <a:lstStyle/>
          <a:p>
            <a:pPr lvl="0" algn="just">
              <a:buNone/>
            </a:pPr>
            <a:r>
              <a:rPr lang="ru-RU" sz="2800" b="1" dirty="0" smtClean="0"/>
              <a:t>Конверсия </a:t>
            </a:r>
            <a:r>
              <a:rPr lang="ru-RU" sz="2800" dirty="0" smtClean="0"/>
              <a:t>– изменение условий займа, касающихся доходности.</a:t>
            </a:r>
          </a:p>
          <a:p>
            <a:pPr algn="just">
              <a:buNone/>
            </a:pPr>
            <a:r>
              <a:rPr lang="ru-RU" sz="2800" b="1" dirty="0" smtClean="0"/>
              <a:t>Конверсия долга в собственность</a:t>
            </a:r>
            <a:r>
              <a:rPr lang="ru-RU" sz="2800" dirty="0" smtClean="0"/>
              <a:t> есть процесс, посредством которого любой долговой инструмент, выпущенный от имени или непосредственно заемщиком развивающейся страны, преобразуется в инвестиции или собственность. Конверсионные механизмы, как правило, обеспечивают перевод долговых обязательств в новые обязательства, выраженные в местной валюте.</a:t>
            </a:r>
          </a:p>
          <a:p>
            <a:pPr>
              <a:buNone/>
            </a:pPr>
            <a:r>
              <a:rPr lang="ru-RU" sz="2800" dirty="0" smtClean="0"/>
              <a:t>По функциональному содержанию конверсия делится на три типа:</a:t>
            </a:r>
          </a:p>
          <a:p>
            <a:pPr lvl="0"/>
            <a:r>
              <a:rPr lang="ru-RU" sz="2800" dirty="0" smtClean="0"/>
              <a:t>перевод долга в местную валюту;</a:t>
            </a:r>
          </a:p>
          <a:p>
            <a:pPr lvl="0"/>
            <a:r>
              <a:rPr lang="ru-RU" sz="2800" dirty="0" smtClean="0"/>
              <a:t>прямой обмен на активы;</a:t>
            </a:r>
          </a:p>
          <a:p>
            <a:pPr lvl="0"/>
            <a:r>
              <a:rPr lang="ru-RU" sz="2800" dirty="0" smtClean="0"/>
              <a:t>прямой обмен на товары.</a:t>
            </a:r>
          </a:p>
        </p:txBody>
      </p:sp>
    </p:spTree>
    <p:extLst>
      <p:ext uri="{BB962C8B-B14F-4D97-AF65-F5344CB8AC3E}">
        <p14:creationId xmlns:p14="http://schemas.microsoft.com/office/powerpoint/2010/main" val="41880484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sz="3600" dirty="0" smtClean="0"/>
              <a:t>Экономические (рыночные) методы управления долгом</a:t>
            </a:r>
            <a:endParaRPr lang="ru-RU" dirty="0"/>
          </a:p>
        </p:txBody>
      </p:sp>
      <p:sp>
        <p:nvSpPr>
          <p:cNvPr id="5" name="Содержимое 4"/>
          <p:cNvSpPr>
            <a:spLocks noGrp="1"/>
          </p:cNvSpPr>
          <p:nvPr>
            <p:ph sz="quarter" idx="1"/>
          </p:nvPr>
        </p:nvSpPr>
        <p:spPr/>
        <p:txBody>
          <a:bodyPr>
            <a:normAutofit/>
          </a:bodyPr>
          <a:lstStyle/>
          <a:p>
            <a:pPr algn="just">
              <a:buNone/>
            </a:pPr>
            <a:r>
              <a:rPr lang="ru-RU" sz="2800" b="1" dirty="0" err="1" smtClean="0"/>
              <a:t>Секьюритизация</a:t>
            </a:r>
            <a:r>
              <a:rPr lang="ru-RU" sz="2800" dirty="0" smtClean="0"/>
              <a:t> считается инструментом управления долгом, при использовании которого проводится эмиссия новых долговых обязательств в виде облигаций, обмениваемых на старый долг или подлежащих продаже на открытом рынке. Эта схема реструктуризации внешнего долга уместна при соглашении между кредиторами и заемщиками о признании приоритета новых долговых обязательств по отношению к старым долгам.</a:t>
            </a:r>
          </a:p>
        </p:txBody>
      </p:sp>
    </p:spTree>
    <p:extLst>
      <p:ext uri="{BB962C8B-B14F-4D97-AF65-F5344CB8AC3E}">
        <p14:creationId xmlns:p14="http://schemas.microsoft.com/office/powerpoint/2010/main" val="26843645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Управление государственным долгом в РФ</a:t>
            </a:r>
          </a:p>
        </p:txBody>
      </p:sp>
      <p:sp>
        <p:nvSpPr>
          <p:cNvPr id="3" name="Содержимое 2"/>
          <p:cNvSpPr>
            <a:spLocks noGrp="1"/>
          </p:cNvSpPr>
          <p:nvPr>
            <p:ph sz="quarter" idx="1"/>
          </p:nvPr>
        </p:nvSpPr>
        <p:spPr/>
        <p:txBody>
          <a:bodyPr>
            <a:normAutofit fontScale="92500" lnSpcReduction="10000"/>
          </a:bodyPr>
          <a:lstStyle/>
          <a:p>
            <a:r>
              <a:rPr lang="ru-RU" dirty="0" smtClean="0"/>
              <a:t>В настоящее время наблюдается увеличение государственных долгов и долговой нагрузки в странах с транзитивной (переходной) экономикой и в ведущих промышленно развитых странах. Последние имеют не только значительные объемы государственных долгов, но и выступают крупнейшими кредиторами мировой экономики. </a:t>
            </a:r>
          </a:p>
          <a:p>
            <a:r>
              <a:rPr lang="ru-RU" dirty="0" smtClean="0"/>
              <a:t>Госдолг России с 2013 по 2015 гг. вырос почти в 2 раза. По оценкам Счетной палаты, причиной увеличения госдолга с 2014 г. послужило привлечение облигаций федерального займа в размере триллиона рублей для нужд Агентства по страхованию вкладов. Несмотря на такое увеличение, объем </a:t>
            </a:r>
            <a:r>
              <a:rPr lang="ru-RU" dirty="0" err="1" smtClean="0"/>
              <a:t>госзадолженности</a:t>
            </a:r>
            <a:r>
              <a:rPr lang="ru-RU" dirty="0" smtClean="0"/>
              <a:t> России по отношению к ВВП, среди исследуемых стран, является единственным, который не превышает отметку в 60% ВВП.</a:t>
            </a:r>
          </a:p>
        </p:txBody>
      </p:sp>
    </p:spTree>
    <p:extLst>
      <p:ext uri="{BB962C8B-B14F-4D97-AF65-F5344CB8AC3E}">
        <p14:creationId xmlns:p14="http://schemas.microsoft.com/office/powerpoint/2010/main" val="13042533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Управление государственным долгом в РФ</a:t>
            </a:r>
            <a:endParaRPr lang="ru-RU" dirty="0"/>
          </a:p>
        </p:txBody>
      </p:sp>
      <p:sp>
        <p:nvSpPr>
          <p:cNvPr id="3" name="Содержимое 2"/>
          <p:cNvSpPr>
            <a:spLocks noGrp="1"/>
          </p:cNvSpPr>
          <p:nvPr>
            <p:ph sz="quarter" idx="1"/>
          </p:nvPr>
        </p:nvSpPr>
        <p:spPr/>
        <p:txBody>
          <a:bodyPr/>
          <a:lstStyle/>
          <a:p>
            <a:pPr>
              <a:buNone/>
            </a:pPr>
            <a:r>
              <a:rPr lang="ru-RU" dirty="0" smtClean="0"/>
              <a:t>В современных условиях управление государственных долгом является одним из наиболее важных элементов государственной финансовой политики. В настоящее время в России наблюдается изменение структуры заимствований: активно увеличивается внутренний долг при относительной стабильности внешнего долга. Такая тенденция соответствует долговой политике Правительства РФ. Рассмотрим более подробно состав и структуру государственного внешнего и внутреннего долга РФ.</a:t>
            </a:r>
            <a:endParaRPr lang="ru-RU" dirty="0"/>
          </a:p>
        </p:txBody>
      </p:sp>
    </p:spTree>
    <p:extLst>
      <p:ext uri="{BB962C8B-B14F-4D97-AF65-F5344CB8AC3E}">
        <p14:creationId xmlns:p14="http://schemas.microsoft.com/office/powerpoint/2010/main" val="200596197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Государственный долг РФ (</a:t>
            </a:r>
            <a:r>
              <a:rPr lang="ru-RU" dirty="0" err="1" smtClean="0"/>
              <a:t>млрд.руб</a:t>
            </a:r>
            <a:r>
              <a:rPr lang="ru-RU" dirty="0" smtClean="0"/>
              <a:t>.)</a:t>
            </a:r>
            <a:endParaRPr lang="ru-RU" dirty="0"/>
          </a:p>
        </p:txBody>
      </p:sp>
      <p:graphicFrame>
        <p:nvGraphicFramePr>
          <p:cNvPr id="4" name="Объект 3"/>
          <p:cNvGraphicFramePr>
            <a:graphicFrameLocks noGrp="1"/>
          </p:cNvGraphicFramePr>
          <p:nvPr>
            <p:ph sz="quarter" idx="1"/>
            <p:extLst/>
          </p:nvPr>
        </p:nvGraphicFramePr>
        <p:xfrm>
          <a:off x="690464" y="1623527"/>
          <a:ext cx="10898155" cy="4436021"/>
        </p:xfrm>
        <a:graphic>
          <a:graphicData uri="http://schemas.openxmlformats.org/drawingml/2006/table">
            <a:tbl>
              <a:tblPr firstRow="1" firstCol="1" bandRow="1">
                <a:tableStyleId>{5C22544A-7EE6-4342-B048-85BDC9FD1C3A}</a:tableStyleId>
              </a:tblPr>
              <a:tblGrid>
                <a:gridCol w="3589062"/>
                <a:gridCol w="1309708"/>
                <a:gridCol w="1346472"/>
                <a:gridCol w="1191375"/>
                <a:gridCol w="1140825"/>
                <a:gridCol w="1139677"/>
                <a:gridCol w="1181036"/>
              </a:tblGrid>
              <a:tr h="430849">
                <a:tc>
                  <a:txBody>
                    <a:bodyPr/>
                    <a:lstStyle/>
                    <a:p>
                      <a:pPr algn="ctr">
                        <a:lnSpc>
                          <a:spcPct val="115000"/>
                        </a:lnSpc>
                        <a:spcAft>
                          <a:spcPts val="0"/>
                        </a:spcAft>
                      </a:pPr>
                      <a:r>
                        <a:rPr lang="ru-RU" sz="2000" dirty="0">
                          <a:effectLst/>
                        </a:rPr>
                        <a:t>Категория долга</a:t>
                      </a:r>
                      <a:endParaRPr lang="ru-RU" sz="20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2013</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2014</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2015</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2016</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2017</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2018</a:t>
                      </a:r>
                      <a:endParaRPr lang="ru-RU" sz="2000">
                        <a:effectLst/>
                        <a:latin typeface="Calibri"/>
                        <a:ea typeface="Calibri"/>
                        <a:cs typeface="Times New Roman"/>
                      </a:endParaRPr>
                    </a:p>
                  </a:txBody>
                  <a:tcPr marL="0" marR="68580" marT="0" marB="0" anchor="ctr"/>
                </a:tc>
              </a:tr>
              <a:tr h="608599">
                <a:tc>
                  <a:txBody>
                    <a:bodyPr/>
                    <a:lstStyle/>
                    <a:p>
                      <a:pPr>
                        <a:lnSpc>
                          <a:spcPct val="115000"/>
                        </a:lnSpc>
                        <a:spcAft>
                          <a:spcPts val="0"/>
                        </a:spcAft>
                      </a:pPr>
                      <a:r>
                        <a:rPr lang="ru-RU" sz="2000" dirty="0">
                          <a:effectLst/>
                        </a:rPr>
                        <a:t>Государственный долг РФ</a:t>
                      </a:r>
                      <a:endParaRPr lang="ru-RU" sz="20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dirty="0">
                          <a:effectLst/>
                        </a:rPr>
                        <a:t>7548,3</a:t>
                      </a:r>
                      <a:endParaRPr lang="ru-RU" sz="20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dirty="0">
                          <a:effectLst/>
                        </a:rPr>
                        <a:t>10299,1</a:t>
                      </a:r>
                      <a:endParaRPr lang="ru-RU" sz="20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10951,9</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11109,8</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12680,5</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13778,6</a:t>
                      </a:r>
                      <a:endParaRPr lang="ru-RU" sz="2000">
                        <a:effectLst/>
                        <a:latin typeface="Calibri"/>
                        <a:ea typeface="Calibri"/>
                        <a:cs typeface="Times New Roman"/>
                      </a:endParaRPr>
                    </a:p>
                  </a:txBody>
                  <a:tcPr marL="0" marR="68580" marT="0" marB="0" anchor="ctr"/>
                </a:tc>
              </a:tr>
              <a:tr h="608599">
                <a:tc>
                  <a:txBody>
                    <a:bodyPr/>
                    <a:lstStyle/>
                    <a:p>
                      <a:pPr>
                        <a:lnSpc>
                          <a:spcPct val="115000"/>
                        </a:lnSpc>
                        <a:spcAft>
                          <a:spcPts val="0"/>
                        </a:spcAft>
                      </a:pPr>
                      <a:r>
                        <a:rPr lang="ru-RU" sz="2000">
                          <a:effectLst/>
                        </a:rPr>
                        <a:t>Государственный внутренний долг РФ:</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5722,2</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dirty="0">
                          <a:effectLst/>
                        </a:rPr>
                        <a:t>7241,2</a:t>
                      </a:r>
                      <a:endParaRPr lang="ru-RU" sz="20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dirty="0">
                          <a:effectLst/>
                        </a:rPr>
                        <a:t>7307,6</a:t>
                      </a:r>
                      <a:endParaRPr lang="ru-RU" sz="20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8003,5</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9241,4</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10430,7</a:t>
                      </a:r>
                      <a:endParaRPr lang="ru-RU" sz="2000">
                        <a:effectLst/>
                        <a:latin typeface="Calibri"/>
                        <a:ea typeface="Calibri"/>
                        <a:cs typeface="Times New Roman"/>
                      </a:endParaRPr>
                    </a:p>
                  </a:txBody>
                  <a:tcPr marL="0" marR="68580" marT="0" marB="0" anchor="ctr"/>
                </a:tc>
              </a:tr>
              <a:tr h="1551532">
                <a:tc>
                  <a:txBody>
                    <a:bodyPr/>
                    <a:lstStyle/>
                    <a:p>
                      <a:pPr marL="183515">
                        <a:lnSpc>
                          <a:spcPct val="115000"/>
                        </a:lnSpc>
                        <a:spcAft>
                          <a:spcPts val="0"/>
                        </a:spcAft>
                      </a:pPr>
                      <a:r>
                        <a:rPr lang="ru-RU" sz="2000">
                          <a:effectLst/>
                        </a:rPr>
                        <a:t>В том числе:</a:t>
                      </a:r>
                    </a:p>
                    <a:p>
                      <a:pPr marL="183515">
                        <a:lnSpc>
                          <a:spcPct val="115000"/>
                        </a:lnSpc>
                        <a:spcAft>
                          <a:spcPts val="0"/>
                        </a:spcAft>
                      </a:pPr>
                      <a:r>
                        <a:rPr lang="ru-RU" sz="2000">
                          <a:effectLst/>
                        </a:rPr>
                        <a:t>Государственные ценные бумаги РФ в национальной валюте</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4432,4</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5475,7</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dirty="0">
                          <a:effectLst/>
                        </a:rPr>
                        <a:t>5573,1</a:t>
                      </a:r>
                      <a:endParaRPr lang="ru-RU" sz="20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6100,3</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7205,2</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8301,0</a:t>
                      </a:r>
                      <a:endParaRPr lang="ru-RU" sz="2000">
                        <a:effectLst/>
                        <a:latin typeface="Calibri"/>
                        <a:ea typeface="Calibri"/>
                        <a:cs typeface="Times New Roman"/>
                      </a:endParaRPr>
                    </a:p>
                  </a:txBody>
                  <a:tcPr marL="0" marR="68580" marT="0" marB="0" anchor="ctr"/>
                </a:tc>
              </a:tr>
              <a:tr h="922910">
                <a:tc>
                  <a:txBody>
                    <a:bodyPr/>
                    <a:lstStyle/>
                    <a:p>
                      <a:pPr marL="183515">
                        <a:lnSpc>
                          <a:spcPct val="115000"/>
                        </a:lnSpc>
                        <a:spcAft>
                          <a:spcPts val="0"/>
                        </a:spcAft>
                      </a:pPr>
                      <a:r>
                        <a:rPr lang="ru-RU" sz="2000" dirty="0">
                          <a:effectLst/>
                        </a:rPr>
                        <a:t>Государственные гарантии РФ в валюте РФ</a:t>
                      </a:r>
                      <a:endParaRPr lang="ru-RU" sz="20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dirty="0">
                          <a:effectLst/>
                        </a:rPr>
                        <a:t>1289,9</a:t>
                      </a:r>
                      <a:endParaRPr lang="ru-RU" sz="20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1765,5</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a:effectLst/>
                        </a:rPr>
                        <a:t>1734,5</a:t>
                      </a:r>
                      <a:endParaRPr lang="ru-RU" sz="20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dirty="0">
                          <a:effectLst/>
                        </a:rPr>
                        <a:t>1903,1</a:t>
                      </a:r>
                      <a:endParaRPr lang="ru-RU" sz="20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dirty="0">
                          <a:effectLst/>
                        </a:rPr>
                        <a:t>2036,2</a:t>
                      </a:r>
                      <a:endParaRPr lang="ru-RU" sz="20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2000" dirty="0">
                          <a:effectLst/>
                        </a:rPr>
                        <a:t>2129,7</a:t>
                      </a:r>
                      <a:r>
                        <a:rPr lang="ru-RU" sz="2000" baseline="30000" dirty="0">
                          <a:effectLst/>
                        </a:rPr>
                        <a:t>1</a:t>
                      </a:r>
                      <a:endParaRPr lang="ru-RU" sz="2000" dirty="0">
                        <a:effectLst/>
                        <a:latin typeface="Calibri"/>
                        <a:ea typeface="Calibri"/>
                        <a:cs typeface="Times New Roman"/>
                      </a:endParaRPr>
                    </a:p>
                  </a:txBody>
                  <a:tcPr marL="0" marR="68580" marT="0" marB="0" anchor="ctr"/>
                </a:tc>
              </a:tr>
            </a:tbl>
          </a:graphicData>
        </a:graphic>
      </p:graphicFrame>
    </p:spTree>
    <p:extLst>
      <p:ext uri="{BB962C8B-B14F-4D97-AF65-F5344CB8AC3E}">
        <p14:creationId xmlns:p14="http://schemas.microsoft.com/office/powerpoint/2010/main" val="8663486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Государственный долг РФ</a:t>
            </a:r>
          </a:p>
        </p:txBody>
      </p:sp>
      <p:graphicFrame>
        <p:nvGraphicFramePr>
          <p:cNvPr id="4" name="Объект 3"/>
          <p:cNvGraphicFramePr>
            <a:graphicFrameLocks noGrp="1"/>
          </p:cNvGraphicFramePr>
          <p:nvPr>
            <p:ph sz="quarter" idx="1"/>
            <p:extLst/>
          </p:nvPr>
        </p:nvGraphicFramePr>
        <p:xfrm>
          <a:off x="335899" y="1380933"/>
          <a:ext cx="11588622" cy="5172914"/>
        </p:xfrm>
        <a:graphic>
          <a:graphicData uri="http://schemas.openxmlformats.org/drawingml/2006/table">
            <a:tbl>
              <a:tblPr firstRow="1" firstCol="1" bandRow="1">
                <a:tableStyleId>{5C22544A-7EE6-4342-B048-85BDC9FD1C3A}</a:tableStyleId>
              </a:tblPr>
              <a:tblGrid>
                <a:gridCol w="5299791"/>
                <a:gridCol w="1045028"/>
                <a:gridCol w="1156996"/>
                <a:gridCol w="1082351"/>
                <a:gridCol w="1007706"/>
                <a:gridCol w="970384"/>
                <a:gridCol w="1026366"/>
              </a:tblGrid>
              <a:tr h="303969">
                <a:tc>
                  <a:txBody>
                    <a:bodyPr/>
                    <a:lstStyle/>
                    <a:p>
                      <a:pPr algn="ctr">
                        <a:lnSpc>
                          <a:spcPct val="115000"/>
                        </a:lnSpc>
                        <a:spcAft>
                          <a:spcPts val="0"/>
                        </a:spcAft>
                      </a:pPr>
                      <a:r>
                        <a:rPr lang="ru-RU" sz="1800" dirty="0">
                          <a:effectLst/>
                        </a:rPr>
                        <a:t>Категория долга</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2013</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2014</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dirty="0">
                          <a:effectLst/>
                        </a:rPr>
                        <a:t>2015</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2016</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2017</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2018</a:t>
                      </a:r>
                      <a:endParaRPr lang="ru-RU" sz="1800">
                        <a:effectLst/>
                        <a:latin typeface="Calibri"/>
                        <a:ea typeface="Calibri"/>
                        <a:cs typeface="Times New Roman"/>
                      </a:endParaRPr>
                    </a:p>
                  </a:txBody>
                  <a:tcPr marL="0" marR="68580" marT="0" marB="0" anchor="ctr"/>
                </a:tc>
              </a:tr>
              <a:tr h="361545">
                <a:tc>
                  <a:txBody>
                    <a:bodyPr/>
                    <a:lstStyle/>
                    <a:p>
                      <a:pPr>
                        <a:lnSpc>
                          <a:spcPct val="115000"/>
                        </a:lnSpc>
                        <a:spcAft>
                          <a:spcPts val="0"/>
                        </a:spcAft>
                      </a:pPr>
                      <a:r>
                        <a:rPr lang="ru-RU" sz="1800" dirty="0">
                          <a:effectLst/>
                        </a:rPr>
                        <a:t>Государственный внешний долг РФ:</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dirty="0">
                          <a:effectLst/>
                        </a:rPr>
                        <a:t>1826,1</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3057,9</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3644,3</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3106,3</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3439,0</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3347,9</a:t>
                      </a:r>
                      <a:endParaRPr lang="ru-RU" sz="1800">
                        <a:effectLst/>
                        <a:latin typeface="Calibri"/>
                        <a:ea typeface="Calibri"/>
                        <a:cs typeface="Times New Roman"/>
                      </a:endParaRPr>
                    </a:p>
                  </a:txBody>
                  <a:tcPr marL="0" marR="68580" marT="0" marB="0" anchor="ctr"/>
                </a:tc>
              </a:tr>
              <a:tr h="1804418">
                <a:tc>
                  <a:txBody>
                    <a:bodyPr/>
                    <a:lstStyle/>
                    <a:p>
                      <a:pPr marL="183515">
                        <a:lnSpc>
                          <a:spcPct val="115000"/>
                        </a:lnSpc>
                        <a:spcAft>
                          <a:spcPts val="0"/>
                        </a:spcAft>
                      </a:pPr>
                      <a:r>
                        <a:rPr lang="ru-RU" sz="1800" dirty="0">
                          <a:effectLst/>
                        </a:rPr>
                        <a:t>В том числе:</a:t>
                      </a:r>
                    </a:p>
                    <a:p>
                      <a:pPr marL="183515">
                        <a:lnSpc>
                          <a:spcPct val="115000"/>
                        </a:lnSpc>
                        <a:spcAft>
                          <a:spcPts val="0"/>
                        </a:spcAft>
                      </a:pPr>
                      <a:r>
                        <a:rPr lang="ru-RU" sz="1800" dirty="0">
                          <a:effectLst/>
                        </a:rPr>
                        <a:t>Государственные ценные бумаги РФ в иностранной валюте: </a:t>
                      </a:r>
                    </a:p>
                    <a:p>
                      <a:pPr marL="183515">
                        <a:lnSpc>
                          <a:spcPct val="115000"/>
                        </a:lnSpc>
                        <a:spcAft>
                          <a:spcPts val="0"/>
                        </a:spcAft>
                      </a:pPr>
                      <a:r>
                        <a:rPr lang="ru-RU" sz="1800" dirty="0">
                          <a:effectLst/>
                        </a:rPr>
                        <a:t>Облигации внешних облигационных </a:t>
                      </a:r>
                      <a:r>
                        <a:rPr lang="ru-RU" sz="1800" dirty="0" smtClean="0">
                          <a:effectLst/>
                        </a:rPr>
                        <a:t>займов (ОВГВЗ)</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1331,2</a:t>
                      </a:r>
                    </a:p>
                    <a:p>
                      <a:pPr algn="ctr">
                        <a:lnSpc>
                          <a:spcPct val="115000"/>
                        </a:lnSpc>
                        <a:spcAft>
                          <a:spcPts val="0"/>
                        </a:spcAft>
                      </a:pPr>
                      <a:r>
                        <a:rPr lang="ru-RU" sz="1800">
                          <a:effectLst/>
                        </a:rPr>
                        <a:t> </a:t>
                      </a:r>
                    </a:p>
                    <a:p>
                      <a:pPr algn="ctr">
                        <a:lnSpc>
                          <a:spcPct val="115000"/>
                        </a:lnSpc>
                        <a:spcAft>
                          <a:spcPts val="0"/>
                        </a:spcAft>
                      </a:pPr>
                      <a:r>
                        <a:rPr lang="ru-RU" sz="1800">
                          <a:effectLst/>
                        </a:rPr>
                        <a:t> </a:t>
                      </a:r>
                    </a:p>
                    <a:p>
                      <a:pPr algn="ctr">
                        <a:lnSpc>
                          <a:spcPct val="115000"/>
                        </a:lnSpc>
                        <a:spcAft>
                          <a:spcPts val="0"/>
                        </a:spcAft>
                      </a:pPr>
                      <a:r>
                        <a:rPr lang="ru-RU" sz="1800">
                          <a:effectLst/>
                        </a:rPr>
                        <a:t>1331,1</a:t>
                      </a:r>
                    </a:p>
                    <a:p>
                      <a:pPr algn="ctr">
                        <a:lnSpc>
                          <a:spcPct val="115000"/>
                        </a:lnSpc>
                        <a:spcAft>
                          <a:spcPts val="0"/>
                        </a:spcAft>
                      </a:pPr>
                      <a:r>
                        <a:rPr lang="ru-RU" sz="1800">
                          <a:effectLst/>
                        </a:rPr>
                        <a:t> </a:t>
                      </a:r>
                    </a:p>
                    <a:p>
                      <a:pPr algn="ctr">
                        <a:lnSpc>
                          <a:spcPct val="115000"/>
                        </a:lnSpc>
                        <a:spcAft>
                          <a:spcPts val="0"/>
                        </a:spcAft>
                      </a:pPr>
                      <a:r>
                        <a:rPr lang="ru-RU" sz="1800">
                          <a:effectLst/>
                        </a:rPr>
                        <a:t>0,2</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2209,9</a:t>
                      </a:r>
                    </a:p>
                    <a:p>
                      <a:pPr algn="ctr">
                        <a:lnSpc>
                          <a:spcPct val="115000"/>
                        </a:lnSpc>
                        <a:spcAft>
                          <a:spcPts val="0"/>
                        </a:spcAft>
                      </a:pPr>
                      <a:r>
                        <a:rPr lang="ru-RU" sz="1800">
                          <a:effectLst/>
                        </a:rPr>
                        <a:t> </a:t>
                      </a:r>
                    </a:p>
                    <a:p>
                      <a:pPr algn="ctr">
                        <a:lnSpc>
                          <a:spcPct val="115000"/>
                        </a:lnSpc>
                        <a:spcAft>
                          <a:spcPts val="0"/>
                        </a:spcAft>
                      </a:pPr>
                      <a:r>
                        <a:rPr lang="ru-RU" sz="1800">
                          <a:effectLst/>
                        </a:rPr>
                        <a:t> </a:t>
                      </a:r>
                    </a:p>
                    <a:p>
                      <a:pPr algn="ctr">
                        <a:lnSpc>
                          <a:spcPct val="115000"/>
                        </a:lnSpc>
                        <a:spcAft>
                          <a:spcPts val="0"/>
                        </a:spcAft>
                      </a:pPr>
                      <a:r>
                        <a:rPr lang="ru-RU" sz="1800">
                          <a:effectLst/>
                        </a:rPr>
                        <a:t>2209,6</a:t>
                      </a:r>
                    </a:p>
                    <a:p>
                      <a:pPr algn="ctr">
                        <a:lnSpc>
                          <a:spcPct val="115000"/>
                        </a:lnSpc>
                        <a:spcAft>
                          <a:spcPts val="0"/>
                        </a:spcAft>
                      </a:pPr>
                      <a:r>
                        <a:rPr lang="ru-RU" sz="1800">
                          <a:effectLst/>
                        </a:rPr>
                        <a:t> </a:t>
                      </a:r>
                    </a:p>
                    <a:p>
                      <a:pPr algn="ctr">
                        <a:lnSpc>
                          <a:spcPct val="115000"/>
                        </a:lnSpc>
                        <a:spcAft>
                          <a:spcPts val="0"/>
                        </a:spcAft>
                      </a:pPr>
                      <a:r>
                        <a:rPr lang="ru-RU" sz="1800">
                          <a:effectLst/>
                        </a:rPr>
                        <a:t>0,3</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2617,7</a:t>
                      </a:r>
                    </a:p>
                    <a:p>
                      <a:pPr algn="ctr">
                        <a:lnSpc>
                          <a:spcPct val="115000"/>
                        </a:lnSpc>
                        <a:spcAft>
                          <a:spcPts val="0"/>
                        </a:spcAft>
                      </a:pPr>
                      <a:r>
                        <a:rPr lang="ru-RU" sz="1800">
                          <a:effectLst/>
                        </a:rPr>
                        <a:t> </a:t>
                      </a:r>
                    </a:p>
                    <a:p>
                      <a:pPr algn="ctr">
                        <a:lnSpc>
                          <a:spcPct val="115000"/>
                        </a:lnSpc>
                        <a:spcAft>
                          <a:spcPts val="0"/>
                        </a:spcAft>
                      </a:pPr>
                      <a:r>
                        <a:rPr lang="ru-RU" sz="1800">
                          <a:effectLst/>
                        </a:rPr>
                        <a:t> </a:t>
                      </a:r>
                    </a:p>
                    <a:p>
                      <a:pPr algn="ctr">
                        <a:lnSpc>
                          <a:spcPct val="115000"/>
                        </a:lnSpc>
                        <a:spcAft>
                          <a:spcPts val="0"/>
                        </a:spcAft>
                      </a:pPr>
                      <a:r>
                        <a:rPr lang="ru-RU" sz="1800">
                          <a:effectLst/>
                        </a:rPr>
                        <a:t>2617,3</a:t>
                      </a:r>
                    </a:p>
                    <a:p>
                      <a:pPr algn="ctr">
                        <a:lnSpc>
                          <a:spcPct val="115000"/>
                        </a:lnSpc>
                        <a:spcAft>
                          <a:spcPts val="0"/>
                        </a:spcAft>
                      </a:pPr>
                      <a:r>
                        <a:rPr lang="ru-RU" sz="1800">
                          <a:effectLst/>
                        </a:rPr>
                        <a:t> </a:t>
                      </a:r>
                    </a:p>
                    <a:p>
                      <a:pPr algn="ctr">
                        <a:lnSpc>
                          <a:spcPct val="115000"/>
                        </a:lnSpc>
                        <a:spcAft>
                          <a:spcPts val="0"/>
                        </a:spcAft>
                      </a:pPr>
                      <a:r>
                        <a:rPr lang="ru-RU" sz="1800">
                          <a:effectLst/>
                        </a:rPr>
                        <a:t>0,4</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2281,3</a:t>
                      </a:r>
                    </a:p>
                    <a:p>
                      <a:pPr algn="ctr">
                        <a:lnSpc>
                          <a:spcPct val="115000"/>
                        </a:lnSpc>
                        <a:spcAft>
                          <a:spcPts val="0"/>
                        </a:spcAft>
                      </a:pPr>
                      <a:r>
                        <a:rPr lang="ru-RU" sz="1800">
                          <a:effectLst/>
                        </a:rPr>
                        <a:t> </a:t>
                      </a:r>
                    </a:p>
                    <a:p>
                      <a:pPr algn="ctr">
                        <a:lnSpc>
                          <a:spcPct val="115000"/>
                        </a:lnSpc>
                        <a:spcAft>
                          <a:spcPts val="0"/>
                        </a:spcAft>
                      </a:pPr>
                      <a:r>
                        <a:rPr lang="ru-RU" sz="1800">
                          <a:effectLst/>
                        </a:rPr>
                        <a:t> </a:t>
                      </a:r>
                    </a:p>
                    <a:p>
                      <a:pPr algn="ctr">
                        <a:lnSpc>
                          <a:spcPct val="115000"/>
                        </a:lnSpc>
                        <a:spcAft>
                          <a:spcPts val="0"/>
                        </a:spcAft>
                      </a:pPr>
                      <a:r>
                        <a:rPr lang="ru-RU" sz="1800">
                          <a:effectLst/>
                        </a:rPr>
                        <a:t>2281,1</a:t>
                      </a:r>
                    </a:p>
                    <a:p>
                      <a:pPr algn="ctr">
                        <a:lnSpc>
                          <a:spcPct val="115000"/>
                        </a:lnSpc>
                        <a:spcAft>
                          <a:spcPts val="0"/>
                        </a:spcAft>
                      </a:pPr>
                      <a:r>
                        <a:rPr lang="ru-RU" sz="1800">
                          <a:effectLst/>
                        </a:rPr>
                        <a:t> </a:t>
                      </a:r>
                    </a:p>
                    <a:p>
                      <a:pPr algn="ctr">
                        <a:lnSpc>
                          <a:spcPct val="115000"/>
                        </a:lnSpc>
                        <a:spcAft>
                          <a:spcPts val="0"/>
                        </a:spcAft>
                      </a:pPr>
                      <a:r>
                        <a:rPr lang="ru-RU" sz="1800">
                          <a:effectLst/>
                        </a:rPr>
                        <a:t>0,2</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2526,6</a:t>
                      </a:r>
                    </a:p>
                    <a:p>
                      <a:pPr algn="ctr">
                        <a:lnSpc>
                          <a:spcPct val="115000"/>
                        </a:lnSpc>
                        <a:spcAft>
                          <a:spcPts val="0"/>
                        </a:spcAft>
                      </a:pPr>
                      <a:r>
                        <a:rPr lang="ru-RU" sz="1800">
                          <a:effectLst/>
                        </a:rPr>
                        <a:t> </a:t>
                      </a:r>
                    </a:p>
                    <a:p>
                      <a:pPr algn="ctr">
                        <a:lnSpc>
                          <a:spcPct val="115000"/>
                        </a:lnSpc>
                        <a:spcAft>
                          <a:spcPts val="0"/>
                        </a:spcAft>
                      </a:pPr>
                      <a:r>
                        <a:rPr lang="ru-RU" sz="1800">
                          <a:effectLst/>
                        </a:rPr>
                        <a:t> </a:t>
                      </a:r>
                    </a:p>
                    <a:p>
                      <a:pPr algn="ctr">
                        <a:lnSpc>
                          <a:spcPct val="115000"/>
                        </a:lnSpc>
                        <a:spcAft>
                          <a:spcPts val="0"/>
                        </a:spcAft>
                      </a:pPr>
                      <a:r>
                        <a:rPr lang="ru-RU" sz="1800">
                          <a:effectLst/>
                        </a:rPr>
                        <a:t>2526,4</a:t>
                      </a:r>
                    </a:p>
                    <a:p>
                      <a:pPr algn="ctr">
                        <a:lnSpc>
                          <a:spcPct val="115000"/>
                        </a:lnSpc>
                        <a:spcAft>
                          <a:spcPts val="0"/>
                        </a:spcAft>
                      </a:pPr>
                      <a:r>
                        <a:rPr lang="ru-RU" sz="1800">
                          <a:effectLst/>
                        </a:rPr>
                        <a:t> </a:t>
                      </a:r>
                    </a:p>
                    <a:p>
                      <a:pPr algn="ctr">
                        <a:lnSpc>
                          <a:spcPct val="115000"/>
                        </a:lnSpc>
                        <a:spcAft>
                          <a:spcPts val="0"/>
                        </a:spcAft>
                      </a:pPr>
                      <a:r>
                        <a:rPr lang="ru-RU" sz="1800">
                          <a:effectLst/>
                        </a:rPr>
                        <a:t>0,2</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2426,6</a:t>
                      </a:r>
                    </a:p>
                    <a:p>
                      <a:pPr algn="ctr">
                        <a:lnSpc>
                          <a:spcPct val="115000"/>
                        </a:lnSpc>
                        <a:spcAft>
                          <a:spcPts val="0"/>
                        </a:spcAft>
                      </a:pPr>
                      <a:r>
                        <a:rPr lang="ru-RU" sz="1800">
                          <a:effectLst/>
                        </a:rPr>
                        <a:t> </a:t>
                      </a:r>
                    </a:p>
                    <a:p>
                      <a:pPr algn="ctr">
                        <a:lnSpc>
                          <a:spcPct val="115000"/>
                        </a:lnSpc>
                        <a:spcAft>
                          <a:spcPts val="0"/>
                        </a:spcAft>
                      </a:pPr>
                      <a:r>
                        <a:rPr lang="ru-RU" sz="1800">
                          <a:effectLst/>
                        </a:rPr>
                        <a:t> </a:t>
                      </a:r>
                    </a:p>
                    <a:p>
                      <a:pPr algn="ctr">
                        <a:lnSpc>
                          <a:spcPct val="115000"/>
                        </a:lnSpc>
                        <a:spcAft>
                          <a:spcPts val="0"/>
                        </a:spcAft>
                      </a:pPr>
                      <a:r>
                        <a:rPr lang="ru-RU" sz="1800">
                          <a:effectLst/>
                        </a:rPr>
                        <a:t>2426,4</a:t>
                      </a:r>
                    </a:p>
                    <a:p>
                      <a:pPr algn="ctr">
                        <a:lnSpc>
                          <a:spcPct val="115000"/>
                        </a:lnSpc>
                        <a:spcAft>
                          <a:spcPts val="0"/>
                        </a:spcAft>
                      </a:pPr>
                      <a:r>
                        <a:rPr lang="ru-RU" sz="1800">
                          <a:effectLst/>
                        </a:rPr>
                        <a:t> </a:t>
                      </a:r>
                    </a:p>
                    <a:p>
                      <a:pPr algn="ctr">
                        <a:lnSpc>
                          <a:spcPct val="115000"/>
                        </a:lnSpc>
                        <a:spcAft>
                          <a:spcPts val="0"/>
                        </a:spcAft>
                      </a:pPr>
                      <a:r>
                        <a:rPr lang="ru-RU" sz="1800">
                          <a:effectLst/>
                        </a:rPr>
                        <a:t>0,2</a:t>
                      </a:r>
                      <a:endParaRPr lang="ru-RU" sz="1800">
                        <a:effectLst/>
                        <a:latin typeface="Calibri"/>
                        <a:ea typeface="Calibri"/>
                        <a:cs typeface="Times New Roman"/>
                      </a:endParaRPr>
                    </a:p>
                  </a:txBody>
                  <a:tcPr marL="0" marR="68580" marT="0" marB="0" anchor="ctr"/>
                </a:tc>
              </a:tr>
              <a:tr h="921704">
                <a:tc>
                  <a:txBody>
                    <a:bodyPr/>
                    <a:lstStyle/>
                    <a:p>
                      <a:pPr marL="183515">
                        <a:lnSpc>
                          <a:spcPct val="115000"/>
                        </a:lnSpc>
                        <a:spcAft>
                          <a:spcPts val="0"/>
                        </a:spcAft>
                      </a:pPr>
                      <a:r>
                        <a:rPr lang="ru-RU" sz="1800" dirty="0">
                          <a:effectLst/>
                        </a:rPr>
                        <a:t>Задолженность по кредитам правительств иностранных государств</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dirty="0">
                          <a:effectLst/>
                        </a:rPr>
                        <a:t>69,9</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101,2</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89,2</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62,4</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51,3</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46,9</a:t>
                      </a:r>
                      <a:endParaRPr lang="ru-RU" sz="1800">
                        <a:effectLst/>
                        <a:latin typeface="Calibri"/>
                        <a:ea typeface="Calibri"/>
                        <a:cs typeface="Times New Roman"/>
                      </a:endParaRPr>
                    </a:p>
                  </a:txBody>
                  <a:tcPr marL="0" marR="68580" marT="0" marB="0" anchor="ctr"/>
                </a:tc>
              </a:tr>
              <a:tr h="734985">
                <a:tc>
                  <a:txBody>
                    <a:bodyPr/>
                    <a:lstStyle/>
                    <a:p>
                      <a:pPr marL="183515">
                        <a:lnSpc>
                          <a:spcPct val="115000"/>
                        </a:lnSpc>
                        <a:spcAft>
                          <a:spcPts val="0"/>
                        </a:spcAft>
                      </a:pPr>
                      <a:r>
                        <a:rPr lang="ru-RU" sz="1800">
                          <a:effectLst/>
                        </a:rPr>
                        <a:t>Задолженность перед многосторонними банками развития</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dirty="0">
                          <a:effectLst/>
                        </a:rPr>
                        <a:t>51,2</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65,9</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70,4</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49,9</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50,6</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41,3</a:t>
                      </a:r>
                      <a:endParaRPr lang="ru-RU" sz="1800">
                        <a:effectLst/>
                        <a:latin typeface="Calibri"/>
                        <a:ea typeface="Calibri"/>
                        <a:cs typeface="Times New Roman"/>
                      </a:endParaRPr>
                    </a:p>
                  </a:txBody>
                  <a:tcPr marL="0" marR="68580" marT="0" marB="0" anchor="ctr"/>
                </a:tc>
              </a:tr>
              <a:tr h="303969">
                <a:tc>
                  <a:txBody>
                    <a:bodyPr/>
                    <a:lstStyle/>
                    <a:p>
                      <a:pPr marL="183515">
                        <a:lnSpc>
                          <a:spcPct val="115000"/>
                        </a:lnSpc>
                        <a:spcAft>
                          <a:spcPts val="0"/>
                        </a:spcAft>
                      </a:pPr>
                      <a:r>
                        <a:rPr lang="ru-RU" sz="1800">
                          <a:effectLst/>
                        </a:rPr>
                        <a:t>Прочее</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dirty="0">
                          <a:effectLst/>
                        </a:rPr>
                        <a:t>0,7</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dirty="0">
                          <a:effectLst/>
                        </a:rPr>
                        <a:t>1,1</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dirty="0">
                          <a:effectLst/>
                        </a:rPr>
                        <a:t>1,5</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dirty="0">
                          <a:effectLst/>
                        </a:rPr>
                        <a:t>1,2</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1,5</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1,5</a:t>
                      </a:r>
                      <a:endParaRPr lang="ru-RU" sz="1800">
                        <a:effectLst/>
                        <a:latin typeface="Calibri"/>
                        <a:ea typeface="Calibri"/>
                        <a:cs typeface="Times New Roman"/>
                      </a:endParaRPr>
                    </a:p>
                  </a:txBody>
                  <a:tcPr marL="0" marR="68580" marT="0" marB="0" anchor="ctr"/>
                </a:tc>
              </a:tr>
              <a:tr h="607938">
                <a:tc>
                  <a:txBody>
                    <a:bodyPr/>
                    <a:lstStyle/>
                    <a:p>
                      <a:pPr marL="183515">
                        <a:lnSpc>
                          <a:spcPct val="115000"/>
                        </a:lnSpc>
                        <a:spcAft>
                          <a:spcPts val="0"/>
                        </a:spcAft>
                      </a:pPr>
                      <a:r>
                        <a:rPr lang="ru-RU" sz="1800">
                          <a:effectLst/>
                        </a:rPr>
                        <a:t>Государственные гарантии РФ в иностранной валюте</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373,1</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679,8</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a:effectLst/>
                        </a:rPr>
                        <a:t>865,5</a:t>
                      </a:r>
                      <a:endParaRPr lang="ru-RU" sz="180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dirty="0">
                          <a:effectLst/>
                        </a:rPr>
                        <a:t>711,5</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dirty="0">
                          <a:effectLst/>
                        </a:rPr>
                        <a:t>809,2</a:t>
                      </a:r>
                      <a:endParaRPr lang="ru-RU" sz="1800" dirty="0">
                        <a:effectLst/>
                        <a:latin typeface="Calibri"/>
                        <a:ea typeface="Calibri"/>
                        <a:cs typeface="Times New Roman"/>
                      </a:endParaRPr>
                    </a:p>
                  </a:txBody>
                  <a:tcPr marL="0" marR="68580" marT="0" marB="0" anchor="ctr"/>
                </a:tc>
                <a:tc>
                  <a:txBody>
                    <a:bodyPr/>
                    <a:lstStyle/>
                    <a:p>
                      <a:pPr algn="ctr">
                        <a:lnSpc>
                          <a:spcPct val="115000"/>
                        </a:lnSpc>
                        <a:spcAft>
                          <a:spcPts val="0"/>
                        </a:spcAft>
                      </a:pPr>
                      <a:r>
                        <a:rPr lang="ru-RU" sz="1800" dirty="0">
                          <a:effectLst/>
                        </a:rPr>
                        <a:t>831,5</a:t>
                      </a:r>
                      <a:r>
                        <a:rPr lang="ru-RU" sz="1800" baseline="30000" dirty="0">
                          <a:effectLst/>
                        </a:rPr>
                        <a:t>1</a:t>
                      </a:r>
                      <a:endParaRPr lang="ru-RU" sz="1800" dirty="0">
                        <a:effectLst/>
                        <a:latin typeface="Calibri"/>
                        <a:ea typeface="Calibri"/>
                        <a:cs typeface="Times New Roman"/>
                      </a:endParaRPr>
                    </a:p>
                  </a:txBody>
                  <a:tcPr marL="0" marR="68580" marT="0" marB="0" anchor="ctr"/>
                </a:tc>
              </a:tr>
            </a:tbl>
          </a:graphicData>
        </a:graphic>
      </p:graphicFrame>
    </p:spTree>
    <p:extLst>
      <p:ext uri="{BB962C8B-B14F-4D97-AF65-F5344CB8AC3E}">
        <p14:creationId xmlns:p14="http://schemas.microsoft.com/office/powerpoint/2010/main" val="32769568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Государственный внешний долг РФ, млрд.долл. США</a:t>
            </a:r>
            <a:endParaRPr lang="ru-RU" dirty="0"/>
          </a:p>
        </p:txBody>
      </p:sp>
      <p:pic>
        <p:nvPicPr>
          <p:cNvPr id="4" name="Содержимое 3"/>
          <p:cNvPicPr>
            <a:picLocks noGrp="1"/>
          </p:cNvPicPr>
          <p:nvPr>
            <p:ph sz="quarter" idx="1"/>
          </p:nvPr>
        </p:nvPicPr>
        <p:blipFill>
          <a:blip r:embed="rId2"/>
          <a:srcRect l="18466" t="24841" r="19523" b="31447"/>
          <a:stretch>
            <a:fillRect/>
          </a:stretch>
        </p:blipFill>
        <p:spPr bwMode="auto">
          <a:xfrm>
            <a:off x="385011" y="1323474"/>
            <a:ext cx="11806989" cy="5053263"/>
          </a:xfrm>
          <a:prstGeom prst="rect">
            <a:avLst/>
          </a:prstGeom>
          <a:noFill/>
          <a:ln w="9525">
            <a:noFill/>
            <a:miter lim="800000"/>
            <a:headEnd/>
            <a:tailEnd/>
          </a:ln>
        </p:spPr>
      </p:pic>
    </p:spTree>
    <p:extLst>
      <p:ext uri="{BB962C8B-B14F-4D97-AF65-F5344CB8AC3E}">
        <p14:creationId xmlns:p14="http://schemas.microsoft.com/office/powerpoint/2010/main" val="8293460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sz="quarter" idx="1"/>
          </p:nvPr>
        </p:nvPicPr>
        <p:blipFill>
          <a:blip r:embed="rId2"/>
          <a:stretch>
            <a:fillRect/>
          </a:stretch>
        </p:blipFill>
        <p:spPr>
          <a:xfrm>
            <a:off x="967459" y="1527175"/>
            <a:ext cx="10207869" cy="4572000"/>
          </a:xfrm>
          <a:prstGeom prst="rect">
            <a:avLst/>
          </a:prstGeom>
        </p:spPr>
      </p:pic>
    </p:spTree>
    <p:extLst>
      <p:ext uri="{BB962C8B-B14F-4D97-AF65-F5344CB8AC3E}">
        <p14:creationId xmlns:p14="http://schemas.microsoft.com/office/powerpoint/2010/main" val="21834360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sz="quarter" idx="1"/>
          </p:nvPr>
        </p:nvPicPr>
        <p:blipFill>
          <a:blip r:embed="rId2"/>
          <a:stretch>
            <a:fillRect/>
          </a:stretch>
        </p:blipFill>
        <p:spPr>
          <a:xfrm>
            <a:off x="1244906" y="595086"/>
            <a:ext cx="9652975" cy="5504089"/>
          </a:xfrm>
          <a:prstGeom prst="rect">
            <a:avLst/>
          </a:prstGeom>
        </p:spPr>
      </p:pic>
    </p:spTree>
    <p:extLst>
      <p:ext uri="{BB962C8B-B14F-4D97-AF65-F5344CB8AC3E}">
        <p14:creationId xmlns:p14="http://schemas.microsoft.com/office/powerpoint/2010/main" val="227054866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sz="quarter" idx="1"/>
          </p:nvPr>
        </p:nvPicPr>
        <p:blipFill>
          <a:blip r:embed="rId2"/>
          <a:stretch>
            <a:fillRect/>
          </a:stretch>
        </p:blipFill>
        <p:spPr>
          <a:xfrm>
            <a:off x="401638" y="2157534"/>
            <a:ext cx="11339512" cy="3311282"/>
          </a:xfrm>
          <a:prstGeom prst="rect">
            <a:avLst/>
          </a:prstGeom>
        </p:spPr>
      </p:pic>
    </p:spTree>
    <p:extLst>
      <p:ext uri="{BB962C8B-B14F-4D97-AF65-F5344CB8AC3E}">
        <p14:creationId xmlns:p14="http://schemas.microsoft.com/office/powerpoint/2010/main" val="6484330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Управление государственным долгом</a:t>
            </a:r>
            <a:endParaRPr lang="ru-RU" dirty="0"/>
          </a:p>
        </p:txBody>
      </p:sp>
      <p:sp>
        <p:nvSpPr>
          <p:cNvPr id="3" name="Содержимое 2"/>
          <p:cNvSpPr>
            <a:spLocks noGrp="1"/>
          </p:cNvSpPr>
          <p:nvPr>
            <p:ph sz="quarter" idx="1"/>
          </p:nvPr>
        </p:nvSpPr>
        <p:spPr/>
        <p:txBody>
          <a:bodyPr/>
          <a:lstStyle/>
          <a:p>
            <a:pPr algn="just">
              <a:buNone/>
            </a:pPr>
            <a:r>
              <a:rPr lang="ru-RU" dirty="0" smtClean="0"/>
              <a:t>Управление государственным внутренним (внешним) долгом предполагает жесткий контроль за соблюдением лимитов и ограничений, установленных Бюджетным кодексом РФ. В процессе использования долговых инструментов для покрытия дефицита бюджета и формирования источников обслуживания долговых обязательств в зависимости от складывавшейся ситуации в рамках мер по регулированию долговой нагрузки на экономику России в законах о федеральном бюджете на каждый очередной год предусматривались верхние пределы государственного внутреннего и внешнего долга. </a:t>
            </a:r>
          </a:p>
          <a:p>
            <a:endParaRPr lang="ru-RU" dirty="0"/>
          </a:p>
        </p:txBody>
      </p:sp>
    </p:spTree>
    <p:extLst>
      <p:ext uri="{BB962C8B-B14F-4D97-AF65-F5344CB8AC3E}">
        <p14:creationId xmlns:p14="http://schemas.microsoft.com/office/powerpoint/2010/main" val="4702475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Управление государственным долгом в РФ</a:t>
            </a:r>
          </a:p>
        </p:txBody>
      </p:sp>
      <p:sp>
        <p:nvSpPr>
          <p:cNvPr id="3" name="Содержимое 2"/>
          <p:cNvSpPr>
            <a:spLocks noGrp="1"/>
          </p:cNvSpPr>
          <p:nvPr>
            <p:ph sz="quarter" idx="1"/>
          </p:nvPr>
        </p:nvSpPr>
        <p:spPr/>
        <p:txBody>
          <a:bodyPr/>
          <a:lstStyle/>
          <a:p>
            <a:r>
              <a:rPr lang="ru-RU" dirty="0" smtClean="0"/>
              <a:t>Отличительной особенностью является то, что государственный долг растет за счет внутреннего долга при снижении внешнего. Начиная с 2009 г. он стал расти и к 2015 году составил 12,5% ВВП. При продолжении текущей бюджетной политики государственный долг продолжит возрастать и дальше. Можно сделать вывод, что рост государственного долга во многом является следствием мирового финансового и экономического кризиса.</a:t>
            </a:r>
            <a:endParaRPr lang="ru-RU" dirty="0"/>
          </a:p>
        </p:txBody>
      </p:sp>
    </p:spTree>
    <p:extLst>
      <p:ext uri="{BB962C8B-B14F-4D97-AF65-F5344CB8AC3E}">
        <p14:creationId xmlns:p14="http://schemas.microsoft.com/office/powerpoint/2010/main" val="22209456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Управление госдолгом в РФ</a:t>
            </a:r>
            <a:endParaRPr lang="ru-RU" dirty="0"/>
          </a:p>
        </p:txBody>
      </p:sp>
      <p:sp>
        <p:nvSpPr>
          <p:cNvPr id="3" name="Содержимое 2"/>
          <p:cNvSpPr>
            <a:spLocks noGrp="1"/>
          </p:cNvSpPr>
          <p:nvPr>
            <p:ph sz="quarter" idx="1"/>
          </p:nvPr>
        </p:nvSpPr>
        <p:spPr/>
        <p:txBody>
          <a:bodyPr>
            <a:normAutofit lnSpcReduction="10000"/>
          </a:bodyPr>
          <a:lstStyle/>
          <a:p>
            <a:r>
              <a:rPr lang="ru-RU" dirty="0" smtClean="0"/>
              <a:t>Регулирование государственного долга в 2016 году было направлено на поддержание умеренной долговой нагрузки и контроль роста расходов на обслуживание государственного долга, а также соблюдение показателей, установленных государственной программой «Управление государственными финансами и регулирование финансовых рынков». В сфере управления суверенными фондами основной задачей выступает повышение доходов от управления средствами Резервного фонда РФ за счет реализации более доходных инвестиционных стратегий (проведение операций с корпоративными ценными бумагами с привлечением профессиональных участников финансовых рынков).  </a:t>
            </a:r>
            <a:endParaRPr lang="ru-RU" dirty="0"/>
          </a:p>
        </p:txBody>
      </p:sp>
    </p:spTree>
    <p:extLst>
      <p:ext uri="{BB962C8B-B14F-4D97-AF65-F5344CB8AC3E}">
        <p14:creationId xmlns:p14="http://schemas.microsoft.com/office/powerpoint/2010/main" val="10298763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Этапы управления государственным внешним долгом</a:t>
            </a:r>
            <a:endParaRPr lang="ru-RU" dirty="0"/>
          </a:p>
        </p:txBody>
      </p:sp>
      <p:pic>
        <p:nvPicPr>
          <p:cNvPr id="4" name="Содержимое 3"/>
          <p:cNvPicPr>
            <a:picLocks noGrp="1"/>
          </p:cNvPicPr>
          <p:nvPr>
            <p:ph sz="quarter" idx="1"/>
          </p:nvPr>
        </p:nvPicPr>
        <p:blipFill>
          <a:blip r:embed="rId2"/>
          <a:srcRect l="27412" t="20382" r="30633" b="33343"/>
          <a:stretch>
            <a:fillRect/>
          </a:stretch>
        </p:blipFill>
        <p:spPr bwMode="auto">
          <a:xfrm>
            <a:off x="1227221" y="1443789"/>
            <a:ext cx="9697453" cy="4932947"/>
          </a:xfrm>
          <a:prstGeom prst="rect">
            <a:avLst/>
          </a:prstGeom>
          <a:noFill/>
          <a:ln w="9525">
            <a:noFill/>
            <a:miter lim="800000"/>
            <a:headEnd/>
            <a:tailEnd/>
          </a:ln>
        </p:spPr>
      </p:pic>
    </p:spTree>
    <p:extLst>
      <p:ext uri="{BB962C8B-B14F-4D97-AF65-F5344CB8AC3E}">
        <p14:creationId xmlns:p14="http://schemas.microsoft.com/office/powerpoint/2010/main" val="37833961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Долговая политика</a:t>
            </a:r>
            <a:endParaRPr lang="ru-RU" dirty="0"/>
          </a:p>
        </p:txBody>
      </p:sp>
      <p:sp>
        <p:nvSpPr>
          <p:cNvPr id="3" name="Объект 2"/>
          <p:cNvSpPr>
            <a:spLocks noGrp="1"/>
          </p:cNvSpPr>
          <p:nvPr>
            <p:ph sz="quarter" idx="1"/>
          </p:nvPr>
        </p:nvSpPr>
        <p:spPr/>
        <p:txBody>
          <a:bodyPr/>
          <a:lstStyle/>
          <a:p>
            <a:r>
              <a:rPr lang="ru-RU" dirty="0"/>
              <a:t>ОСНОВНЫЕ НАПРАВЛЕНИЯ ГОСУДАРСТВЕННОЙ ДОЛГОВОЙ ПОЛИТИКИ РОССИЙСКОЙ ФЕДЕРАЦИИ НА 2017-2019 </a:t>
            </a:r>
            <a:r>
              <a:rPr lang="ru-RU" dirty="0" smtClean="0"/>
              <a:t>гг.</a:t>
            </a:r>
          </a:p>
          <a:p>
            <a:endParaRPr lang="ru-RU" dirty="0"/>
          </a:p>
        </p:txBody>
      </p:sp>
      <p:pic>
        <p:nvPicPr>
          <p:cNvPr id="4" name="Рисунок 3"/>
          <p:cNvPicPr/>
          <p:nvPr/>
        </p:nvPicPr>
        <p:blipFill rotWithShape="1">
          <a:blip r:embed="rId2"/>
          <a:srcRect l="36059" t="25641" r="31888" b="47650"/>
          <a:stretch/>
        </p:blipFill>
        <p:spPr bwMode="auto">
          <a:xfrm>
            <a:off x="2612571" y="2519265"/>
            <a:ext cx="6904653" cy="375090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831128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Долговая политика</a:t>
            </a:r>
            <a:endParaRPr lang="ru-RU" dirty="0"/>
          </a:p>
        </p:txBody>
      </p:sp>
      <p:sp>
        <p:nvSpPr>
          <p:cNvPr id="3" name="Объект 2"/>
          <p:cNvSpPr>
            <a:spLocks noGrp="1"/>
          </p:cNvSpPr>
          <p:nvPr>
            <p:ph sz="quarter" idx="1"/>
          </p:nvPr>
        </p:nvSpPr>
        <p:spPr/>
        <p:txBody>
          <a:bodyPr/>
          <a:lstStyle/>
          <a:p>
            <a:r>
              <a:rPr lang="ru-RU" dirty="0"/>
              <a:t>ОСНОВНЫЕ НАПРАВЛЕНИЯ ГОСУДАРСТВЕННОЙ ДОЛГОВОЙ ПОЛИТИКИ РОССИЙСКОЙ ФЕДЕРАЦИИ НА 2017-2019 </a:t>
            </a:r>
            <a:r>
              <a:rPr lang="ru-RU" dirty="0" smtClean="0"/>
              <a:t>гг.</a:t>
            </a:r>
          </a:p>
          <a:p>
            <a:endParaRPr lang="ru-RU" dirty="0"/>
          </a:p>
        </p:txBody>
      </p:sp>
      <p:pic>
        <p:nvPicPr>
          <p:cNvPr id="5" name="Рисунок 4"/>
          <p:cNvPicPr/>
          <p:nvPr/>
        </p:nvPicPr>
        <p:blipFill rotWithShape="1">
          <a:blip r:embed="rId2"/>
          <a:srcRect l="32854" t="72863" r="30446" b="5556"/>
          <a:stretch/>
        </p:blipFill>
        <p:spPr bwMode="auto">
          <a:xfrm>
            <a:off x="2332653" y="2481943"/>
            <a:ext cx="7520474" cy="36576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984860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Долговая политика РФ</a:t>
            </a:r>
            <a:endParaRPr lang="ru-RU" dirty="0"/>
          </a:p>
        </p:txBody>
      </p:sp>
      <p:sp>
        <p:nvSpPr>
          <p:cNvPr id="3" name="Объект 2"/>
          <p:cNvSpPr>
            <a:spLocks noGrp="1"/>
          </p:cNvSpPr>
          <p:nvPr>
            <p:ph sz="quarter" idx="1"/>
          </p:nvPr>
        </p:nvSpPr>
        <p:spPr/>
        <p:txBody>
          <a:bodyPr>
            <a:normAutofit/>
          </a:bodyPr>
          <a:lstStyle/>
          <a:p>
            <a:r>
              <a:rPr lang="ru-RU" dirty="0" smtClean="0"/>
              <a:t>Частью федеральной </a:t>
            </a:r>
            <a:r>
              <a:rPr lang="ru-RU" dirty="0"/>
              <a:t>долговой </a:t>
            </a:r>
            <a:r>
              <a:rPr lang="ru-RU" dirty="0" smtClean="0"/>
              <a:t>политики является мониторинг </a:t>
            </a:r>
            <a:r>
              <a:rPr lang="ru-RU" dirty="0"/>
              <a:t>долговой устойчивости </a:t>
            </a:r>
            <a:r>
              <a:rPr lang="ru-RU" dirty="0" smtClean="0"/>
              <a:t>. </a:t>
            </a:r>
            <a:r>
              <a:rPr lang="ru-RU" dirty="0"/>
              <a:t>В целях определения безопасных уровней объема и структуры долга в мировой практике давно используется ряд показателей, имеющих определенные пороговые значения. Под долговой устойчивостью понимается такое состояние бюджетной системы государства, при котором долговая нагрузка на бюджет и экономику страны не превышает определенных нормативов, а осуществляемые государством заимствования строятся исходя из оптимальной структуры и максимального использования возможностей долговых инструментов.</a:t>
            </a:r>
          </a:p>
        </p:txBody>
      </p:sp>
    </p:spTree>
    <p:extLst>
      <p:ext uri="{BB962C8B-B14F-4D97-AF65-F5344CB8AC3E}">
        <p14:creationId xmlns:p14="http://schemas.microsoft.com/office/powerpoint/2010/main" val="407292941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Долговая устойчивость РФ</a:t>
            </a:r>
            <a:endParaRPr lang="ru-RU" dirty="0"/>
          </a:p>
        </p:txBody>
      </p:sp>
      <p:sp>
        <p:nvSpPr>
          <p:cNvPr id="3" name="Содержимое 2"/>
          <p:cNvSpPr>
            <a:spLocks noGrp="1"/>
          </p:cNvSpPr>
          <p:nvPr>
            <p:ph sz="quarter" idx="1"/>
          </p:nvPr>
        </p:nvSpPr>
        <p:spPr/>
        <p:txBody>
          <a:bodyPr/>
          <a:lstStyle/>
          <a:p>
            <a:r>
              <a:rPr lang="ru-RU" dirty="0" smtClean="0"/>
              <a:t>Долговая устойчивость – это экономическое состояние бюджетов публично-правовых образований, при котором оно способно в прогнозные сроки обеспечить исполнение принятых обязательств, без существенных изменений условий заемной политики, исходя из оптимальной структуры долгового портфеля и установленных нормативных ограничений.</a:t>
            </a:r>
            <a:endParaRPr lang="ru-RU"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Показатели долговой устойчивости</a:t>
            </a:r>
            <a:endParaRPr lang="ru-RU" dirty="0"/>
          </a:p>
        </p:txBody>
      </p:sp>
      <p:graphicFrame>
        <p:nvGraphicFramePr>
          <p:cNvPr id="4" name="Объект 3"/>
          <p:cNvGraphicFramePr>
            <a:graphicFrameLocks noGrp="1"/>
          </p:cNvGraphicFramePr>
          <p:nvPr>
            <p:ph sz="quarter" idx="1"/>
            <p:extLst>
              <p:ext uri="{D42A27DB-BD31-4B8C-83A1-F6EECF244321}">
                <p14:modId xmlns:p14="http://schemas.microsoft.com/office/powerpoint/2010/main" val="803172001"/>
              </p:ext>
            </p:extLst>
          </p:nvPr>
        </p:nvGraphicFramePr>
        <p:xfrm>
          <a:off x="410548" y="1527175"/>
          <a:ext cx="11364684" cy="5006661"/>
        </p:xfrm>
        <a:graphic>
          <a:graphicData uri="http://schemas.openxmlformats.org/drawingml/2006/table">
            <a:tbl>
              <a:tblPr firstRow="1" firstCol="1" bandRow="1">
                <a:tableStyleId>{5C22544A-7EE6-4342-B048-85BDC9FD1C3A}</a:tableStyleId>
              </a:tblPr>
              <a:tblGrid>
                <a:gridCol w="6438121"/>
                <a:gridCol w="1045029"/>
                <a:gridCol w="1138335"/>
                <a:gridCol w="1007706"/>
                <a:gridCol w="933061"/>
                <a:gridCol w="802432"/>
              </a:tblGrid>
              <a:tr h="310672">
                <a:tc>
                  <a:txBody>
                    <a:bodyPr/>
                    <a:lstStyle/>
                    <a:p>
                      <a:pPr algn="ctr">
                        <a:lnSpc>
                          <a:spcPct val="115000"/>
                        </a:lnSpc>
                        <a:spcAft>
                          <a:spcPts val="0"/>
                        </a:spcAft>
                      </a:pPr>
                      <a:r>
                        <a:rPr lang="ru-RU" sz="1800" dirty="0">
                          <a:effectLst/>
                        </a:rPr>
                        <a:t>Показатель</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2013</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2014</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2015</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2016</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2017</a:t>
                      </a:r>
                      <a:endParaRPr lang="ru-RU" sz="1800">
                        <a:effectLst/>
                        <a:latin typeface="Calibri"/>
                        <a:ea typeface="Calibri"/>
                        <a:cs typeface="Times New Roman"/>
                      </a:endParaRPr>
                    </a:p>
                  </a:txBody>
                  <a:tcPr marL="52549" marR="52549" marT="0" marB="0" anchor="ctr"/>
                </a:tc>
              </a:tr>
              <a:tr h="415769">
                <a:tc>
                  <a:txBody>
                    <a:bodyPr/>
                    <a:lstStyle/>
                    <a:p>
                      <a:pPr>
                        <a:lnSpc>
                          <a:spcPct val="115000"/>
                        </a:lnSpc>
                        <a:spcAft>
                          <a:spcPts val="0"/>
                        </a:spcAft>
                      </a:pPr>
                      <a:r>
                        <a:rPr lang="ru-RU" sz="1800" dirty="0">
                          <a:effectLst/>
                        </a:rPr>
                        <a:t>Отношение государственного долга РФ к ВВП</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10,6</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13,2</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13,5</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13,2</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14,6</a:t>
                      </a:r>
                      <a:r>
                        <a:rPr lang="ru-RU" sz="1800" baseline="30000">
                          <a:effectLst/>
                        </a:rPr>
                        <a:t>1</a:t>
                      </a:r>
                      <a:endParaRPr lang="ru-RU" sz="1800">
                        <a:effectLst/>
                        <a:latin typeface="Calibri"/>
                        <a:ea typeface="Calibri"/>
                        <a:cs typeface="Times New Roman"/>
                      </a:endParaRPr>
                    </a:p>
                  </a:txBody>
                  <a:tcPr marL="52549" marR="52549" marT="0" marB="0" anchor="ctr"/>
                </a:tc>
              </a:tr>
              <a:tr h="932016">
                <a:tc>
                  <a:txBody>
                    <a:bodyPr/>
                    <a:lstStyle/>
                    <a:p>
                      <a:pPr>
                        <a:lnSpc>
                          <a:spcPct val="115000"/>
                        </a:lnSpc>
                        <a:spcAft>
                          <a:spcPts val="0"/>
                        </a:spcAft>
                      </a:pPr>
                      <a:r>
                        <a:rPr lang="ru-RU" sz="1800" dirty="0">
                          <a:effectLst/>
                        </a:rPr>
                        <a:t>Доля расходов на обслуживание государственного долга РФ в общем объеме расходов федерального бюджета</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dirty="0">
                          <a:effectLst/>
                        </a:rPr>
                        <a:t>2,7</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2,8</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dirty="0">
                          <a:effectLst/>
                        </a:rPr>
                        <a:t>3,3</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3,8</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4,5</a:t>
                      </a:r>
                      <a:endParaRPr lang="ru-RU" sz="1800">
                        <a:effectLst/>
                        <a:latin typeface="Calibri"/>
                        <a:ea typeface="Calibri"/>
                        <a:cs typeface="Times New Roman"/>
                      </a:endParaRPr>
                    </a:p>
                  </a:txBody>
                  <a:tcPr marL="52549" marR="52549" marT="0" marB="0" anchor="ctr"/>
                </a:tc>
              </a:tr>
              <a:tr h="940927">
                <a:tc>
                  <a:txBody>
                    <a:bodyPr/>
                    <a:lstStyle/>
                    <a:p>
                      <a:pPr>
                        <a:lnSpc>
                          <a:spcPct val="115000"/>
                        </a:lnSpc>
                        <a:spcAft>
                          <a:spcPts val="0"/>
                        </a:spcAft>
                      </a:pPr>
                      <a:r>
                        <a:rPr lang="ru-RU" sz="1800">
                          <a:effectLst/>
                        </a:rPr>
                        <a:t>Отношение годовой суммы платежей на погашение и обслуживание государственного долга РФ к доходам федерального бюджета</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dirty="0">
                          <a:effectLst/>
                        </a:rPr>
                        <a:t>6,8</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dirty="0">
                          <a:effectLst/>
                        </a:rPr>
                        <a:t>5,6</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10,6</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9,2</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11,5</a:t>
                      </a:r>
                      <a:endParaRPr lang="ru-RU" sz="1800">
                        <a:effectLst/>
                        <a:latin typeface="Calibri"/>
                        <a:ea typeface="Calibri"/>
                        <a:cs typeface="Times New Roman"/>
                      </a:endParaRPr>
                    </a:p>
                  </a:txBody>
                  <a:tcPr marL="52549" marR="52549" marT="0" marB="0" anchor="ctr"/>
                </a:tc>
              </a:tr>
              <a:tr h="621344">
                <a:tc>
                  <a:txBody>
                    <a:bodyPr/>
                    <a:lstStyle/>
                    <a:p>
                      <a:pPr>
                        <a:lnSpc>
                          <a:spcPct val="115000"/>
                        </a:lnSpc>
                        <a:spcAft>
                          <a:spcPts val="0"/>
                        </a:spcAft>
                      </a:pPr>
                      <a:r>
                        <a:rPr lang="ru-RU" sz="1800">
                          <a:effectLst/>
                        </a:rPr>
                        <a:t>Отношение государственного долга РФ к доходам федерального бюджета</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58,0</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dirty="0">
                          <a:effectLst/>
                        </a:rPr>
                        <a:t>71,0</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80,2</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82,5</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94,0</a:t>
                      </a:r>
                      <a:r>
                        <a:rPr lang="ru-RU" sz="1800" baseline="30000">
                          <a:effectLst/>
                        </a:rPr>
                        <a:t>1</a:t>
                      </a:r>
                      <a:endParaRPr lang="ru-RU" sz="1800">
                        <a:effectLst/>
                        <a:latin typeface="Calibri"/>
                        <a:ea typeface="Calibri"/>
                        <a:cs typeface="Times New Roman"/>
                      </a:endParaRPr>
                    </a:p>
                  </a:txBody>
                  <a:tcPr marL="52549" marR="52549" marT="0" marB="0" anchor="ctr"/>
                </a:tc>
              </a:tr>
              <a:tr h="805276">
                <a:tc>
                  <a:txBody>
                    <a:bodyPr/>
                    <a:lstStyle/>
                    <a:p>
                      <a:pPr>
                        <a:lnSpc>
                          <a:spcPct val="115000"/>
                        </a:lnSpc>
                        <a:spcAft>
                          <a:spcPts val="0"/>
                        </a:spcAft>
                      </a:pPr>
                      <a:r>
                        <a:rPr lang="ru-RU" sz="1800">
                          <a:effectLst/>
                        </a:rPr>
                        <a:t>Отношение государственного внешнего долга РФ к годовому объему экспорта товаров и услуг</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9,7</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dirty="0">
                          <a:effectLst/>
                        </a:rPr>
                        <a:t>14,2</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dirty="0">
                          <a:effectLst/>
                        </a:rPr>
                        <a:t>15,2</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dirty="0">
                          <a:effectLst/>
                        </a:rPr>
                        <a:t>18,4</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18,0</a:t>
                      </a:r>
                      <a:r>
                        <a:rPr lang="ru-RU" sz="1800" baseline="30000">
                          <a:effectLst/>
                        </a:rPr>
                        <a:t>1</a:t>
                      </a:r>
                      <a:endParaRPr lang="ru-RU" sz="1800">
                        <a:effectLst/>
                        <a:latin typeface="Calibri"/>
                        <a:ea typeface="Calibri"/>
                        <a:cs typeface="Times New Roman"/>
                      </a:endParaRPr>
                    </a:p>
                  </a:txBody>
                  <a:tcPr marL="52549" marR="52549" marT="0" marB="0" anchor="ctr"/>
                </a:tc>
              </a:tr>
              <a:tr h="940927">
                <a:tc>
                  <a:txBody>
                    <a:bodyPr/>
                    <a:lstStyle/>
                    <a:p>
                      <a:pPr>
                        <a:lnSpc>
                          <a:spcPct val="115000"/>
                        </a:lnSpc>
                        <a:spcAft>
                          <a:spcPts val="0"/>
                        </a:spcAft>
                      </a:pPr>
                      <a:r>
                        <a:rPr lang="ru-RU" sz="1800">
                          <a:effectLst/>
                        </a:rPr>
                        <a:t>Отношение расходов на обслуживание государственного внешнего долга РФ к годовому объему экспорта товаров и услуг</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0,4</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0,5</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a:effectLst/>
                        </a:rPr>
                        <a:t>0,7</a:t>
                      </a:r>
                      <a:endParaRPr lang="ru-RU" sz="180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dirty="0">
                          <a:effectLst/>
                        </a:rPr>
                        <a:t>0,9</a:t>
                      </a:r>
                      <a:endParaRPr lang="ru-RU" sz="1800" dirty="0">
                        <a:effectLst/>
                        <a:latin typeface="Calibri"/>
                        <a:ea typeface="Calibri"/>
                        <a:cs typeface="Times New Roman"/>
                      </a:endParaRPr>
                    </a:p>
                  </a:txBody>
                  <a:tcPr marL="52549" marR="52549" marT="0" marB="0" anchor="ctr"/>
                </a:tc>
                <a:tc>
                  <a:txBody>
                    <a:bodyPr/>
                    <a:lstStyle/>
                    <a:p>
                      <a:pPr algn="ctr">
                        <a:lnSpc>
                          <a:spcPct val="115000"/>
                        </a:lnSpc>
                        <a:spcAft>
                          <a:spcPts val="0"/>
                        </a:spcAft>
                      </a:pPr>
                      <a:r>
                        <a:rPr lang="ru-RU" sz="1800" dirty="0">
                          <a:effectLst/>
                        </a:rPr>
                        <a:t>10,9</a:t>
                      </a:r>
                      <a:endParaRPr lang="ru-RU" sz="1800" dirty="0">
                        <a:effectLst/>
                        <a:latin typeface="Calibri"/>
                        <a:ea typeface="Calibri"/>
                        <a:cs typeface="Times New Roman"/>
                      </a:endParaRPr>
                    </a:p>
                  </a:txBody>
                  <a:tcPr marL="52549" marR="52549" marT="0" marB="0" anchor="ctr"/>
                </a:tc>
              </a:tr>
            </a:tbl>
          </a:graphicData>
        </a:graphic>
      </p:graphicFrame>
    </p:spTree>
    <p:extLst>
      <p:ext uri="{BB962C8B-B14F-4D97-AF65-F5344CB8AC3E}">
        <p14:creationId xmlns:p14="http://schemas.microsoft.com/office/powerpoint/2010/main" val="194237358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Управление государственным долгом субъекта РФ</a:t>
            </a:r>
            <a:endParaRPr lang="ru-RU" dirty="0"/>
          </a:p>
        </p:txBody>
      </p:sp>
      <p:sp>
        <p:nvSpPr>
          <p:cNvPr id="3" name="Содержимое 2"/>
          <p:cNvSpPr>
            <a:spLocks noGrp="1"/>
          </p:cNvSpPr>
          <p:nvPr>
            <p:ph sz="quarter" idx="1"/>
          </p:nvPr>
        </p:nvSpPr>
        <p:spPr/>
        <p:txBody>
          <a:bodyPr>
            <a:normAutofit lnSpcReduction="10000"/>
          </a:bodyPr>
          <a:lstStyle/>
          <a:p>
            <a:pPr>
              <a:buNone/>
            </a:pPr>
            <a:r>
              <a:rPr lang="ru-RU" dirty="0" smtClean="0"/>
              <a:t>В отечественной литературе под долговой устойчивостью субъекта Российской Федерации принято понимать такое состояние его бюджетной системы, при котором долговая нагрузка на бюджет и экономику субъекта не превышает определенных нормативов, а осуществляемые субъектом заимствования строятся исходя из оптимальной структуры и максимального использования возможностей долговых инструментов</a:t>
            </a:r>
          </a:p>
          <a:p>
            <a:pPr>
              <a:buNone/>
            </a:pPr>
            <a:r>
              <a:rPr lang="ru-RU" dirty="0" smtClean="0"/>
              <a:t>Эксперты Международного Валютного Фонда и Всемирного Банка под долговой устойчивостью понимают такое состояние, при котором накопленный государственный долг может быть обслужен в любой момент времени</a:t>
            </a:r>
            <a:endParaRPr lang="ru-RU"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rgbClr val="8CADAE">
                    <a:shade val="75000"/>
                  </a:srgbClr>
                </a:solidFill>
              </a:rPr>
              <a:t>Управление государственным долгом субъекта РФ</a:t>
            </a:r>
            <a:endParaRPr lang="ru-RU" dirty="0"/>
          </a:p>
        </p:txBody>
      </p:sp>
      <p:sp>
        <p:nvSpPr>
          <p:cNvPr id="3" name="Содержимое 2"/>
          <p:cNvSpPr>
            <a:spLocks noGrp="1"/>
          </p:cNvSpPr>
          <p:nvPr>
            <p:ph sz="quarter" idx="1"/>
          </p:nvPr>
        </p:nvSpPr>
        <p:spPr/>
        <p:txBody>
          <a:bodyPr/>
          <a:lstStyle/>
          <a:p>
            <a:pPr>
              <a:buNone/>
            </a:pPr>
            <a:r>
              <a:rPr lang="ru-RU" dirty="0" smtClean="0"/>
              <a:t>В настоящее время наблюдается тенденция роста государственного долга субъектов Российской Федерации. При этом за последние пять лет внутренний долг субъектов РФ вырос практически в 3,5 раза. Повышение уровня долговой нагрузки является существенным риском для исполнения региональных бюджетов при недостатке собственных средств для финансирования необходимых расходов. Поэтому особый интерес представляет управление государственным долгом в разрезе обеспечения долговой устойчивости субъектов.</a:t>
            </a:r>
            <a:endParaRPr lang="ru-RU"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Управление государственным долгом субъекта РФ</a:t>
            </a:r>
          </a:p>
        </p:txBody>
      </p:sp>
      <p:sp>
        <p:nvSpPr>
          <p:cNvPr id="3" name="Содержимое 2"/>
          <p:cNvSpPr>
            <a:spLocks noGrp="1"/>
          </p:cNvSpPr>
          <p:nvPr>
            <p:ph sz="quarter" idx="1"/>
          </p:nvPr>
        </p:nvSpPr>
        <p:spPr/>
        <p:txBody>
          <a:bodyPr>
            <a:normAutofit fontScale="92500" lnSpcReduction="10000"/>
          </a:bodyPr>
          <a:lstStyle/>
          <a:p>
            <a:pPr>
              <a:buNone/>
            </a:pPr>
            <a:r>
              <a:rPr lang="ru-RU" dirty="0" smtClean="0"/>
              <a:t>Состояние государственного долга субъектов Российской Федерации характеризуется значительным объемом накопленных обязательств, приближающимся у отдельных регионов к объему их годовых доходов, неравномерностью графика погашения, наличием значительного объема обязательств перед Российской Федерацией и существенной долей краткосрочных обязательств в структуре долга. В связи с этим важной задачей становится определение оптимального набора инструментов заимствований, благоприятных для привлечения заемных ресурсов, моментов выхода на рынок непосредственное осуществление заимствований. Для решения задачи оптимизации источников заемного финансирования должны анализироваться все возможные риски и предполагаемая стоимость заимствований</a:t>
            </a:r>
            <a:endParaRPr lang="ru-RU"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Управление государственным долгом субъекта РФ</a:t>
            </a:r>
          </a:p>
        </p:txBody>
      </p:sp>
      <p:sp>
        <p:nvSpPr>
          <p:cNvPr id="3" name="Содержимое 2"/>
          <p:cNvSpPr>
            <a:spLocks noGrp="1"/>
          </p:cNvSpPr>
          <p:nvPr>
            <p:ph sz="quarter" idx="1"/>
          </p:nvPr>
        </p:nvSpPr>
        <p:spPr/>
        <p:txBody>
          <a:bodyPr>
            <a:normAutofit fontScale="92500" lnSpcReduction="10000"/>
          </a:bodyPr>
          <a:lstStyle/>
          <a:p>
            <a:pPr>
              <a:buNone/>
            </a:pPr>
            <a:r>
              <a:rPr lang="ru-RU" dirty="0" smtClean="0"/>
              <a:t>В настоящее время в структуре долговых обязательств регионов преобладают кредиты, полученные от иностранных банков и кредитных организаций. Использование данного долгового инструмента подвергает субъекты существенным рискам. Однако есть регионы, которые проводят взвешенную долговую политику, обеспечивая высокую долговую устойчивость, оптимальную структуру государственного долга и низкие расходы по его обслуживанию. Эффективное, ответственное и прозрачное управление общественными финансами является базовым условием для повышения уровня и качества жизни населения, устойчивого экономического роста, модернизации экономики и социальной сферы и достижения других стратегических целей социально-экономического развития публично-правовых образований.</a:t>
            </a:r>
            <a:endParaRPr lang="ru-RU"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Управление государственным долгом субъекта РФ</a:t>
            </a:r>
          </a:p>
        </p:txBody>
      </p:sp>
      <p:sp>
        <p:nvSpPr>
          <p:cNvPr id="3" name="Содержимое 2"/>
          <p:cNvSpPr>
            <a:spLocks noGrp="1"/>
          </p:cNvSpPr>
          <p:nvPr>
            <p:ph sz="quarter" idx="1"/>
          </p:nvPr>
        </p:nvSpPr>
        <p:spPr/>
        <p:txBody>
          <a:bodyPr>
            <a:normAutofit lnSpcReduction="10000"/>
          </a:bodyPr>
          <a:lstStyle/>
          <a:p>
            <a:pPr>
              <a:buNone/>
            </a:pPr>
            <a:r>
              <a:rPr lang="ru-RU" dirty="0" smtClean="0"/>
              <a:t>В редакции Бюджетного кодекса 2016 года произошли новации в части оценки долговой устойчивости субъектов Российской Федерации. В частности, определены базовые показатели долговой устойчивости и их пороговые значения: отношение госдолга к общему объему доходов бюджета – не более 100% (не более 50% для субъектов с существенной долей межбюджетных трансфертов); годовая сумма платежей по погашению и обслуживанию госдолга к доходам бюджета – не более 20%; доля расходов на обслуживание госдолга в общем объеме расходов бюджета – не более 10%, а также </a:t>
            </a:r>
            <a:r>
              <a:rPr lang="ru-RU" dirty="0"/>
              <a:t>при мониторинге состояния долговой </a:t>
            </a:r>
            <a:r>
              <a:rPr lang="ru-RU" dirty="0" smtClean="0"/>
              <a:t>устойчивости учитывается доля краткосрочных обязательств в общем объеме долга.</a:t>
            </a:r>
            <a:endParaRPr lang="ru-RU"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366" y="-199246"/>
            <a:ext cx="11198712" cy="2246769"/>
          </a:xfrm>
          <a:prstGeom prst="rect">
            <a:avLst/>
          </a:prstGeom>
          <a:noFill/>
        </p:spPr>
        <p:txBody>
          <a:bodyPr wrap="square" rtlCol="0">
            <a:spAutoFit/>
          </a:bodyPr>
          <a:lstStyle/>
          <a:p>
            <a:pPr algn="ctr"/>
            <a:endParaRPr lang="ru-RU" sz="4400" b="1" u="sng" dirty="0">
              <a:solidFill>
                <a:prstClr val="black"/>
              </a:solidFill>
            </a:endParaRPr>
          </a:p>
          <a:p>
            <a:pPr marL="0" lvl="8" algn="ctr"/>
            <a:endParaRPr lang="ru-RU" sz="4800" b="1" dirty="0" smtClean="0">
              <a:solidFill>
                <a:prstClr val="black"/>
              </a:solidFill>
            </a:endParaRPr>
          </a:p>
          <a:p>
            <a:pPr marL="0" lvl="8" algn="ctr"/>
            <a:r>
              <a:rPr lang="ru-RU" sz="4800" b="1" dirty="0" smtClean="0">
                <a:solidFill>
                  <a:prstClr val="black"/>
                </a:solidFill>
              </a:rPr>
              <a:t>Внебюджетные фонды</a:t>
            </a:r>
            <a:endParaRPr lang="ru-RU" sz="4800" b="1" dirty="0">
              <a:solidFill>
                <a:prstClr val="black"/>
              </a:solidFill>
            </a:endParaRPr>
          </a:p>
        </p:txBody>
      </p:sp>
    </p:spTree>
    <p:extLst>
      <p:ext uri="{BB962C8B-B14F-4D97-AF65-F5344CB8AC3E}">
        <p14:creationId xmlns:p14="http://schemas.microsoft.com/office/powerpoint/2010/main" val="86383117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Сущность и функции внебюджетных фондов</a:t>
            </a:r>
            <a:endParaRPr lang="ru-RU" dirty="0"/>
          </a:p>
        </p:txBody>
      </p:sp>
      <p:sp>
        <p:nvSpPr>
          <p:cNvPr id="3" name="Объект 2"/>
          <p:cNvSpPr>
            <a:spLocks noGrp="1"/>
          </p:cNvSpPr>
          <p:nvPr>
            <p:ph sz="quarter" idx="1"/>
          </p:nvPr>
        </p:nvSpPr>
        <p:spPr/>
        <p:txBody>
          <a:bodyPr>
            <a:normAutofit lnSpcReduction="10000"/>
          </a:bodyPr>
          <a:lstStyle/>
          <a:p>
            <a:pPr marL="0" indent="0" algn="just">
              <a:buNone/>
            </a:pPr>
            <a:r>
              <a:rPr lang="ru-RU" sz="2400" dirty="0"/>
              <a:t>Государственные федеральные внебюджетные фонды относятся к </a:t>
            </a:r>
            <a:r>
              <a:rPr lang="ru-RU" sz="2400" i="1" dirty="0"/>
              <a:t>федеральной собственности</a:t>
            </a:r>
            <a:r>
              <a:rPr lang="ru-RU" sz="2400" dirty="0"/>
              <a:t>. Они имеют </a:t>
            </a:r>
            <a:r>
              <a:rPr lang="ru-RU" sz="2400" u="sng" dirty="0"/>
              <a:t>социальную, экономическую, благотворительную </a:t>
            </a:r>
            <a:r>
              <a:rPr lang="ru-RU" sz="2400" dirty="0"/>
              <a:t>и другую направленность.</a:t>
            </a:r>
          </a:p>
          <a:p>
            <a:pPr marL="0" indent="0" algn="just">
              <a:buNone/>
            </a:pPr>
            <a:r>
              <a:rPr lang="ru-RU" sz="2400" dirty="0"/>
              <a:t>Через государственные внебюджетные фонды осуществляется перераспределение части национального дохода в интересах отдельных социальных слоев населения.</a:t>
            </a:r>
          </a:p>
          <a:p>
            <a:pPr marL="0" indent="0" algn="just">
              <a:buNone/>
            </a:pPr>
            <a:r>
              <a:rPr lang="ru-RU" sz="2400" u="sng" dirty="0"/>
              <a:t>Государственные социальные внебюджетные фонды</a:t>
            </a:r>
            <a:r>
              <a:rPr lang="ru-RU" sz="2400" dirty="0"/>
              <a:t> — это целевые централизованные фонды финансовых ресурсов, формируемые за счет обязательных платежей и отчислений юридических и физических лиц и предназначенные для реализации конституционных прав граждан на пенсионное обеспечение, социальное страхование, социальное обеспечение, охрану здоровья и медицинскую помощь.</a:t>
            </a:r>
          </a:p>
          <a:p>
            <a:pPr marL="0" indent="0">
              <a:buNone/>
            </a:pPr>
            <a:endParaRPr lang="ru-RU" dirty="0"/>
          </a:p>
        </p:txBody>
      </p:sp>
    </p:spTree>
    <p:extLst>
      <p:ext uri="{BB962C8B-B14F-4D97-AF65-F5344CB8AC3E}">
        <p14:creationId xmlns:p14="http://schemas.microsoft.com/office/powerpoint/2010/main" val="312964812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Сущность и функции внебюджетных фондов</a:t>
            </a:r>
          </a:p>
        </p:txBody>
      </p:sp>
      <p:sp>
        <p:nvSpPr>
          <p:cNvPr id="3" name="Объект 2"/>
          <p:cNvSpPr>
            <a:spLocks noGrp="1"/>
          </p:cNvSpPr>
          <p:nvPr>
            <p:ph sz="quarter" idx="1"/>
          </p:nvPr>
        </p:nvSpPr>
        <p:spPr/>
        <p:txBody>
          <a:bodyPr>
            <a:normAutofit lnSpcReduction="10000"/>
          </a:bodyPr>
          <a:lstStyle/>
          <a:p>
            <a:pPr marL="0" indent="0">
              <a:buNone/>
            </a:pPr>
            <a:r>
              <a:rPr lang="ru-RU" sz="2400" dirty="0"/>
              <a:t>Выделение наряду с бюджетом специальных внебюджетных фондов обусловлено несколькими причинами:</a:t>
            </a:r>
          </a:p>
          <a:p>
            <a:pPr marL="0" indent="0">
              <a:buNone/>
            </a:pPr>
            <a:r>
              <a:rPr lang="ru-RU" sz="2400" dirty="0"/>
              <a:t>1) необходимостью выделения специальных денежных ресурсов с целью их более эффективного и строго целевого использования;</a:t>
            </a:r>
          </a:p>
          <a:p>
            <a:pPr marL="0" indent="0">
              <a:buNone/>
            </a:pPr>
            <a:r>
              <a:rPr lang="ru-RU" sz="2400" dirty="0"/>
              <a:t>2) необходимостью определения особых и одновременно устойчивых финансовых источников для удовлетворения специальных потребностей государства;</a:t>
            </a:r>
          </a:p>
          <a:p>
            <a:pPr marL="0" indent="0">
              <a:buNone/>
            </a:pPr>
            <a:r>
              <a:rPr lang="ru-RU" sz="2400" dirty="0"/>
              <a:t>3) необходимостью изыскания дополнительных средств для удовлетворения общественных потребностей, которые не могут быть в полном объеме профинансированы из бюджета, но которые являются основой расширения сферы деятельности правительства в области военных расходов, научных исследований, социальных выплат населению и т.п.</a:t>
            </a:r>
          </a:p>
          <a:p>
            <a:endParaRPr lang="ru-RU" dirty="0"/>
          </a:p>
        </p:txBody>
      </p:sp>
    </p:spTree>
    <p:extLst>
      <p:ext uri="{BB962C8B-B14F-4D97-AF65-F5344CB8AC3E}">
        <p14:creationId xmlns:p14="http://schemas.microsoft.com/office/powerpoint/2010/main" val="212764420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Сущность и функции внебюджетных фондов</a:t>
            </a:r>
          </a:p>
        </p:txBody>
      </p:sp>
      <p:sp>
        <p:nvSpPr>
          <p:cNvPr id="3" name="Объект 2"/>
          <p:cNvSpPr>
            <a:spLocks noGrp="1"/>
          </p:cNvSpPr>
          <p:nvPr>
            <p:ph sz="quarter" idx="1"/>
          </p:nvPr>
        </p:nvSpPr>
        <p:spPr/>
        <p:txBody>
          <a:bodyPr/>
          <a:lstStyle/>
          <a:p>
            <a:pPr marL="0" indent="0">
              <a:buNone/>
            </a:pPr>
            <a:r>
              <a:rPr lang="ru-RU" sz="2400" dirty="0"/>
              <a:t>С помощью внебюджетных фондов государство и муниципальное образование решают важнейшие социальные задачи:</a:t>
            </a:r>
          </a:p>
          <a:p>
            <a:pPr marL="0" indent="0">
              <a:buNone/>
            </a:pPr>
            <a:r>
              <a:rPr lang="ru-RU" sz="2400" dirty="0"/>
              <a:t>▪ </a:t>
            </a:r>
            <a:r>
              <a:rPr lang="ru-RU" sz="2400" dirty="0" smtClean="0"/>
              <a:t>социальную </a:t>
            </a:r>
            <a:r>
              <a:rPr lang="ru-RU" sz="2400" dirty="0"/>
              <a:t>защиту населения;</a:t>
            </a:r>
          </a:p>
          <a:p>
            <a:pPr marL="0" indent="0">
              <a:buNone/>
            </a:pPr>
            <a:r>
              <a:rPr lang="ru-RU" sz="2400" dirty="0"/>
              <a:t>▪ </a:t>
            </a:r>
            <a:r>
              <a:rPr lang="ru-RU" sz="2400" dirty="0" smtClean="0"/>
              <a:t>повышение </a:t>
            </a:r>
            <a:r>
              <a:rPr lang="ru-RU" sz="2400" dirty="0"/>
              <a:t>жизненного уровня населения;</a:t>
            </a:r>
          </a:p>
          <a:p>
            <a:pPr marL="0" indent="0">
              <a:buNone/>
            </a:pPr>
            <a:r>
              <a:rPr lang="ru-RU" sz="2400" dirty="0"/>
              <a:t>▪ </a:t>
            </a:r>
            <a:r>
              <a:rPr lang="ru-RU" sz="2400" dirty="0" smtClean="0"/>
              <a:t>сохранение </a:t>
            </a:r>
            <a:r>
              <a:rPr lang="ru-RU" sz="2400" dirty="0"/>
              <a:t>и улучшение здоровья населения;</a:t>
            </a:r>
          </a:p>
          <a:p>
            <a:pPr marL="0" indent="0">
              <a:buNone/>
            </a:pPr>
            <a:r>
              <a:rPr lang="ru-RU" sz="2400" dirty="0"/>
              <a:t>▪ </a:t>
            </a:r>
            <a:r>
              <a:rPr lang="ru-RU" sz="2400" dirty="0" smtClean="0"/>
              <a:t>социальную </a:t>
            </a:r>
            <a:r>
              <a:rPr lang="ru-RU" sz="2400" dirty="0"/>
              <a:t>ориентацию безработного населения;</a:t>
            </a:r>
          </a:p>
          <a:p>
            <a:pPr marL="0" indent="0">
              <a:buNone/>
            </a:pPr>
            <a:r>
              <a:rPr lang="ru-RU" sz="2400" dirty="0"/>
              <a:t>▪ </a:t>
            </a:r>
            <a:r>
              <a:rPr lang="ru-RU" sz="2400" dirty="0" smtClean="0"/>
              <a:t>оказание </a:t>
            </a:r>
            <a:r>
              <a:rPr lang="ru-RU" sz="2400" dirty="0"/>
              <a:t>социальных услуг населению.</a:t>
            </a:r>
          </a:p>
          <a:p>
            <a:pPr marL="0" indent="0">
              <a:buNone/>
            </a:pPr>
            <a:r>
              <a:rPr lang="ru-RU" sz="2400" dirty="0"/>
              <a:t>Аккумуляция средств во внебюджетных фондах позволяет накапливать источники финансирования для выплат пенсий, пособий, стипендий и т.п.</a:t>
            </a:r>
            <a:endParaRPr lang="ru-RU" dirty="0"/>
          </a:p>
        </p:txBody>
      </p:sp>
    </p:spTree>
    <p:extLst>
      <p:ext uri="{BB962C8B-B14F-4D97-AF65-F5344CB8AC3E}">
        <p14:creationId xmlns:p14="http://schemas.microsoft.com/office/powerpoint/2010/main" val="249244690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Сущность и функции внебюджетных фондов</a:t>
            </a:r>
          </a:p>
        </p:txBody>
      </p:sp>
      <p:sp>
        <p:nvSpPr>
          <p:cNvPr id="3" name="Объект 2"/>
          <p:cNvSpPr>
            <a:spLocks noGrp="1"/>
          </p:cNvSpPr>
          <p:nvPr>
            <p:ph sz="quarter" idx="1"/>
          </p:nvPr>
        </p:nvSpPr>
        <p:spPr/>
        <p:txBody>
          <a:bodyPr/>
          <a:lstStyle/>
          <a:p>
            <a:pPr marL="0" indent="0" algn="ctr">
              <a:buNone/>
            </a:pPr>
            <a:r>
              <a:rPr lang="ru-RU" sz="2400" dirty="0"/>
              <a:t>Государственные социальные внебюджетные фонды включают:</a:t>
            </a:r>
          </a:p>
          <a:p>
            <a:pPr marL="0" indent="0">
              <a:buNone/>
            </a:pPr>
            <a:endParaRPr lang="ru-RU" sz="2400" dirty="0"/>
          </a:p>
          <a:p>
            <a:pPr marL="0" indent="0">
              <a:buNone/>
            </a:pPr>
            <a:r>
              <a:rPr lang="ru-RU" sz="2400" dirty="0"/>
              <a:t>▪  </a:t>
            </a:r>
            <a:r>
              <a:rPr lang="ru-RU" sz="2400" dirty="0" smtClean="0"/>
              <a:t>Пенсионный </a:t>
            </a:r>
            <a:r>
              <a:rPr lang="ru-RU" sz="2400" dirty="0"/>
              <a:t>фонд Российской Федерации; (с 1990 по наст время) </a:t>
            </a:r>
            <a:r>
              <a:rPr lang="en-US" sz="2400" dirty="0"/>
              <a:t>http://www.pfrf.ru/</a:t>
            </a:r>
            <a:endParaRPr lang="ru-RU" sz="2400" dirty="0"/>
          </a:p>
          <a:p>
            <a:pPr marL="0" indent="0">
              <a:buNone/>
            </a:pPr>
            <a:r>
              <a:rPr lang="ru-RU" sz="2400" dirty="0"/>
              <a:t>▪   </a:t>
            </a:r>
            <a:r>
              <a:rPr lang="ru-RU" sz="2400" dirty="0" smtClean="0"/>
              <a:t>Фонд </a:t>
            </a:r>
            <a:r>
              <a:rPr lang="ru-RU" sz="2400" dirty="0"/>
              <a:t>социального страхования Российской Федерации; (с 1991 года по наст время) </a:t>
            </a:r>
            <a:r>
              <a:rPr lang="en-US" sz="2400" dirty="0"/>
              <a:t>http://fss.ru/</a:t>
            </a:r>
            <a:endParaRPr lang="ru-RU" sz="2400" dirty="0"/>
          </a:p>
          <a:p>
            <a:pPr marL="0" indent="0">
              <a:buNone/>
            </a:pPr>
            <a:r>
              <a:rPr lang="ru-RU" sz="2400" dirty="0"/>
              <a:t>▪   </a:t>
            </a:r>
            <a:r>
              <a:rPr lang="ru-RU" sz="2400" dirty="0" smtClean="0"/>
              <a:t>Федеральный </a:t>
            </a:r>
            <a:r>
              <a:rPr lang="ru-RU" sz="2400" dirty="0"/>
              <a:t>фонд обязательного медицинского страхования Российской Федерации; (с 1993 по наст время) </a:t>
            </a:r>
            <a:r>
              <a:rPr lang="en-US" sz="2400" dirty="0"/>
              <a:t>http://www.ffoms.ru/</a:t>
            </a:r>
            <a:endParaRPr lang="ru-RU" sz="2400" dirty="0"/>
          </a:p>
          <a:p>
            <a:pPr marL="0" indent="0">
              <a:buNone/>
            </a:pPr>
            <a:r>
              <a:rPr lang="ru-RU" sz="2400" dirty="0"/>
              <a:t>▪   </a:t>
            </a:r>
            <a:r>
              <a:rPr lang="ru-RU" sz="2400" dirty="0" smtClean="0"/>
              <a:t>Государственный </a:t>
            </a:r>
            <a:r>
              <a:rPr lang="ru-RU" sz="2400" dirty="0"/>
              <a:t>фонд занятости населения Российской Федерации. (с 1991 по 2001)</a:t>
            </a:r>
          </a:p>
          <a:p>
            <a:endParaRPr lang="ru-RU" dirty="0"/>
          </a:p>
        </p:txBody>
      </p:sp>
    </p:spTree>
    <p:extLst>
      <p:ext uri="{BB962C8B-B14F-4D97-AF65-F5344CB8AC3E}">
        <p14:creationId xmlns:p14="http://schemas.microsoft.com/office/powerpoint/2010/main" val="16048057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Сущность и функции внебюджетных фондов</a:t>
            </a:r>
          </a:p>
        </p:txBody>
      </p:sp>
      <p:sp>
        <p:nvSpPr>
          <p:cNvPr id="3" name="Объект 2"/>
          <p:cNvSpPr>
            <a:spLocks noGrp="1"/>
          </p:cNvSpPr>
          <p:nvPr>
            <p:ph sz="quarter" idx="1"/>
          </p:nvPr>
        </p:nvSpPr>
        <p:spPr/>
        <p:txBody>
          <a:bodyPr/>
          <a:lstStyle/>
          <a:p>
            <a:pPr marL="0" indent="0">
              <a:buNone/>
            </a:pPr>
            <a:r>
              <a:rPr lang="ru-RU" dirty="0"/>
              <a:t>В состав бюджетов государственных внебюджетных фондов входят бюджеты государственных внебюджетных фондов Российской Федерации и бюджеты территориальных государственных внебюджетных фондов.</a:t>
            </a:r>
          </a:p>
          <a:p>
            <a:pPr marL="0" indent="0">
              <a:buNone/>
            </a:pPr>
            <a:r>
              <a:rPr lang="ru-RU" dirty="0" smtClean="0"/>
              <a:t>Бюджетами </a:t>
            </a:r>
            <a:r>
              <a:rPr lang="ru-RU" dirty="0"/>
              <a:t>государственных внебюджетных фондов Российской Федерации являются:</a:t>
            </a:r>
          </a:p>
          <a:p>
            <a:pPr marL="0" indent="0">
              <a:buNone/>
            </a:pPr>
            <a:r>
              <a:rPr lang="ru-RU" dirty="0"/>
              <a:t>1) бюджет Пенсионного фонда Российской Федерации;</a:t>
            </a:r>
          </a:p>
          <a:p>
            <a:pPr marL="0" indent="0">
              <a:buNone/>
            </a:pPr>
            <a:r>
              <a:rPr lang="ru-RU" dirty="0"/>
              <a:t>2) бюджет Фонда социального страхования Российской Федерации;</a:t>
            </a:r>
          </a:p>
          <a:p>
            <a:pPr marL="0" indent="0">
              <a:buNone/>
            </a:pPr>
            <a:r>
              <a:rPr lang="ru-RU" dirty="0"/>
              <a:t>3) бюджет Федерального фонда обязательного медицинского страхования.</a:t>
            </a:r>
          </a:p>
          <a:p>
            <a:pPr marL="0" indent="0">
              <a:buNone/>
            </a:pPr>
            <a:endParaRPr lang="ru-RU" dirty="0"/>
          </a:p>
        </p:txBody>
      </p:sp>
    </p:spTree>
    <p:extLst>
      <p:ext uri="{BB962C8B-B14F-4D97-AF65-F5344CB8AC3E}">
        <p14:creationId xmlns:p14="http://schemas.microsoft.com/office/powerpoint/2010/main" val="348684847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Сущность и функции внебюджетных фондов</a:t>
            </a:r>
          </a:p>
        </p:txBody>
      </p:sp>
      <p:sp>
        <p:nvSpPr>
          <p:cNvPr id="3" name="Объект 2"/>
          <p:cNvSpPr>
            <a:spLocks noGrp="1"/>
          </p:cNvSpPr>
          <p:nvPr>
            <p:ph sz="quarter" idx="1"/>
          </p:nvPr>
        </p:nvSpPr>
        <p:spPr/>
        <p:txBody>
          <a:bodyPr/>
          <a:lstStyle/>
          <a:p>
            <a:pPr marL="0" indent="0" algn="just">
              <a:buNone/>
            </a:pPr>
            <a:r>
              <a:rPr lang="ru-RU" sz="2400" dirty="0"/>
              <a:t>Доходы и расходы государственного внебюджетного фонда образуют его </a:t>
            </a:r>
            <a:r>
              <a:rPr lang="ru-RU" sz="2400" i="1" dirty="0"/>
              <a:t>бюджет</a:t>
            </a:r>
            <a:r>
              <a:rPr lang="ru-RU" sz="2400" dirty="0"/>
              <a:t>, предназначенный для финансового обеспечения задач и выполняемых функций. </a:t>
            </a:r>
          </a:p>
          <a:p>
            <a:pPr marL="0" indent="0" algn="just">
              <a:buNone/>
            </a:pPr>
            <a:r>
              <a:rPr lang="ru-RU" sz="2400" dirty="0"/>
              <a:t>Проекты бюджетов государственных внебюджетных фондов разрабатываются их органами управления и представляются в органы исполнительной власти, которые передают их на рассмотрение законодательных или представительных органов власти. Они представляются одновременно с проектами соответствующих бюджетов на очередной финансовый год.</a:t>
            </a:r>
          </a:p>
          <a:p>
            <a:pPr marL="0" indent="0">
              <a:buNone/>
            </a:pPr>
            <a:endParaRPr lang="ru-RU" dirty="0"/>
          </a:p>
        </p:txBody>
      </p:sp>
    </p:spTree>
    <p:extLst>
      <p:ext uri="{BB962C8B-B14F-4D97-AF65-F5344CB8AC3E}">
        <p14:creationId xmlns:p14="http://schemas.microsoft.com/office/powerpoint/2010/main" val="56771897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Сущность и функции внебюджетных фондов</a:t>
            </a:r>
          </a:p>
        </p:txBody>
      </p:sp>
      <p:sp>
        <p:nvSpPr>
          <p:cNvPr id="3" name="Объект 2"/>
          <p:cNvSpPr>
            <a:spLocks noGrp="1"/>
          </p:cNvSpPr>
          <p:nvPr>
            <p:ph sz="quarter" idx="1"/>
          </p:nvPr>
        </p:nvSpPr>
        <p:spPr/>
        <p:txBody>
          <a:bodyPr/>
          <a:lstStyle/>
          <a:p>
            <a:pPr marL="0" indent="0" algn="just">
              <a:buNone/>
            </a:pPr>
            <a:r>
              <a:rPr lang="ru-RU" sz="2400" dirty="0"/>
              <a:t>Бюджеты федеральных внебюджетных фондов выносятся на рассмотрение и утверждение Государственной думы и Совета Федерации и принимаются в форме федеральных законов одновременно с принятием закона о федеральном бюджете.</a:t>
            </a:r>
          </a:p>
          <a:p>
            <a:pPr marL="0" indent="0" algn="just">
              <a:buNone/>
            </a:pPr>
            <a:r>
              <a:rPr lang="ru-RU" sz="2400" dirty="0"/>
              <a:t>Бюджеты территориальных государственных внебюджетных фондов выносятся на рассмотрение законодательных или представительных органов власти субъектов РФ и принимаются в форме законов субъектов РФ одновременно с принятием законов о бюджете субъекта РФ на очередной финансовый год</a:t>
            </a:r>
            <a:endParaRPr lang="ru-RU" dirty="0"/>
          </a:p>
        </p:txBody>
      </p:sp>
    </p:spTree>
    <p:extLst>
      <p:ext uri="{BB962C8B-B14F-4D97-AF65-F5344CB8AC3E}">
        <p14:creationId xmlns:p14="http://schemas.microsoft.com/office/powerpoint/2010/main" val="272316567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ПФР</a:t>
            </a:r>
            <a:endParaRPr lang="ru-RU" dirty="0"/>
          </a:p>
        </p:txBody>
      </p:sp>
      <p:sp>
        <p:nvSpPr>
          <p:cNvPr id="3" name="Объект 2"/>
          <p:cNvSpPr>
            <a:spLocks noGrp="1"/>
          </p:cNvSpPr>
          <p:nvPr>
            <p:ph sz="quarter" idx="1"/>
          </p:nvPr>
        </p:nvSpPr>
        <p:spPr/>
        <p:txBody>
          <a:bodyPr/>
          <a:lstStyle/>
          <a:p>
            <a:pPr marL="0" indent="0">
              <a:buNone/>
            </a:pPr>
            <a:r>
              <a:rPr lang="ru-RU" sz="2400" dirty="0"/>
              <a:t>Пенсионный фонд Российской Федерации — фонд денежных средств, образуемый вне федерального бюджета, предназначенный для финансового обеспечения защиты граждан от особого вида </a:t>
            </a:r>
            <a:r>
              <a:rPr lang="ru-RU" sz="2400" dirty="0" smtClean="0"/>
              <a:t>социального </a:t>
            </a:r>
            <a:r>
              <a:rPr lang="ru-RU" sz="2400" dirty="0"/>
              <a:t>риска — утраты заработка (или другого постоянного дохода) вследствие потери трудоспособности при наступлении </a:t>
            </a:r>
            <a:r>
              <a:rPr lang="ru-RU" sz="2400" dirty="0" smtClean="0"/>
              <a:t>старости</a:t>
            </a:r>
            <a:r>
              <a:rPr lang="ru-RU" sz="2400" dirty="0"/>
              <a:t>, инвалидности; для нетрудоспособных членов семьи — смерти кормильца; для отдельных категорий трудящихся — длительного выполнения определенной профессиональной деятельности.</a:t>
            </a:r>
            <a:endParaRPr lang="ru-RU" dirty="0"/>
          </a:p>
        </p:txBody>
      </p:sp>
    </p:spTree>
    <p:extLst>
      <p:ext uri="{BB962C8B-B14F-4D97-AF65-F5344CB8AC3E}">
        <p14:creationId xmlns:p14="http://schemas.microsoft.com/office/powerpoint/2010/main" val="42943586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12470860" cy="7315200"/>
          </a:xfrm>
          <a:prstGeom prst="rect">
            <a:avLst/>
          </a:prstGeom>
          <a:noFill/>
          <a:ln w="9525">
            <a:noFill/>
            <a:miter lim="800000"/>
            <a:headEnd/>
            <a:tailEnd/>
          </a:ln>
          <a:effectLst/>
        </p:spPr>
      </p:pic>
    </p:spTree>
    <p:extLst>
      <p:ext uri="{BB962C8B-B14F-4D97-AF65-F5344CB8AC3E}">
        <p14:creationId xmlns:p14="http://schemas.microsoft.com/office/powerpoint/2010/main" val="162425305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ПФР</a:t>
            </a:r>
          </a:p>
        </p:txBody>
      </p:sp>
      <p:sp>
        <p:nvSpPr>
          <p:cNvPr id="3" name="Объект 2"/>
          <p:cNvSpPr>
            <a:spLocks noGrp="1"/>
          </p:cNvSpPr>
          <p:nvPr>
            <p:ph sz="quarter" idx="1"/>
          </p:nvPr>
        </p:nvSpPr>
        <p:spPr/>
        <p:txBody>
          <a:bodyPr>
            <a:normAutofit fontScale="92500" lnSpcReduction="10000"/>
          </a:bodyPr>
          <a:lstStyle/>
          <a:p>
            <a:pPr marL="0" indent="0" fontAlgn="base">
              <a:buNone/>
            </a:pPr>
            <a:r>
              <a:rPr lang="ru-RU" sz="2400" dirty="0"/>
              <a:t>В сферу деятельности Отделения ПФР входит:</a:t>
            </a:r>
          </a:p>
          <a:p>
            <a:pPr marL="0" indent="0" fontAlgn="base">
              <a:buNone/>
            </a:pPr>
            <a:r>
              <a:rPr lang="ru-RU" sz="2400" dirty="0"/>
              <a:t>- установление и выплата пенсий;</a:t>
            </a:r>
          </a:p>
          <a:p>
            <a:pPr marL="0" indent="0" fontAlgn="base">
              <a:buNone/>
            </a:pPr>
            <a:r>
              <a:rPr lang="ru-RU" sz="2400" dirty="0"/>
              <a:t>- назначение и реализация социальных выплат;</a:t>
            </a:r>
          </a:p>
          <a:p>
            <a:pPr marL="0" indent="0" fontAlgn="base">
              <a:buNone/>
            </a:pPr>
            <a:r>
              <a:rPr lang="ru-RU" sz="2400" dirty="0"/>
              <a:t>- персонифицированный учет пенсионных прав участников системы обязательного пенсионного страхования;</a:t>
            </a:r>
          </a:p>
          <a:p>
            <a:pPr marL="0" indent="0" fontAlgn="base">
              <a:buNone/>
            </a:pPr>
            <a:r>
              <a:rPr lang="ru-RU" sz="2400" dirty="0"/>
              <a:t>- формирование и инвестирование средств пенсионных накоплений;</a:t>
            </a:r>
          </a:p>
          <a:p>
            <a:pPr marL="0" indent="0" fontAlgn="base">
              <a:buNone/>
            </a:pPr>
            <a:r>
              <a:rPr lang="ru-RU" sz="2400" dirty="0"/>
              <a:t>- администрирование страховых взносов на обязательное пенсионное страхование и обязательное медицинское страхование;</a:t>
            </a:r>
          </a:p>
          <a:p>
            <a:pPr marL="0" indent="0" fontAlgn="base">
              <a:buNone/>
            </a:pPr>
            <a:r>
              <a:rPr lang="ru-RU" sz="2400" dirty="0"/>
              <a:t>- выдача сертификатов на получение материнского (семейного) капитала и выплата средств материнского капитала;</a:t>
            </a:r>
          </a:p>
          <a:p>
            <a:pPr marL="0" indent="0" fontAlgn="base">
              <a:buNone/>
            </a:pPr>
            <a:r>
              <a:rPr lang="ru-RU" sz="2400" dirty="0"/>
              <a:t>- реализация Программы государственного </a:t>
            </a:r>
            <a:r>
              <a:rPr lang="ru-RU" sz="2400" dirty="0" err="1"/>
              <a:t>софинансирования</a:t>
            </a:r>
            <a:r>
              <a:rPr lang="ru-RU" sz="2400" dirty="0"/>
              <a:t> пенсии;</a:t>
            </a:r>
          </a:p>
          <a:p>
            <a:pPr marL="0" indent="0" fontAlgn="base">
              <a:buNone/>
            </a:pPr>
            <a:r>
              <a:rPr lang="ru-RU" sz="2400" dirty="0"/>
              <a:t>- оказание совместно с региональными органами власти адресной помощи пенсионерам и развитие социальной инфраструктуры.</a:t>
            </a:r>
          </a:p>
          <a:p>
            <a:endParaRPr lang="ru-RU" dirty="0"/>
          </a:p>
        </p:txBody>
      </p:sp>
    </p:spTree>
    <p:extLst>
      <p:ext uri="{BB962C8B-B14F-4D97-AF65-F5344CB8AC3E}">
        <p14:creationId xmlns:p14="http://schemas.microsoft.com/office/powerpoint/2010/main" val="103884656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ПФР</a:t>
            </a:r>
          </a:p>
        </p:txBody>
      </p:sp>
      <p:sp>
        <p:nvSpPr>
          <p:cNvPr id="3" name="Объект 2"/>
          <p:cNvSpPr>
            <a:spLocks noGrp="1"/>
          </p:cNvSpPr>
          <p:nvPr>
            <p:ph sz="quarter" idx="1"/>
          </p:nvPr>
        </p:nvSpPr>
        <p:spPr/>
        <p:txBody>
          <a:bodyPr>
            <a:normAutofit/>
          </a:bodyPr>
          <a:lstStyle/>
          <a:p>
            <a:pPr marL="0" indent="0" fontAlgn="base">
              <a:buNone/>
            </a:pPr>
            <a:r>
              <a:rPr lang="ru-RU" sz="2400" dirty="0" smtClean="0"/>
              <a:t>В </a:t>
            </a:r>
            <a:r>
              <a:rPr lang="ru-RU" sz="2400" dirty="0"/>
              <a:t>настоящее время доходы Пенсионного фонда Российской Федерации формируются за счет следующих источников: </a:t>
            </a:r>
            <a:endParaRPr lang="ru-RU" sz="2400" dirty="0" smtClean="0"/>
          </a:p>
          <a:p>
            <a:pPr marL="457200" indent="-457200" fontAlgn="base">
              <a:buAutoNum type="arabicParenR"/>
            </a:pPr>
            <a:r>
              <a:rPr lang="ru-RU" sz="2400" dirty="0" smtClean="0"/>
              <a:t>страховых </a:t>
            </a:r>
            <a:r>
              <a:rPr lang="ru-RU" sz="2400" dirty="0"/>
              <a:t>взносов на обязательное пенсионное страхование; </a:t>
            </a:r>
            <a:endParaRPr lang="ru-RU" sz="2400" dirty="0" smtClean="0"/>
          </a:p>
          <a:p>
            <a:pPr marL="457200" indent="-457200" fontAlgn="base">
              <a:buAutoNum type="arabicParenR"/>
            </a:pPr>
            <a:r>
              <a:rPr lang="ru-RU" sz="2400" dirty="0" smtClean="0"/>
              <a:t>средств </a:t>
            </a:r>
            <a:r>
              <a:rPr lang="ru-RU" sz="2400" dirty="0"/>
              <a:t>федерального бюджета; </a:t>
            </a:r>
            <a:endParaRPr lang="ru-RU" sz="2400" dirty="0" smtClean="0"/>
          </a:p>
          <a:p>
            <a:pPr marL="457200" indent="-457200" fontAlgn="base">
              <a:buAutoNum type="arabicParenR"/>
            </a:pPr>
            <a:r>
              <a:rPr lang="ru-RU" sz="2400" dirty="0" smtClean="0"/>
              <a:t>сумм </a:t>
            </a:r>
            <a:r>
              <a:rPr lang="ru-RU" sz="2400" dirty="0"/>
              <a:t>пеней и иных финансовых санкций; </a:t>
            </a:r>
            <a:endParaRPr lang="ru-RU" sz="2400" dirty="0" smtClean="0"/>
          </a:p>
          <a:p>
            <a:pPr marL="457200" indent="-457200" fontAlgn="base">
              <a:buAutoNum type="arabicParenR"/>
            </a:pPr>
            <a:r>
              <a:rPr lang="ru-RU" sz="2400" dirty="0" smtClean="0"/>
              <a:t>доходов </a:t>
            </a:r>
            <a:r>
              <a:rPr lang="ru-RU" sz="2400" dirty="0"/>
              <a:t>от размещения (инвестирования) временно свободных средств обязательного пенсионного страхования; </a:t>
            </a:r>
            <a:endParaRPr lang="ru-RU" sz="2400" dirty="0" smtClean="0"/>
          </a:p>
          <a:p>
            <a:pPr marL="457200" indent="-457200" fontAlgn="base">
              <a:buAutoNum type="arabicParenR"/>
            </a:pPr>
            <a:r>
              <a:rPr lang="ru-RU" sz="2400" dirty="0" smtClean="0"/>
              <a:t>добровольных </a:t>
            </a:r>
            <a:r>
              <a:rPr lang="ru-RU" sz="2400" dirty="0"/>
              <a:t>взносов физических лиц и организаций; </a:t>
            </a:r>
            <a:endParaRPr lang="ru-RU" sz="2400" dirty="0" smtClean="0"/>
          </a:p>
          <a:p>
            <a:pPr marL="457200" indent="-457200" fontAlgn="base">
              <a:buAutoNum type="arabicParenR"/>
            </a:pPr>
            <a:r>
              <a:rPr lang="ru-RU" sz="2400" dirty="0" smtClean="0"/>
              <a:t>иных </a:t>
            </a:r>
            <a:r>
              <a:rPr lang="ru-RU" sz="2400" dirty="0"/>
              <a:t>источников, не запрещенных законодательством Российской Федерации.</a:t>
            </a:r>
            <a:endParaRPr lang="ru-RU" dirty="0"/>
          </a:p>
        </p:txBody>
      </p:sp>
    </p:spTree>
    <p:extLst>
      <p:ext uri="{BB962C8B-B14F-4D97-AF65-F5344CB8AC3E}">
        <p14:creationId xmlns:p14="http://schemas.microsoft.com/office/powerpoint/2010/main" val="181059439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ПФР</a:t>
            </a:r>
          </a:p>
        </p:txBody>
      </p:sp>
      <p:sp>
        <p:nvSpPr>
          <p:cNvPr id="3" name="Объект 2"/>
          <p:cNvSpPr>
            <a:spLocks noGrp="1"/>
          </p:cNvSpPr>
          <p:nvPr>
            <p:ph sz="quarter" idx="1"/>
          </p:nvPr>
        </p:nvSpPr>
        <p:spPr/>
        <p:txBody>
          <a:bodyPr/>
          <a:lstStyle/>
          <a:p>
            <a:pPr marL="0" indent="0">
              <a:buNone/>
            </a:pPr>
            <a:r>
              <a:rPr lang="ru-RU" sz="2400" dirty="0"/>
              <a:t>Страховые взносы на обязательное пенсионное страхование - индивидуально возмездные обязательные платежи, уплачиваемые в бюджет Пенсионного фонда Российской Федерации и персональным целевым назначением которых является обеспечение права </a:t>
            </a:r>
            <a:r>
              <a:rPr lang="ru-RU" sz="2400" dirty="0" smtClean="0"/>
              <a:t>гражданина </a:t>
            </a:r>
            <a:r>
              <a:rPr lang="ru-RU" sz="2400" dirty="0"/>
              <a:t>на получение пенсии по обязательному пенсионному </a:t>
            </a:r>
            <a:r>
              <a:rPr lang="ru-RU" sz="2400" dirty="0" smtClean="0"/>
              <a:t>страхованию </a:t>
            </a:r>
            <a:r>
              <a:rPr lang="ru-RU" sz="2400" dirty="0"/>
              <a:t>в размере, эквивалентном сумме страховых взносов, учтенной на его индивидуальном лицевом счете </a:t>
            </a:r>
          </a:p>
          <a:p>
            <a:pPr marL="0" indent="0">
              <a:buNone/>
            </a:pPr>
            <a:endParaRPr lang="ru-RU" dirty="0"/>
          </a:p>
        </p:txBody>
      </p:sp>
    </p:spTree>
    <p:extLst>
      <p:ext uri="{BB962C8B-B14F-4D97-AF65-F5344CB8AC3E}">
        <p14:creationId xmlns:p14="http://schemas.microsoft.com/office/powerpoint/2010/main" val="170704918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ПФР</a:t>
            </a:r>
          </a:p>
        </p:txBody>
      </p:sp>
      <p:sp>
        <p:nvSpPr>
          <p:cNvPr id="3" name="Объект 2"/>
          <p:cNvSpPr>
            <a:spLocks noGrp="1"/>
          </p:cNvSpPr>
          <p:nvPr>
            <p:ph sz="quarter" idx="1"/>
          </p:nvPr>
        </p:nvSpPr>
        <p:spPr/>
        <p:txBody>
          <a:bodyPr>
            <a:normAutofit lnSpcReduction="10000"/>
          </a:bodyPr>
          <a:lstStyle/>
          <a:p>
            <a:pPr marL="0" indent="0" algn="just">
              <a:buNone/>
            </a:pPr>
            <a:r>
              <a:rPr lang="ru-RU" sz="2400" dirty="0"/>
              <a:t>В 2017 году расходы Пенсионного фонда на пенсионное обеспечение россиян вырастут на 327,3 млрд рублей и составят 6,9 трлн рублей. Расходы на социальные выплаты вырастут на 262,3 млрд рублей и составят 1,2 трлн рублей</a:t>
            </a:r>
            <a:r>
              <a:rPr lang="ru-RU" sz="2400" dirty="0" smtClean="0"/>
              <a:t>.</a:t>
            </a:r>
          </a:p>
          <a:p>
            <a:pPr marL="0" indent="0" algn="just">
              <a:buNone/>
            </a:pPr>
            <a:r>
              <a:rPr lang="ru-RU" sz="2400" dirty="0"/>
              <a:t>В бюджете ПФР учтен прогнозный уровень инфляции – 5,8%. Размер фиксированной выплаты после индексации составит 4 823,35 рублей в месяц, стоимость пенсионного балла – 78,58 рубля (в 2016 году – 74,27 рубля). Среднегодовой размер страховой пенсии по старости в 2017 году составит 13 657 рублей (159,9% к прожиточному минимуму пенсионера</a:t>
            </a:r>
            <a:r>
              <a:rPr lang="ru-RU" sz="2400" dirty="0" smtClean="0"/>
              <a:t>).</a:t>
            </a:r>
          </a:p>
          <a:p>
            <a:pPr marL="0" indent="0" algn="just">
              <a:buNone/>
            </a:pPr>
            <a:r>
              <a:rPr lang="ru-RU" sz="2400" dirty="0"/>
              <a:t>Размер материнского капитала в следующем году не изменится и составит 453 026 рублей, при этом возможность вступления в программу материнского капитала продлена до конца 2018 </a:t>
            </a:r>
            <a:r>
              <a:rPr lang="ru-RU" sz="2400" dirty="0" smtClean="0"/>
              <a:t>года.</a:t>
            </a:r>
            <a:endParaRPr lang="ru-RU" sz="2400" dirty="0"/>
          </a:p>
        </p:txBody>
      </p:sp>
    </p:spTree>
    <p:extLst>
      <p:ext uri="{BB962C8B-B14F-4D97-AF65-F5344CB8AC3E}">
        <p14:creationId xmlns:p14="http://schemas.microsoft.com/office/powerpoint/2010/main" val="63602462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ПФР</a:t>
            </a:r>
          </a:p>
        </p:txBody>
      </p:sp>
      <p:sp>
        <p:nvSpPr>
          <p:cNvPr id="3" name="Объект 2"/>
          <p:cNvSpPr>
            <a:spLocks noGrp="1"/>
          </p:cNvSpPr>
          <p:nvPr>
            <p:ph sz="quarter" idx="1"/>
          </p:nvPr>
        </p:nvSpPr>
        <p:spPr/>
        <p:txBody>
          <a:bodyPr/>
          <a:lstStyle/>
          <a:p>
            <a:pPr marL="0" indent="0">
              <a:buNone/>
            </a:pPr>
            <a:r>
              <a:rPr lang="ru-RU" sz="2400" dirty="0"/>
              <a:t>Общий объем расходов бюджета Пенсионного фонда в 2017 году составит 8 трлн 583,9 млрд рублей, что составляет 9,9% ВВП Российской Федерации. По доходам бюджет ПФР на 2017 год сформирован в сумме 8 трлн 363,5 млрд </a:t>
            </a:r>
            <a:r>
              <a:rPr lang="ru-RU" sz="2400" dirty="0" smtClean="0"/>
              <a:t>рублей.</a:t>
            </a:r>
          </a:p>
          <a:p>
            <a:pPr marL="0" indent="0">
              <a:buNone/>
            </a:pPr>
            <a:r>
              <a:rPr lang="ru-RU" sz="2400" dirty="0"/>
              <a:t>Объем дефицита бюджета предусматривается в сумме 220,4 млрд. рублей в части, связанной с формированием средств для финансирования накопительной пенсии.</a:t>
            </a:r>
          </a:p>
        </p:txBody>
      </p:sp>
    </p:spTree>
    <p:extLst>
      <p:ext uri="{BB962C8B-B14F-4D97-AF65-F5344CB8AC3E}">
        <p14:creationId xmlns:p14="http://schemas.microsoft.com/office/powerpoint/2010/main" val="128006750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ПФР</a:t>
            </a:r>
          </a:p>
        </p:txBody>
      </p:sp>
      <p:sp>
        <p:nvSpPr>
          <p:cNvPr id="3" name="Объект 2"/>
          <p:cNvSpPr>
            <a:spLocks noGrp="1"/>
          </p:cNvSpPr>
          <p:nvPr>
            <p:ph sz="quarter" idx="1"/>
          </p:nvPr>
        </p:nvSpPr>
        <p:spPr/>
        <p:txBody>
          <a:bodyPr/>
          <a:lstStyle/>
          <a:p>
            <a:pPr marL="0" indent="0" algn="just">
              <a:buNone/>
            </a:pPr>
            <a:r>
              <a:rPr lang="ru-RU" sz="2400" dirty="0" smtClean="0"/>
              <a:t>Работодатели платят </a:t>
            </a:r>
            <a:r>
              <a:rPr lang="ru-RU" sz="2400" dirty="0"/>
              <a:t>страховые взносы в обязательную пенсионную систему по тарифу 22% от фонда оплаты труда работника. Из них 6% тарифа  могут идти на формирование пенсионных накоплений, а 16% – на формирование страховой пенсии, а  могут, по выбору гражданина, все 22% идти на формирование страховой пенсии</a:t>
            </a:r>
            <a:r>
              <a:rPr lang="ru-RU" sz="2400" dirty="0" smtClean="0"/>
              <a:t>.</a:t>
            </a:r>
          </a:p>
          <a:p>
            <a:pPr marL="0" indent="0" algn="just">
              <a:buNone/>
            </a:pPr>
            <a:r>
              <a:rPr lang="ru-RU" sz="2400" dirty="0"/>
              <a:t>В 2014, 2015,2016 и 2017-2019 гг. все страховые взносы на обязательное пенсионное страхование, уплачиваемые работодателями за своих работников, направляются на формирование страховой пенсии.</a:t>
            </a:r>
          </a:p>
        </p:txBody>
      </p:sp>
    </p:spTree>
    <p:extLst>
      <p:ext uri="{BB962C8B-B14F-4D97-AF65-F5344CB8AC3E}">
        <p14:creationId xmlns:p14="http://schemas.microsoft.com/office/powerpoint/2010/main" val="198610514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ПФР</a:t>
            </a:r>
          </a:p>
        </p:txBody>
      </p:sp>
      <p:sp>
        <p:nvSpPr>
          <p:cNvPr id="3" name="Объект 2"/>
          <p:cNvSpPr>
            <a:spLocks noGrp="1"/>
          </p:cNvSpPr>
          <p:nvPr>
            <p:ph sz="quarter" idx="1"/>
          </p:nvPr>
        </p:nvSpPr>
        <p:spPr/>
        <p:txBody>
          <a:bodyPr>
            <a:normAutofit/>
          </a:bodyPr>
          <a:lstStyle/>
          <a:p>
            <a:pPr marL="0" indent="0" algn="just">
              <a:buNone/>
            </a:pPr>
            <a:r>
              <a:rPr lang="ru-RU" sz="2400" dirty="0"/>
              <a:t>Если пенсионные накопления находятся в доверительном управлении УК или ГУК, то назначение и выплату накопительной пенсии, учет средств пенсионных накоплений и результатов их инвестирования управляющими компаниями осуществляет ПФР. Если пенсионные накопления находятся в НПФ, то инвестирование и учет средств пенсионных накоплений, а также назначение и выплату накопительной пенсии осуществляет выбранный гражданином НПФ.</a:t>
            </a:r>
          </a:p>
          <a:p>
            <a:pPr marL="0" indent="0">
              <a:buNone/>
            </a:pPr>
            <a:r>
              <a:rPr lang="ru-RU" sz="2400" dirty="0"/>
              <a:t>Средства пенсионных накоплений можно получить в виде:</a:t>
            </a:r>
          </a:p>
          <a:p>
            <a:r>
              <a:rPr lang="ru-RU" sz="2400" b="1" dirty="0"/>
              <a:t>Единовременной выплаты</a:t>
            </a:r>
            <a:r>
              <a:rPr lang="ru-RU" sz="2400" dirty="0"/>
              <a:t> </a:t>
            </a:r>
          </a:p>
          <a:p>
            <a:r>
              <a:rPr lang="ru-RU" sz="2400" b="1" dirty="0" smtClean="0"/>
              <a:t>Срочной </a:t>
            </a:r>
            <a:r>
              <a:rPr lang="ru-RU" sz="2400" b="1" dirty="0"/>
              <a:t>пенсионной </a:t>
            </a:r>
            <a:r>
              <a:rPr lang="ru-RU" sz="2400" b="1" dirty="0" smtClean="0"/>
              <a:t>выплаты</a:t>
            </a:r>
            <a:r>
              <a:rPr lang="ru-RU" sz="2400" dirty="0"/>
              <a:t> </a:t>
            </a:r>
            <a:endParaRPr lang="ru-RU" sz="2400" dirty="0" smtClean="0"/>
          </a:p>
          <a:p>
            <a:r>
              <a:rPr lang="ru-RU" sz="2400" b="1" dirty="0" smtClean="0"/>
              <a:t>Накопительной </a:t>
            </a:r>
            <a:r>
              <a:rPr lang="ru-RU" sz="2400" b="1" dirty="0"/>
              <a:t>пенсии </a:t>
            </a:r>
            <a:endParaRPr lang="ru-RU" sz="2400" dirty="0"/>
          </a:p>
          <a:p>
            <a:endParaRPr lang="ru-RU" sz="2400" dirty="0"/>
          </a:p>
        </p:txBody>
      </p:sp>
    </p:spTree>
    <p:extLst>
      <p:ext uri="{BB962C8B-B14F-4D97-AF65-F5344CB8AC3E}">
        <p14:creationId xmlns:p14="http://schemas.microsoft.com/office/powerpoint/2010/main" val="249803552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ФСС</a:t>
            </a:r>
            <a:endParaRPr lang="ru-RU" dirty="0"/>
          </a:p>
        </p:txBody>
      </p:sp>
      <p:sp>
        <p:nvSpPr>
          <p:cNvPr id="3" name="Объект 2"/>
          <p:cNvSpPr>
            <a:spLocks noGrp="1"/>
          </p:cNvSpPr>
          <p:nvPr>
            <p:ph sz="quarter" idx="1"/>
          </p:nvPr>
        </p:nvSpPr>
        <p:spPr/>
        <p:txBody>
          <a:bodyPr/>
          <a:lstStyle/>
          <a:p>
            <a:pPr indent="0" algn="just">
              <a:spcAft>
                <a:spcPts val="0"/>
              </a:spcAft>
              <a:buNone/>
            </a:pPr>
            <a:r>
              <a:rPr lang="ru-RU" sz="2400" dirty="0">
                <a:latin typeface="Times New Roman" panose="02020603050405020304" pitchFamily="18" charset="0"/>
                <a:ea typeface="Times New Roman" panose="02020603050405020304" pitchFamily="18" charset="0"/>
              </a:rPr>
              <a:t>Фонд социального страхования Российской Федерации был образован как фонд денежных средств, обособленных от средств федерального бюджета, и предназначен для реализации прав граждан на социальное обеспечение по болезни, инвалидности, в случае потери кормильца, рождения и воспитания детей. </a:t>
            </a:r>
          </a:p>
          <a:p>
            <a:pPr indent="0" algn="just">
              <a:spcAft>
                <a:spcPts val="0"/>
              </a:spcAft>
              <a:buNone/>
            </a:pPr>
            <a:r>
              <a:rPr lang="ru-RU" sz="2400" dirty="0" smtClean="0">
                <a:latin typeface="Times New Roman" panose="02020603050405020304" pitchFamily="18" charset="0"/>
                <a:ea typeface="Times New Roman" panose="02020603050405020304" pitchFamily="18" charset="0"/>
              </a:rPr>
              <a:t>В </a:t>
            </a:r>
            <a:r>
              <a:rPr lang="ru-RU" sz="2400" dirty="0">
                <a:latin typeface="Times New Roman" panose="02020603050405020304" pitchFamily="18" charset="0"/>
                <a:ea typeface="Times New Roman" panose="02020603050405020304" pitchFamily="18" charset="0"/>
              </a:rPr>
              <a:t>настоящее время через Фонд социального страхования Российской Федерации проводятся два вида социального страхования: обязательное социальное страхование, включающее риски временной утраты трудоспособности в результате общего заболевания, в связи с материнством и в случае смерти, а также социальное страхование от несчастных случаев на производстве и профессиональных заболеваний.</a:t>
            </a:r>
            <a:endParaRPr lang="ru-RU" dirty="0"/>
          </a:p>
        </p:txBody>
      </p:sp>
    </p:spTree>
    <p:extLst>
      <p:ext uri="{BB962C8B-B14F-4D97-AF65-F5344CB8AC3E}">
        <p14:creationId xmlns:p14="http://schemas.microsoft.com/office/powerpoint/2010/main" val="143978911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extLst>
      <p:ext uri="{BB962C8B-B14F-4D97-AF65-F5344CB8AC3E}">
        <p14:creationId xmlns:p14="http://schemas.microsoft.com/office/powerpoint/2010/main" val="120283776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ФСС</a:t>
            </a:r>
            <a:endParaRPr lang="ru-RU" dirty="0"/>
          </a:p>
        </p:txBody>
      </p:sp>
      <p:sp>
        <p:nvSpPr>
          <p:cNvPr id="3" name="Объект 2"/>
          <p:cNvSpPr>
            <a:spLocks noGrp="1"/>
          </p:cNvSpPr>
          <p:nvPr>
            <p:ph sz="quarter" idx="1"/>
          </p:nvPr>
        </p:nvSpPr>
        <p:spPr/>
        <p:txBody>
          <a:bodyPr>
            <a:normAutofit fontScale="92500" lnSpcReduction="10000"/>
          </a:bodyPr>
          <a:lstStyle/>
          <a:p>
            <a:pPr indent="0" algn="just">
              <a:spcAft>
                <a:spcPts val="0"/>
              </a:spcAft>
              <a:buNone/>
            </a:pPr>
            <a:r>
              <a:rPr lang="ru-RU" sz="2400" dirty="0">
                <a:latin typeface="Times New Roman" panose="02020603050405020304" pitchFamily="18" charset="0"/>
                <a:ea typeface="Times New Roman" panose="02020603050405020304" pitchFamily="18" charset="0"/>
              </a:rPr>
              <a:t>Доходы Фонда формируются за счет: </a:t>
            </a:r>
          </a:p>
          <a:p>
            <a:pPr indent="0" algn="just">
              <a:spcAft>
                <a:spcPts val="0"/>
              </a:spcAft>
              <a:buNone/>
            </a:pPr>
            <a:r>
              <a:rPr lang="ru-RU" sz="2400" dirty="0">
                <a:latin typeface="Times New Roman" panose="02020603050405020304" pitchFamily="18" charset="0"/>
                <a:ea typeface="Times New Roman" panose="02020603050405020304" pitchFamily="18" charset="0"/>
              </a:rPr>
              <a:t>• страховых взносов на обязательное социальное страхование;</a:t>
            </a:r>
          </a:p>
          <a:p>
            <a:pPr indent="0" algn="just">
              <a:spcAft>
                <a:spcPts val="0"/>
              </a:spcAft>
              <a:buNone/>
            </a:pPr>
            <a:r>
              <a:rPr lang="ru-RU" sz="2400" dirty="0">
                <a:latin typeface="Times New Roman" panose="02020603050405020304" pitchFamily="18" charset="0"/>
                <a:ea typeface="Times New Roman" panose="02020603050405020304" pitchFamily="18" charset="0"/>
              </a:rPr>
              <a:t>• страховых взносов на обязательное социальное страхование от несчастных случаев на производстве и профессиональных заболеваний; </a:t>
            </a:r>
            <a:endParaRPr lang="ru-RU" sz="2400" dirty="0" smtClean="0">
              <a:latin typeface="Times New Roman" panose="02020603050405020304" pitchFamily="18" charset="0"/>
              <a:ea typeface="Times New Roman" panose="02020603050405020304" pitchFamily="18" charset="0"/>
            </a:endParaRPr>
          </a:p>
          <a:p>
            <a:pPr indent="0" algn="just">
              <a:spcAft>
                <a:spcPts val="0"/>
              </a:spcAft>
              <a:buNone/>
            </a:pPr>
            <a:r>
              <a:rPr lang="ru-RU" sz="2400" dirty="0" smtClean="0">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капитализированных платежей; </a:t>
            </a:r>
            <a:endParaRPr lang="ru-RU" sz="2400" dirty="0" smtClean="0">
              <a:latin typeface="Times New Roman" panose="02020603050405020304" pitchFamily="18" charset="0"/>
              <a:ea typeface="Times New Roman" panose="02020603050405020304" pitchFamily="18" charset="0"/>
            </a:endParaRPr>
          </a:p>
          <a:p>
            <a:pPr indent="0" algn="just">
              <a:spcAft>
                <a:spcPts val="0"/>
              </a:spcAft>
              <a:buNone/>
            </a:pPr>
            <a:r>
              <a:rPr lang="ru-RU" sz="2400" dirty="0" smtClean="0">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ассигнований из федерального бюджета для финансирования расходов в рамках обязательств Российской Федерации по отдельным видам социальной помощи, а также дотаций федерального бюджета на покрытие дефицита бюджета Фонда; </a:t>
            </a:r>
            <a:endParaRPr lang="ru-RU" sz="2400" dirty="0" smtClean="0">
              <a:latin typeface="Times New Roman" panose="02020603050405020304" pitchFamily="18" charset="0"/>
              <a:ea typeface="Times New Roman" panose="02020603050405020304" pitchFamily="18" charset="0"/>
            </a:endParaRPr>
          </a:p>
          <a:p>
            <a:pPr indent="0" algn="just">
              <a:spcAft>
                <a:spcPts val="0"/>
              </a:spcAft>
              <a:buNone/>
            </a:pPr>
            <a:r>
              <a:rPr lang="ru-RU" sz="2400" dirty="0" smtClean="0">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трансфертов из Федерального фонда обязательного медицинского страхования; </a:t>
            </a:r>
            <a:endParaRPr lang="ru-RU" sz="2400" dirty="0" smtClean="0">
              <a:latin typeface="Times New Roman" panose="02020603050405020304" pitchFamily="18" charset="0"/>
              <a:ea typeface="Times New Roman" panose="02020603050405020304" pitchFamily="18" charset="0"/>
            </a:endParaRPr>
          </a:p>
          <a:p>
            <a:pPr indent="0" algn="just">
              <a:spcAft>
                <a:spcPts val="0"/>
              </a:spcAft>
              <a:buNone/>
            </a:pPr>
            <a:r>
              <a:rPr lang="ru-RU" sz="2400" dirty="0" smtClean="0">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доходов от размещения временно свободных средств Фонда; </a:t>
            </a:r>
            <a:endParaRPr lang="ru-RU" sz="2400" dirty="0" smtClean="0">
              <a:latin typeface="Times New Roman" panose="02020603050405020304" pitchFamily="18" charset="0"/>
              <a:ea typeface="Times New Roman" panose="02020603050405020304" pitchFamily="18" charset="0"/>
            </a:endParaRPr>
          </a:p>
          <a:p>
            <a:pPr indent="0" algn="just">
              <a:spcAft>
                <a:spcPts val="0"/>
              </a:spcAft>
              <a:buNone/>
            </a:pPr>
            <a:r>
              <a:rPr lang="ru-RU" sz="2400" dirty="0" smtClean="0">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добровольных взносов физических и юридических лиц; </a:t>
            </a:r>
            <a:endParaRPr lang="ru-RU" sz="2400" dirty="0" smtClean="0">
              <a:latin typeface="Times New Roman" panose="02020603050405020304" pitchFamily="18" charset="0"/>
              <a:ea typeface="Times New Roman" panose="02020603050405020304" pitchFamily="18" charset="0"/>
            </a:endParaRPr>
          </a:p>
          <a:p>
            <a:pPr indent="0" algn="just">
              <a:spcAft>
                <a:spcPts val="0"/>
              </a:spcAft>
              <a:buNone/>
            </a:pPr>
            <a:r>
              <a:rPr lang="ru-RU" sz="2400" dirty="0" smtClean="0">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прочих поступлений.</a:t>
            </a:r>
            <a:endParaRPr lang="ru-RU" dirty="0"/>
          </a:p>
        </p:txBody>
      </p:sp>
    </p:spTree>
    <p:extLst>
      <p:ext uri="{BB962C8B-B14F-4D97-AF65-F5344CB8AC3E}">
        <p14:creationId xmlns:p14="http://schemas.microsoft.com/office/powerpoint/2010/main" val="327534303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ПФР</a:t>
            </a:r>
          </a:p>
        </p:txBody>
      </p:sp>
      <p:sp>
        <p:nvSpPr>
          <p:cNvPr id="3" name="Объект 2"/>
          <p:cNvSpPr>
            <a:spLocks noGrp="1"/>
          </p:cNvSpPr>
          <p:nvPr>
            <p:ph sz="quarter" idx="1"/>
          </p:nvPr>
        </p:nvSpPr>
        <p:spPr/>
        <p:txBody>
          <a:bodyPr>
            <a:normAutofit lnSpcReduction="10000"/>
          </a:bodyPr>
          <a:lstStyle/>
          <a:p>
            <a:pPr marL="0" indent="0" algn="just">
              <a:buNone/>
            </a:pPr>
            <a:r>
              <a:rPr lang="ru-RU" sz="2400" dirty="0" smtClean="0"/>
              <a:t>Работодатели платят </a:t>
            </a:r>
            <a:r>
              <a:rPr lang="ru-RU" sz="2400" dirty="0"/>
              <a:t>страховые взносы в обязательную пенсионную систему по тарифу 22% от фонда оплаты труда работника. </a:t>
            </a:r>
            <a:endParaRPr lang="ru-RU" sz="2400" dirty="0" smtClean="0"/>
          </a:p>
          <a:p>
            <a:pPr marL="0" indent="0" algn="just">
              <a:buNone/>
            </a:pPr>
            <a:endParaRPr lang="ru-RU" sz="2400" dirty="0" smtClean="0"/>
          </a:p>
          <a:p>
            <a:pPr marL="0" indent="0" algn="just">
              <a:buNone/>
            </a:pPr>
            <a:endParaRPr lang="ru-RU" sz="2400" dirty="0"/>
          </a:p>
          <a:p>
            <a:pPr marL="0" indent="0" algn="just">
              <a:buNone/>
            </a:pPr>
            <a:endParaRPr lang="ru-RU" sz="2400" dirty="0" smtClean="0"/>
          </a:p>
          <a:p>
            <a:pPr marL="0" indent="0" algn="just">
              <a:buNone/>
            </a:pPr>
            <a:endParaRPr lang="ru-RU" sz="2400" dirty="0"/>
          </a:p>
          <a:p>
            <a:pPr marL="0" indent="0" algn="just">
              <a:buNone/>
            </a:pPr>
            <a:endParaRPr lang="ru-RU" sz="2400" dirty="0" smtClean="0"/>
          </a:p>
          <a:p>
            <a:pPr marL="0" indent="0" algn="just">
              <a:buNone/>
            </a:pPr>
            <a:endParaRPr lang="ru-RU" sz="2400" dirty="0"/>
          </a:p>
          <a:p>
            <a:pPr marL="0" indent="0" algn="just">
              <a:buNone/>
            </a:pPr>
            <a:r>
              <a:rPr lang="ru-RU" sz="2400" dirty="0" smtClean="0"/>
              <a:t>В </a:t>
            </a:r>
            <a:r>
              <a:rPr lang="ru-RU" sz="2400" dirty="0"/>
              <a:t>2014, 2015,2016 и 2017-2019 гг. все страховые взносы на обязательное пенсионное страхование, уплачиваемые работодателями за своих работников, </a:t>
            </a:r>
            <a:r>
              <a:rPr lang="ru-RU" sz="2400" dirty="0" smtClean="0"/>
              <a:t>направлялись </a:t>
            </a:r>
            <a:r>
              <a:rPr lang="ru-RU" sz="2400" dirty="0"/>
              <a:t>на формирование страховой пенсии.</a:t>
            </a:r>
          </a:p>
        </p:txBody>
      </p:sp>
      <p:graphicFrame>
        <p:nvGraphicFramePr>
          <p:cNvPr id="4" name="Таблица 3"/>
          <p:cNvGraphicFramePr>
            <a:graphicFrameLocks noGrp="1"/>
          </p:cNvGraphicFramePr>
          <p:nvPr>
            <p:extLst/>
          </p:nvPr>
        </p:nvGraphicFramePr>
        <p:xfrm>
          <a:off x="402336" y="2325182"/>
          <a:ext cx="11230532" cy="2194560"/>
        </p:xfrm>
        <a:graphic>
          <a:graphicData uri="http://schemas.openxmlformats.org/drawingml/2006/table">
            <a:tbl>
              <a:tblPr firstRow="1" bandRow="1">
                <a:tableStyleId>{5C22544A-7EE6-4342-B048-85BDC9FD1C3A}</a:tableStyleId>
              </a:tblPr>
              <a:tblGrid>
                <a:gridCol w="2807633"/>
                <a:gridCol w="2807633"/>
                <a:gridCol w="2807633"/>
                <a:gridCol w="2807633"/>
              </a:tblGrid>
              <a:tr h="370840">
                <a:tc>
                  <a:txBody>
                    <a:bodyPr/>
                    <a:lstStyle/>
                    <a:p>
                      <a:endParaRPr lang="ru-RU" dirty="0"/>
                    </a:p>
                  </a:txBody>
                  <a:tcPr/>
                </a:tc>
                <a:tc>
                  <a:txBody>
                    <a:bodyPr/>
                    <a:lstStyle/>
                    <a:p>
                      <a:pPr algn="ctr"/>
                      <a:r>
                        <a:rPr lang="ru-RU" dirty="0" smtClean="0"/>
                        <a:t>Индивидуальный тариф</a:t>
                      </a:r>
                      <a:endParaRPr lang="ru-RU" dirty="0"/>
                    </a:p>
                  </a:txBody>
                  <a:tcPr/>
                </a:tc>
                <a:tc>
                  <a:txBody>
                    <a:bodyPr/>
                    <a:lstStyle/>
                    <a:p>
                      <a:pPr algn="ctr"/>
                      <a:r>
                        <a:rPr lang="ru-RU" dirty="0" smtClean="0"/>
                        <a:t>Солидарный тариф</a:t>
                      </a:r>
                      <a:endParaRPr lang="ru-RU" dirty="0"/>
                    </a:p>
                  </a:txBody>
                  <a:tcPr/>
                </a:tc>
                <a:tc>
                  <a:txBody>
                    <a:bodyPr/>
                    <a:lstStyle/>
                    <a:p>
                      <a:pPr algn="ctr"/>
                      <a:r>
                        <a:rPr lang="ru-RU" dirty="0" smtClean="0"/>
                        <a:t>Всего </a:t>
                      </a:r>
                      <a:endParaRPr lang="ru-RU" dirty="0"/>
                    </a:p>
                  </a:txBody>
                  <a:tcPr/>
                </a:tc>
              </a:tr>
              <a:tr h="370840">
                <a:tc>
                  <a:txBody>
                    <a:bodyPr/>
                    <a:lstStyle/>
                    <a:p>
                      <a:r>
                        <a:rPr lang="ru-RU" dirty="0" smtClean="0"/>
                        <a:t>Формирование страховой пенсии</a:t>
                      </a:r>
                      <a:endParaRPr lang="ru-RU" dirty="0"/>
                    </a:p>
                  </a:txBody>
                  <a:tcPr/>
                </a:tc>
                <a:tc>
                  <a:txBody>
                    <a:bodyPr/>
                    <a:lstStyle/>
                    <a:p>
                      <a:pPr algn="ctr"/>
                      <a:r>
                        <a:rPr lang="ru-RU" dirty="0" smtClean="0"/>
                        <a:t>16%</a:t>
                      </a:r>
                      <a:endParaRPr lang="ru-RU" dirty="0"/>
                    </a:p>
                  </a:txBody>
                  <a:tcPr/>
                </a:tc>
                <a:tc>
                  <a:txBody>
                    <a:bodyPr/>
                    <a:lstStyle/>
                    <a:p>
                      <a:pPr algn="ctr"/>
                      <a:r>
                        <a:rPr lang="ru-RU" dirty="0" smtClean="0"/>
                        <a:t>6%</a:t>
                      </a:r>
                      <a:endParaRPr lang="ru-RU" dirty="0"/>
                    </a:p>
                  </a:txBody>
                  <a:tcPr/>
                </a:tc>
                <a:tc>
                  <a:txBody>
                    <a:bodyPr/>
                    <a:lstStyle/>
                    <a:p>
                      <a:pPr algn="ctr"/>
                      <a:r>
                        <a:rPr lang="ru-RU" dirty="0" smtClean="0"/>
                        <a:t>22%</a:t>
                      </a:r>
                      <a:endParaRPr lang="ru-RU" dirty="0"/>
                    </a:p>
                  </a:txBody>
                  <a:tcPr/>
                </a:tc>
              </a:tr>
              <a:tr h="370840">
                <a:tc>
                  <a:txBody>
                    <a:bodyPr/>
                    <a:lstStyle/>
                    <a:p>
                      <a:r>
                        <a:rPr lang="ru-RU" dirty="0" smtClean="0"/>
                        <a:t>Формирование страховой и накопительной пенсии</a:t>
                      </a:r>
                      <a:endParaRPr lang="ru-RU" dirty="0"/>
                    </a:p>
                  </a:txBody>
                  <a:tcPr/>
                </a:tc>
                <a:tc>
                  <a:txBody>
                    <a:bodyPr/>
                    <a:lstStyle/>
                    <a:p>
                      <a:pPr algn="ctr"/>
                      <a:r>
                        <a:rPr lang="ru-RU" dirty="0" smtClean="0"/>
                        <a:t>10% на страховую часть</a:t>
                      </a:r>
                      <a:r>
                        <a:rPr lang="ru-RU" baseline="0" dirty="0" smtClean="0"/>
                        <a:t> и 6% на накопительную часть</a:t>
                      </a:r>
                      <a:endParaRPr lang="ru-RU" dirty="0"/>
                    </a:p>
                  </a:txBody>
                  <a:tcPr/>
                </a:tc>
                <a:tc>
                  <a:txBody>
                    <a:bodyPr/>
                    <a:lstStyle/>
                    <a:p>
                      <a:pPr algn="ctr"/>
                      <a:r>
                        <a:rPr lang="ru-RU" dirty="0" smtClean="0"/>
                        <a:t>6%</a:t>
                      </a:r>
                      <a:endParaRPr lang="ru-RU" dirty="0"/>
                    </a:p>
                  </a:txBody>
                  <a:tcPr/>
                </a:tc>
                <a:tc>
                  <a:txBody>
                    <a:bodyPr/>
                    <a:lstStyle/>
                    <a:p>
                      <a:pPr algn="ctr"/>
                      <a:r>
                        <a:rPr lang="ru-RU" dirty="0" smtClean="0"/>
                        <a:t>22%</a:t>
                      </a:r>
                      <a:endParaRPr lang="ru-RU" dirty="0"/>
                    </a:p>
                  </a:txBody>
                  <a:tcPr/>
                </a:tc>
              </a:tr>
            </a:tbl>
          </a:graphicData>
        </a:graphic>
      </p:graphicFrame>
    </p:spTree>
    <p:extLst>
      <p:ext uri="{BB962C8B-B14F-4D97-AF65-F5344CB8AC3E}">
        <p14:creationId xmlns:p14="http://schemas.microsoft.com/office/powerpoint/2010/main" val="353377138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пенсий (ПФР)</a:t>
            </a:r>
            <a:endParaRPr lang="ru-RU" dirty="0"/>
          </a:p>
        </p:txBody>
      </p:sp>
      <p:sp>
        <p:nvSpPr>
          <p:cNvPr id="3" name="Объект 2"/>
          <p:cNvSpPr>
            <a:spLocks noGrp="1"/>
          </p:cNvSpPr>
          <p:nvPr>
            <p:ph sz="quarter" idx="1"/>
          </p:nvPr>
        </p:nvSpPr>
        <p:spPr/>
        <p:txBody>
          <a:bodyPr>
            <a:normAutofit fontScale="92500" lnSpcReduction="10000"/>
          </a:bodyPr>
          <a:lstStyle/>
          <a:p>
            <a:r>
              <a:rPr lang="ru-RU" dirty="0"/>
              <a:t>Страховая </a:t>
            </a:r>
            <a:r>
              <a:rPr lang="ru-RU" dirty="0" smtClean="0"/>
              <a:t>пенсия</a:t>
            </a:r>
          </a:p>
          <a:p>
            <a:pPr lvl="1"/>
            <a:r>
              <a:rPr lang="ru-RU" dirty="0" smtClean="0"/>
              <a:t>По старости</a:t>
            </a:r>
          </a:p>
          <a:p>
            <a:pPr lvl="1"/>
            <a:r>
              <a:rPr lang="ru-RU" dirty="0" smtClean="0"/>
              <a:t>По инвалидности</a:t>
            </a:r>
          </a:p>
          <a:p>
            <a:pPr lvl="1"/>
            <a:r>
              <a:rPr lang="ru-RU" dirty="0" smtClean="0"/>
              <a:t>По случаю потери кормильца</a:t>
            </a:r>
          </a:p>
          <a:p>
            <a:pPr lvl="1"/>
            <a:r>
              <a:rPr lang="ru-RU" dirty="0" smtClean="0"/>
              <a:t>Работающим пенсионерам</a:t>
            </a:r>
            <a:endParaRPr lang="ru-RU" dirty="0"/>
          </a:p>
          <a:p>
            <a:r>
              <a:rPr lang="ru-RU" dirty="0"/>
              <a:t>Пенсия по государственному </a:t>
            </a:r>
            <a:r>
              <a:rPr lang="ru-RU" dirty="0" smtClean="0"/>
              <a:t>обеспечению</a:t>
            </a:r>
          </a:p>
          <a:p>
            <a:pPr lvl="1"/>
            <a:r>
              <a:rPr lang="ru-RU" dirty="0" smtClean="0"/>
              <a:t>Государственная пенсия за выслугу лет</a:t>
            </a:r>
          </a:p>
          <a:p>
            <a:pPr lvl="1"/>
            <a:r>
              <a:rPr lang="ru-RU" dirty="0" smtClean="0"/>
              <a:t>Государственная пенсия по старости</a:t>
            </a:r>
          </a:p>
          <a:p>
            <a:pPr lvl="1"/>
            <a:r>
              <a:rPr lang="ru-RU" dirty="0" smtClean="0"/>
              <a:t>Государственная пенсия по случаю потери кормильца</a:t>
            </a:r>
          </a:p>
          <a:p>
            <a:pPr lvl="1"/>
            <a:r>
              <a:rPr lang="ru-RU" dirty="0" smtClean="0"/>
              <a:t>Государственная пенсия по инвалидности</a:t>
            </a:r>
          </a:p>
          <a:p>
            <a:pPr lvl="1"/>
            <a:r>
              <a:rPr lang="ru-RU" dirty="0" smtClean="0"/>
              <a:t>Социальная пенсия (по старости, по инвалидности и т.д.)</a:t>
            </a:r>
            <a:endParaRPr lang="ru-RU" dirty="0"/>
          </a:p>
          <a:p>
            <a:r>
              <a:rPr lang="ru-RU" dirty="0"/>
              <a:t>Накопительная </a:t>
            </a:r>
            <a:r>
              <a:rPr lang="ru-RU" dirty="0" smtClean="0"/>
              <a:t>пенсия</a:t>
            </a:r>
            <a:endParaRPr lang="ru-RU" dirty="0"/>
          </a:p>
        </p:txBody>
      </p:sp>
    </p:spTree>
    <p:extLst>
      <p:ext uri="{BB962C8B-B14F-4D97-AF65-F5344CB8AC3E}">
        <p14:creationId xmlns:p14="http://schemas.microsoft.com/office/powerpoint/2010/main" val="32668889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пенсий (ПФР)</a:t>
            </a:r>
            <a:endParaRPr lang="ru-RU" dirty="0"/>
          </a:p>
        </p:txBody>
      </p:sp>
      <p:sp>
        <p:nvSpPr>
          <p:cNvPr id="3" name="Объект 2"/>
          <p:cNvSpPr>
            <a:spLocks noGrp="1"/>
          </p:cNvSpPr>
          <p:nvPr>
            <p:ph sz="quarter" idx="1"/>
          </p:nvPr>
        </p:nvSpPr>
        <p:spPr/>
        <p:txBody>
          <a:bodyPr>
            <a:normAutofit/>
          </a:bodyPr>
          <a:lstStyle/>
          <a:p>
            <a:endParaRPr lang="ru-RU" dirty="0" smtClean="0"/>
          </a:p>
          <a:p>
            <a:r>
              <a:rPr lang="ru-RU" dirty="0"/>
              <a:t>Выплаты из средств пенсионных накоплений назначаются и выплачиваются в виде срочной или единовременной пенсионной выплаты либо накопительной пенсии.</a:t>
            </a:r>
          </a:p>
        </p:txBody>
      </p:sp>
    </p:spTree>
    <p:extLst>
      <p:ext uri="{BB962C8B-B14F-4D97-AF65-F5344CB8AC3E}">
        <p14:creationId xmlns:p14="http://schemas.microsoft.com/office/powerpoint/2010/main" val="210491211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Страховая пенсия</a:t>
            </a:r>
            <a:endParaRPr lang="ru-RU" dirty="0"/>
          </a:p>
        </p:txBody>
      </p:sp>
      <p:sp>
        <p:nvSpPr>
          <p:cNvPr id="3" name="Объект 2"/>
          <p:cNvSpPr>
            <a:spLocks noGrp="1"/>
          </p:cNvSpPr>
          <p:nvPr>
            <p:ph sz="quarter" idx="1"/>
          </p:nvPr>
        </p:nvSpPr>
        <p:spPr/>
        <p:txBody>
          <a:bodyPr/>
          <a:lstStyle/>
          <a:p>
            <a:r>
              <a:rPr lang="ru-RU" dirty="0"/>
              <a:t>Страховая пенсия – ежемесячная денежная выплата для компенсации гражданам заработной платы или другого дохода, которые они получали в период трудовой деятельности, а также компенсация дохода, который утратили нетрудоспособные члены семьи застрахованного лица в связи с его смертью.</a:t>
            </a:r>
          </a:p>
          <a:p>
            <a:r>
              <a:rPr lang="ru-RU" dirty="0"/>
              <a:t>К страховой пенсии устанавливается фиксированная выплата в твердом размере, которая зависит от вида страховой пенсии. Размер выплаты ежегодно индексируется государством.</a:t>
            </a:r>
          </a:p>
          <a:p>
            <a:endParaRPr lang="ru-RU" dirty="0"/>
          </a:p>
        </p:txBody>
      </p:sp>
    </p:spTree>
    <p:extLst>
      <p:ext uri="{BB962C8B-B14F-4D97-AF65-F5344CB8AC3E}">
        <p14:creationId xmlns:p14="http://schemas.microsoft.com/office/powerpoint/2010/main" val="60761629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Страховая пенсия по старости (условия)</a:t>
            </a:r>
            <a:endParaRPr lang="ru-RU" dirty="0"/>
          </a:p>
        </p:txBody>
      </p:sp>
      <p:sp>
        <p:nvSpPr>
          <p:cNvPr id="3" name="Объект 2"/>
          <p:cNvSpPr>
            <a:spLocks noGrp="1"/>
          </p:cNvSpPr>
          <p:nvPr>
            <p:ph sz="quarter" idx="1"/>
          </p:nvPr>
        </p:nvSpPr>
        <p:spPr/>
        <p:txBody>
          <a:bodyPr>
            <a:normAutofit fontScale="85000" lnSpcReduction="20000"/>
          </a:bodyPr>
          <a:lstStyle/>
          <a:p>
            <a:r>
              <a:rPr lang="ru-RU" dirty="0" smtClean="0"/>
              <a:t>Первое</a:t>
            </a:r>
            <a:r>
              <a:rPr lang="ru-RU" dirty="0"/>
              <a:t> – достижение общеустановленного возраста: 60 лет для женщин и 65 лет для мужчин (возраст определяется с учетом переходных положений, предусмотренных приложением 6 к Закону № 400-ФЗ</a:t>
            </a:r>
            <a:r>
              <a:rPr lang="ru-RU" dirty="0" smtClean="0"/>
              <a:t>). В </a:t>
            </a:r>
            <a:r>
              <a:rPr lang="ru-RU" dirty="0"/>
              <a:t>случае если такие  лица имеют страховой стаж не менее 42 и 37 лет (соответственно мужчины и женщины) страховая пенсия по старости может назначаться на 24 месяца ранее достижения указанного возраста,  но не ранее достижения возраста 60 и 55 лет (соответственно мужчины и женщины).</a:t>
            </a:r>
          </a:p>
          <a:p>
            <a:r>
              <a:rPr lang="ru-RU" dirty="0"/>
              <a:t>Второе – страховой стаж не менее 15 лет. Повышение требований к стажу происходит постепенно: в 2019 году он составляет 10 лет и поэтапно, по 1 году, увеличится к 2024 году до 15 лет.</a:t>
            </a:r>
          </a:p>
          <a:p>
            <a:r>
              <a:rPr lang="ru-RU" dirty="0"/>
              <a:t>Третье – 30 индивидуальных пенсионных коэффициентов. Требование по наличию 30 коэффициентов также вводится постепенно: в 2019 году – 16,2 с последующим ежегодным увеличением на 2,4 до достижения указанной величины к 2025 году</a:t>
            </a:r>
            <a:r>
              <a:rPr lang="ru-RU" dirty="0" smtClean="0"/>
              <a:t>.</a:t>
            </a:r>
            <a:endParaRPr lang="ru-RU" dirty="0"/>
          </a:p>
        </p:txBody>
      </p:sp>
    </p:spTree>
    <p:extLst>
      <p:ext uri="{BB962C8B-B14F-4D97-AF65-F5344CB8AC3E}">
        <p14:creationId xmlns:p14="http://schemas.microsoft.com/office/powerpoint/2010/main" val="230097408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smtClean="0"/>
              <a:t>Страховая</a:t>
            </a:r>
            <a:r>
              <a:rPr lang="ru-RU" dirty="0" smtClean="0"/>
              <a:t> пенсия по инвалидности (условия)</a:t>
            </a:r>
            <a:endParaRPr lang="ru-RU" dirty="0"/>
          </a:p>
        </p:txBody>
      </p:sp>
      <p:sp>
        <p:nvSpPr>
          <p:cNvPr id="3" name="Объект 2"/>
          <p:cNvSpPr>
            <a:spLocks noGrp="1"/>
          </p:cNvSpPr>
          <p:nvPr>
            <p:ph sz="quarter" idx="1"/>
          </p:nvPr>
        </p:nvSpPr>
        <p:spPr/>
        <p:txBody>
          <a:bodyPr>
            <a:normAutofit/>
          </a:bodyPr>
          <a:lstStyle/>
          <a:p>
            <a:r>
              <a:rPr lang="ru-RU" dirty="0" smtClean="0"/>
              <a:t>признание </a:t>
            </a:r>
            <a:r>
              <a:rPr lang="ru-RU" dirty="0"/>
              <a:t>гражданина инвалидом и установление группы инвалидности осуществляет федеральное учреждение медико-социальной экспертизы и направляет выписку из акта освидетельствования медико-социальной экспертизы гражданина, признанного инвалидом, в 3-дневный срок со дня принятия решения о признании гражданина инвалидом в орган, осуществляющий его пенсионное обеспечение</a:t>
            </a:r>
          </a:p>
          <a:p>
            <a:r>
              <a:rPr lang="ru-RU" dirty="0"/>
              <a:t>наличие хотя бы одного дня страхового стажа. Если полностью отсутствует страховой стаж, то назначается </a:t>
            </a:r>
            <a:r>
              <a:rPr lang="ru-RU" i="1" dirty="0"/>
              <a:t>социальная</a:t>
            </a:r>
            <a:r>
              <a:rPr lang="ru-RU" dirty="0"/>
              <a:t> пенсия по инвалидности.</a:t>
            </a:r>
          </a:p>
        </p:txBody>
      </p:sp>
    </p:spTree>
    <p:extLst>
      <p:ext uri="{BB962C8B-B14F-4D97-AF65-F5344CB8AC3E}">
        <p14:creationId xmlns:p14="http://schemas.microsoft.com/office/powerpoint/2010/main" val="96228803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Страховая пенсия для работающих пенсионеров (условия)</a:t>
            </a:r>
            <a:endParaRPr lang="ru-RU" dirty="0"/>
          </a:p>
        </p:txBody>
      </p:sp>
      <p:sp>
        <p:nvSpPr>
          <p:cNvPr id="3" name="Объект 2"/>
          <p:cNvSpPr>
            <a:spLocks noGrp="1"/>
          </p:cNvSpPr>
          <p:nvPr>
            <p:ph sz="quarter" idx="1"/>
          </p:nvPr>
        </p:nvSpPr>
        <p:spPr/>
        <p:txBody>
          <a:bodyPr>
            <a:normAutofit fontScale="92500"/>
          </a:bodyPr>
          <a:lstStyle/>
          <a:p>
            <a:r>
              <a:rPr lang="ru-RU" dirty="0"/>
              <a:t>В соответствии с изменениями в пенсионном законодательстве, с 2016 года работающие пенсионеры получают страховую пенсию и фиксированную выплату к ней без учета плановых индексаций. Эта норма закона распространяется только на получателей страховых пенсий и не распространяется на получателей пенсий по государственному пенсионному обеспечению, включая социальные пенсии.</a:t>
            </a:r>
          </a:p>
          <a:p>
            <a:r>
              <a:rPr lang="ru-RU" dirty="0"/>
              <a:t>При прекращении трудовой деятельности страховая пенсия выплачивается с учетом плановых индексаций, имевших место в период осуществления работы. Если пенсионер после этого вновь устроится на работу, размер его страховой пенсии уменьшен не будет.</a:t>
            </a:r>
          </a:p>
        </p:txBody>
      </p:sp>
    </p:spTree>
    <p:extLst>
      <p:ext uri="{BB962C8B-B14F-4D97-AF65-F5344CB8AC3E}">
        <p14:creationId xmlns:p14="http://schemas.microsoft.com/office/powerpoint/2010/main" val="18204763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Страховая пенсия для работающих пенсионеров (условия)</a:t>
            </a:r>
            <a:endParaRPr lang="ru-RU" dirty="0"/>
          </a:p>
        </p:txBody>
      </p:sp>
      <p:sp>
        <p:nvSpPr>
          <p:cNvPr id="3" name="Объект 2"/>
          <p:cNvSpPr>
            <a:spLocks noGrp="1"/>
          </p:cNvSpPr>
          <p:nvPr>
            <p:ph sz="quarter" idx="1"/>
          </p:nvPr>
        </p:nvSpPr>
        <p:spPr/>
        <p:txBody>
          <a:bodyPr>
            <a:normAutofit/>
          </a:bodyPr>
          <a:lstStyle/>
          <a:p>
            <a:r>
              <a:rPr lang="ru-RU" dirty="0"/>
              <a:t>В июле 2019 года аудитор Счетной палаты Светлана Орлова заявила, что план по снижению дефицита ПФР за счет отмены индексации пенсий для работающих пенсионеров реализовать не удалось из-за сокращения численности работающих пенсионеров.</a:t>
            </a:r>
            <a:br>
              <a:rPr lang="ru-RU" dirty="0"/>
            </a:br>
            <a:r>
              <a:rPr lang="ru-RU" dirty="0" smtClean="0"/>
              <a:t>ttps</a:t>
            </a:r>
            <a:r>
              <a:rPr lang="ru-RU" dirty="0"/>
              <a:t>://</a:t>
            </a:r>
            <a:r>
              <a:rPr lang="ru-RU" dirty="0" smtClean="0"/>
              <a:t>www.rbc.ru/society/23/10/2019/5db04c8f9a794748404c6c4e</a:t>
            </a:r>
          </a:p>
          <a:p>
            <a:endParaRPr lang="ru-RU" dirty="0"/>
          </a:p>
        </p:txBody>
      </p:sp>
    </p:spTree>
    <p:extLst>
      <p:ext uri="{BB962C8B-B14F-4D97-AF65-F5344CB8AC3E}">
        <p14:creationId xmlns:p14="http://schemas.microsoft.com/office/powerpoint/2010/main" val="53049244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Накопительная пенсия (условия)</a:t>
            </a:r>
            <a:endParaRPr lang="ru-RU" dirty="0"/>
          </a:p>
        </p:txBody>
      </p:sp>
      <p:sp>
        <p:nvSpPr>
          <p:cNvPr id="3" name="Объект 2"/>
          <p:cNvSpPr>
            <a:spLocks noGrp="1"/>
          </p:cNvSpPr>
          <p:nvPr>
            <p:ph sz="quarter" idx="1"/>
          </p:nvPr>
        </p:nvSpPr>
        <p:spPr/>
        <p:txBody>
          <a:bodyPr>
            <a:normAutofit fontScale="85000" lnSpcReduction="10000"/>
          </a:bodyPr>
          <a:lstStyle/>
          <a:p>
            <a:r>
              <a:rPr lang="ru-RU" dirty="0"/>
              <a:t>Накопительная пенсия - это ежемесячная пожизненная выплата пенсионных накоплений, сформированных за счет страховых взносов работодателей и дохода от их инвестирования</a:t>
            </a:r>
            <a:r>
              <a:rPr lang="ru-RU" dirty="0" smtClean="0"/>
              <a:t>.</a:t>
            </a:r>
          </a:p>
          <a:p>
            <a:r>
              <a:rPr lang="ru-RU" dirty="0"/>
              <a:t>Накопительная пенсия может формироваться у граждан </a:t>
            </a:r>
            <a:r>
              <a:rPr lang="ru-RU" dirty="0">
                <a:solidFill>
                  <a:srgbClr val="FF0000"/>
                </a:solidFill>
              </a:rPr>
              <a:t>1967 года рождения и моложе </a:t>
            </a:r>
            <a:r>
              <a:rPr lang="ru-RU" dirty="0"/>
              <a:t>в случае, если до конца 2015 был сделан  выбор в ее пользу.</a:t>
            </a:r>
          </a:p>
          <a:p>
            <a:r>
              <a:rPr lang="ru-RU" dirty="0"/>
              <a:t>Гражданам 1967 года рождения и моложе, в пользу которых страховые взносы по обязательному пенсионному страхованию начнут начисляться работодателем впервые после 1 января 2014 года, предоставляется возможность выбора варианта пенсионного обеспечения (формировать только страховую пенсию или формировать и страховую пенсию, и накопительную) в течение пяти лет с момента первого начисления страховых взносов. Если гражданин не достиг возраста 23 лет, указанный период увеличивается до окончания года, в котором ему исполняется 23 года.</a:t>
            </a:r>
          </a:p>
          <a:p>
            <a:endParaRPr lang="ru-RU" dirty="0"/>
          </a:p>
        </p:txBody>
      </p:sp>
    </p:spTree>
    <p:extLst>
      <p:ext uri="{BB962C8B-B14F-4D97-AF65-F5344CB8AC3E}">
        <p14:creationId xmlns:p14="http://schemas.microsoft.com/office/powerpoint/2010/main" val="195617788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Накопительная пенсия (варианты выплат)</a:t>
            </a:r>
            <a:endParaRPr lang="ru-RU" dirty="0"/>
          </a:p>
        </p:txBody>
      </p:sp>
      <p:sp>
        <p:nvSpPr>
          <p:cNvPr id="3" name="Объект 2"/>
          <p:cNvSpPr>
            <a:spLocks noGrp="1"/>
          </p:cNvSpPr>
          <p:nvPr>
            <p:ph sz="quarter" idx="1"/>
          </p:nvPr>
        </p:nvSpPr>
        <p:spPr/>
        <p:txBody>
          <a:bodyPr>
            <a:normAutofit fontScale="92500"/>
          </a:bodyPr>
          <a:lstStyle/>
          <a:p>
            <a:pPr marL="0" indent="0">
              <a:buNone/>
            </a:pPr>
            <a:r>
              <a:rPr lang="ru-RU" dirty="0"/>
              <a:t>Единовременная выплата – выплачиваются сразу все пенсионные накопления одной суммой. </a:t>
            </a:r>
            <a:endParaRPr lang="ru-RU" dirty="0" smtClean="0"/>
          </a:p>
          <a:p>
            <a:pPr marL="0" indent="0">
              <a:buNone/>
            </a:pPr>
            <a:r>
              <a:rPr lang="ru-RU" dirty="0" smtClean="0"/>
              <a:t>Получатели</a:t>
            </a:r>
            <a:r>
              <a:rPr lang="ru-RU" dirty="0"/>
              <a:t>:</a:t>
            </a:r>
          </a:p>
          <a:p>
            <a:r>
              <a:rPr lang="ru-RU" dirty="0"/>
              <a:t>лица, которые не приобрели право на получение накопительной пенсии в соответствии со статьей 6 Закона N 424-ФЗ (из-за отсутствия необходимого страхового стажа или необходимого количества пенсионных баллов (с учетом переходных положений) - по достижении возраста 60 и 55 лет (соответственно мужчины и женщины);</a:t>
            </a:r>
          </a:p>
          <a:p>
            <a:r>
              <a:rPr lang="ru-RU" dirty="0"/>
              <a:t>лица, у которых размер накопительной пенсии составляет 5 процентов и менее по отношению к сумме размера страховой пенсии по </a:t>
            </a:r>
            <a:r>
              <a:rPr lang="ru-RU" dirty="0" smtClean="0"/>
              <a:t>старости.</a:t>
            </a:r>
            <a:endParaRPr lang="ru-RU" dirty="0"/>
          </a:p>
          <a:p>
            <a:endParaRPr lang="ru-RU" dirty="0"/>
          </a:p>
        </p:txBody>
      </p:sp>
    </p:spTree>
    <p:extLst>
      <p:ext uri="{BB962C8B-B14F-4D97-AF65-F5344CB8AC3E}">
        <p14:creationId xmlns:p14="http://schemas.microsoft.com/office/powerpoint/2010/main" val="75125176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Накопительная пенсия (варианты выплат)</a:t>
            </a:r>
            <a:endParaRPr lang="ru-RU" dirty="0"/>
          </a:p>
        </p:txBody>
      </p:sp>
      <p:sp>
        <p:nvSpPr>
          <p:cNvPr id="3" name="Объект 2"/>
          <p:cNvSpPr>
            <a:spLocks noGrp="1"/>
          </p:cNvSpPr>
          <p:nvPr>
            <p:ph sz="quarter" idx="1"/>
          </p:nvPr>
        </p:nvSpPr>
        <p:spPr/>
        <p:txBody>
          <a:bodyPr>
            <a:normAutofit fontScale="92500" lnSpcReduction="20000"/>
          </a:bodyPr>
          <a:lstStyle/>
          <a:p>
            <a:r>
              <a:rPr lang="ru-RU" dirty="0"/>
              <a:t>Срочная пенсионная выплата. Ее продолжительность определяет сам гражданин, но она не может быть меньше 10 лет. Назначается и выплачивается по достижении возраста 60  и 55 лет (мужчины и женщины соответственно) при наличии необходимых для назначения страховой пенсии по старости страхового стажа и величины ИПК, установленных Законом № 400-ФЗ.</a:t>
            </a:r>
          </a:p>
          <a:p>
            <a:r>
              <a:rPr lang="ru-RU" dirty="0" smtClean="0"/>
              <a:t>Срочная </a:t>
            </a:r>
            <a:r>
              <a:rPr lang="ru-RU" dirty="0"/>
              <a:t>пенсионная выплата назначается  лицам, сформировавшим пенсионные накопления за счет взносов в рамках </a:t>
            </a:r>
            <a:r>
              <a:rPr lang="ru-RU" dirty="0">
                <a:solidFill>
                  <a:srgbClr val="FF0000"/>
                </a:solidFill>
              </a:rPr>
              <a:t>Программы государственного софинансирования пенсий,</a:t>
            </a:r>
            <a:r>
              <a:rPr lang="ru-RU" dirty="0"/>
              <a:t> в том числе взносов работодателя, взносов государства на </a:t>
            </a:r>
            <a:r>
              <a:rPr lang="ru-RU" dirty="0" err="1"/>
              <a:t>софинансирование</a:t>
            </a:r>
            <a:r>
              <a:rPr lang="ru-RU" dirty="0"/>
              <a:t> и дохода от их инвестирования, а также </a:t>
            </a:r>
            <a:r>
              <a:rPr lang="ru-RU" dirty="0">
                <a:solidFill>
                  <a:srgbClr val="FF0000"/>
                </a:solidFill>
              </a:rPr>
              <a:t>за счет средств материнского (семейного) капитала, </a:t>
            </a:r>
            <a:r>
              <a:rPr lang="ru-RU" dirty="0"/>
              <a:t>направленных на формирование будущей пенсии, и дохода от их инвестирования.</a:t>
            </a:r>
          </a:p>
          <a:p>
            <a:endParaRPr lang="ru-RU" dirty="0"/>
          </a:p>
        </p:txBody>
      </p:sp>
    </p:spTree>
    <p:extLst>
      <p:ext uri="{BB962C8B-B14F-4D97-AF65-F5344CB8AC3E}">
        <p14:creationId xmlns:p14="http://schemas.microsoft.com/office/powerpoint/2010/main" val="37135996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Накопительная пенсия (условия)</a:t>
            </a:r>
            <a:endParaRPr lang="ru-RU" dirty="0"/>
          </a:p>
        </p:txBody>
      </p:sp>
      <p:sp>
        <p:nvSpPr>
          <p:cNvPr id="3" name="Объект 2"/>
          <p:cNvSpPr>
            <a:spLocks noGrp="1"/>
          </p:cNvSpPr>
          <p:nvPr>
            <p:ph sz="quarter" idx="1"/>
          </p:nvPr>
        </p:nvSpPr>
        <p:spPr/>
        <p:txBody>
          <a:bodyPr>
            <a:normAutofit fontScale="92500"/>
          </a:bodyPr>
          <a:lstStyle/>
          <a:p>
            <a:r>
              <a:rPr lang="ru-RU" dirty="0"/>
              <a:t>Размер накопительной пенсии рассчитывается исходя из ожидаемого периода выплаты с 2019 года – 21 год (252 месяца). Чтобы рассчитать ежемесячный размер выплаты, надо общую сумму пенсионных накоплений, учтенную в специальной части индивидуального лицевого счета застрахованного лица, по состоянию на день, с которого назначается выплата, разделить на 252  месяца.</a:t>
            </a:r>
          </a:p>
          <a:p>
            <a:r>
              <a:rPr lang="ru-RU" dirty="0"/>
              <a:t>Размер накопительной пенсии будет выше, если обратиться за назначением пенсии позднее приобретения права на указанную пенсию. Например, если обратиться за назначением пенсии на три года позднее, то сумма пенсионных накоплений будет делиться уже на 216 месяцев.</a:t>
            </a:r>
          </a:p>
          <a:p>
            <a:endParaRPr lang="ru-RU" dirty="0"/>
          </a:p>
        </p:txBody>
      </p:sp>
    </p:spTree>
    <p:extLst>
      <p:ext uri="{BB962C8B-B14F-4D97-AF65-F5344CB8AC3E}">
        <p14:creationId xmlns:p14="http://schemas.microsoft.com/office/powerpoint/2010/main" val="180852599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Накопительная пенсия (условия)</a:t>
            </a:r>
            <a:endParaRPr lang="ru-RU" dirty="0"/>
          </a:p>
        </p:txBody>
      </p:sp>
      <p:sp>
        <p:nvSpPr>
          <p:cNvPr id="3" name="Объект 2"/>
          <p:cNvSpPr>
            <a:spLocks noGrp="1"/>
          </p:cNvSpPr>
          <p:nvPr>
            <p:ph sz="quarter" idx="1"/>
          </p:nvPr>
        </p:nvSpPr>
        <p:spPr/>
        <p:txBody>
          <a:bodyPr>
            <a:normAutofit/>
          </a:bodyPr>
          <a:lstStyle/>
          <a:p>
            <a:r>
              <a:rPr lang="ru-RU" dirty="0"/>
              <a:t>При выборе варианта пенсионного обеспечения следует учитывать, что страховая пенсия гарантированно увеличивается государством за счет ежегодной индексации. Средства же накопительной пенсии инвестирует на финансовом рынке выбранный гражданином НПФ или УК. </a:t>
            </a:r>
            <a:endParaRPr lang="ru-RU" dirty="0" smtClean="0"/>
          </a:p>
          <a:p>
            <a:r>
              <a:rPr lang="ru-RU" dirty="0" smtClean="0"/>
              <a:t>Доходность </a:t>
            </a:r>
            <a:r>
              <a:rPr lang="ru-RU" dirty="0"/>
              <a:t>пенсионных накоплений зависит от результатов их инвестирования, то есть может быть и убыток от их инвестирования. В этом случае к выплате гарантируется лишь сумма уплаченных страховых взносов. Пенсионные накопления не индексируются.</a:t>
            </a:r>
          </a:p>
        </p:txBody>
      </p:sp>
    </p:spTree>
    <p:extLst>
      <p:ext uri="{BB962C8B-B14F-4D97-AF65-F5344CB8AC3E}">
        <p14:creationId xmlns:p14="http://schemas.microsoft.com/office/powerpoint/2010/main" val="303943582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Накопительная пенсия (условия)</a:t>
            </a:r>
            <a:endParaRPr lang="ru-RU" dirty="0"/>
          </a:p>
        </p:txBody>
      </p:sp>
      <p:sp>
        <p:nvSpPr>
          <p:cNvPr id="3" name="Объект 2"/>
          <p:cNvSpPr>
            <a:spLocks noGrp="1"/>
          </p:cNvSpPr>
          <p:nvPr>
            <p:ph sz="quarter" idx="1"/>
          </p:nvPr>
        </p:nvSpPr>
        <p:spPr/>
        <p:txBody>
          <a:bodyPr>
            <a:normAutofit fontScale="85000" lnSpcReduction="20000"/>
          </a:bodyPr>
          <a:lstStyle/>
          <a:p>
            <a:r>
              <a:rPr lang="ru-RU" dirty="0"/>
              <a:t>Вариант пенсионного обеспечения в системе обязательного пенсионного страхования влияет на начисление годовых пенсионных баллов. При формировании только страховой пенсии максимальное количество годовых пенсионных баллов 10, так как все страховые взносы направляются на формирование страховой пенсии. При выборе формирования и страховой, и накопительной пенсии максимальное количество годовых пенсионных баллов 6,25, так как 27,5% страховых взносов направляются на формирование пенсионных накоплений.</a:t>
            </a:r>
          </a:p>
          <a:p>
            <a:r>
              <a:rPr lang="ru-RU" dirty="0"/>
              <a:t>Важно отметить, что даже  в случае отказа от формирования накопительной пенсии все ранее сформированные пенсионные накопления граждан сохраняются: они продолжают инвестироваться и будут выплачены в полном объеме, когда граждане получат право выйти на пенсию и обратятся за ее назначением. Кроме того, застрахованные лица по-прежнему вправе распоряжаться своими пенсионными накоплениями и выбирать, кому доверить управление ими.</a:t>
            </a:r>
          </a:p>
        </p:txBody>
      </p:sp>
    </p:spTree>
    <p:extLst>
      <p:ext uri="{BB962C8B-B14F-4D97-AF65-F5344CB8AC3E}">
        <p14:creationId xmlns:p14="http://schemas.microsoft.com/office/powerpoint/2010/main" val="338082628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Накопительная пенсия (условия)</a:t>
            </a:r>
            <a:endParaRPr lang="ru-RU" dirty="0"/>
          </a:p>
        </p:txBody>
      </p:sp>
      <p:sp>
        <p:nvSpPr>
          <p:cNvPr id="3" name="Объект 2"/>
          <p:cNvSpPr>
            <a:spLocks noGrp="1"/>
          </p:cNvSpPr>
          <p:nvPr>
            <p:ph sz="quarter" idx="1"/>
          </p:nvPr>
        </p:nvSpPr>
        <p:spPr/>
        <p:txBody>
          <a:bodyPr>
            <a:normAutofit/>
          </a:bodyPr>
          <a:lstStyle/>
          <a:p>
            <a:r>
              <a:rPr lang="ru-RU" dirty="0"/>
              <a:t>Пенсионные накопления в основном формируются у людей 1967 года рождения и моложе, а также у участников Программы государственного софинансирования пенсий и владельцев сертификата на материнский (семейный) капитал, которые направили его средства на свою будущую пенсию.</a:t>
            </a:r>
          </a:p>
        </p:txBody>
      </p:sp>
    </p:spTree>
    <p:extLst>
      <p:ext uri="{BB962C8B-B14F-4D97-AF65-F5344CB8AC3E}">
        <p14:creationId xmlns:p14="http://schemas.microsoft.com/office/powerpoint/2010/main" val="320207932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a:t>Изменения в пенсионной </a:t>
            </a:r>
            <a:r>
              <a:rPr lang="ru-RU" sz="3600" dirty="0" smtClean="0"/>
              <a:t>системе</a:t>
            </a:r>
            <a:endParaRPr lang="ru-RU" sz="3600" dirty="0"/>
          </a:p>
        </p:txBody>
      </p:sp>
      <p:sp>
        <p:nvSpPr>
          <p:cNvPr id="3" name="Объект 2"/>
          <p:cNvSpPr>
            <a:spLocks noGrp="1"/>
          </p:cNvSpPr>
          <p:nvPr>
            <p:ph sz="quarter" idx="1"/>
          </p:nvPr>
        </p:nvSpPr>
        <p:spPr/>
        <p:txBody>
          <a:bodyPr/>
          <a:lstStyle/>
          <a:p>
            <a:pPr marL="0" indent="0" algn="just">
              <a:buNone/>
            </a:pPr>
            <a:r>
              <a:rPr lang="ru-RU" sz="2400" dirty="0"/>
              <a:t>В соответствии с федеральным законом №350-ФЗ от 3 октября 2018 года в России начинается постепенное повышение общеустановленного возраста, дающего право на назначение страховой пенсии по старости и пенсии по государственному обеспечению. </a:t>
            </a:r>
            <a:endParaRPr lang="ru-RU" sz="2400" dirty="0" smtClean="0"/>
          </a:p>
          <a:p>
            <a:pPr marL="0" indent="0" algn="just">
              <a:buNone/>
            </a:pPr>
            <a:r>
              <a:rPr lang="ru-RU" sz="2400" dirty="0" smtClean="0"/>
              <a:t>Изменения </a:t>
            </a:r>
            <a:r>
              <a:rPr lang="ru-RU" sz="2400" dirty="0"/>
              <a:t>будут происходить поэтапно в течение длительного переходного периода, который составит 10 лет и завершится в 2028 году. </a:t>
            </a:r>
          </a:p>
          <a:p>
            <a:pPr marL="0" indent="0" algn="just">
              <a:buNone/>
            </a:pPr>
            <a:endParaRPr lang="ru-RU" sz="2400" dirty="0"/>
          </a:p>
        </p:txBody>
      </p:sp>
      <p:graphicFrame>
        <p:nvGraphicFramePr>
          <p:cNvPr id="4" name="Таблица 3"/>
          <p:cNvGraphicFramePr>
            <a:graphicFrameLocks noGrp="1"/>
          </p:cNvGraphicFramePr>
          <p:nvPr>
            <p:extLst/>
          </p:nvPr>
        </p:nvGraphicFramePr>
        <p:xfrm>
          <a:off x="819888" y="4196513"/>
          <a:ext cx="10514418" cy="1981002"/>
        </p:xfrm>
        <a:graphic>
          <a:graphicData uri="http://schemas.openxmlformats.org/drawingml/2006/table">
            <a:tbl>
              <a:tblPr firstRow="1" bandRow="1">
                <a:tableStyleId>{5C22544A-7EE6-4342-B048-85BDC9FD1C3A}</a:tableStyleId>
              </a:tblPr>
              <a:tblGrid>
                <a:gridCol w="3504806"/>
                <a:gridCol w="3504806"/>
                <a:gridCol w="3504806"/>
              </a:tblGrid>
              <a:tr h="660334">
                <a:tc>
                  <a:txBody>
                    <a:bodyPr/>
                    <a:lstStyle/>
                    <a:p>
                      <a:pPr algn="ctr"/>
                      <a:r>
                        <a:rPr lang="ru-RU" dirty="0" smtClean="0"/>
                        <a:t>год</a:t>
                      </a:r>
                      <a:endParaRPr lang="ru-RU" dirty="0"/>
                    </a:p>
                  </a:txBody>
                  <a:tcPr/>
                </a:tc>
                <a:tc>
                  <a:txBody>
                    <a:bodyPr/>
                    <a:lstStyle/>
                    <a:p>
                      <a:pPr algn="ctr"/>
                      <a:r>
                        <a:rPr lang="ru-RU" dirty="0" smtClean="0"/>
                        <a:t>2018</a:t>
                      </a:r>
                      <a:endParaRPr lang="ru-RU" dirty="0"/>
                    </a:p>
                  </a:txBody>
                  <a:tcPr/>
                </a:tc>
                <a:tc>
                  <a:txBody>
                    <a:bodyPr/>
                    <a:lstStyle/>
                    <a:p>
                      <a:pPr algn="ctr"/>
                      <a:r>
                        <a:rPr lang="ru-RU" dirty="0" smtClean="0"/>
                        <a:t>2028</a:t>
                      </a:r>
                      <a:endParaRPr lang="ru-RU" dirty="0"/>
                    </a:p>
                  </a:txBody>
                  <a:tcPr/>
                </a:tc>
              </a:tr>
              <a:tr h="660334">
                <a:tc>
                  <a:txBody>
                    <a:bodyPr/>
                    <a:lstStyle/>
                    <a:p>
                      <a:r>
                        <a:rPr lang="ru-RU" dirty="0" smtClean="0"/>
                        <a:t>Мужчины </a:t>
                      </a:r>
                      <a:endParaRPr lang="ru-RU" dirty="0"/>
                    </a:p>
                  </a:txBody>
                  <a:tcPr/>
                </a:tc>
                <a:tc>
                  <a:txBody>
                    <a:bodyPr/>
                    <a:lstStyle/>
                    <a:p>
                      <a:pPr algn="ctr"/>
                      <a:r>
                        <a:rPr lang="ru-RU" dirty="0" smtClean="0"/>
                        <a:t>60</a:t>
                      </a:r>
                      <a:endParaRPr lang="ru-RU" dirty="0"/>
                    </a:p>
                  </a:txBody>
                  <a:tcPr/>
                </a:tc>
                <a:tc>
                  <a:txBody>
                    <a:bodyPr/>
                    <a:lstStyle/>
                    <a:p>
                      <a:pPr algn="ctr"/>
                      <a:r>
                        <a:rPr lang="ru-RU" dirty="0" smtClean="0"/>
                        <a:t>65</a:t>
                      </a:r>
                      <a:endParaRPr lang="ru-RU" dirty="0"/>
                    </a:p>
                  </a:txBody>
                  <a:tcPr/>
                </a:tc>
              </a:tr>
              <a:tr h="660334">
                <a:tc>
                  <a:txBody>
                    <a:bodyPr/>
                    <a:lstStyle/>
                    <a:p>
                      <a:r>
                        <a:rPr lang="ru-RU" dirty="0" smtClean="0"/>
                        <a:t>Женщины </a:t>
                      </a:r>
                      <a:endParaRPr lang="ru-RU" dirty="0"/>
                    </a:p>
                  </a:txBody>
                  <a:tcPr/>
                </a:tc>
                <a:tc>
                  <a:txBody>
                    <a:bodyPr/>
                    <a:lstStyle/>
                    <a:p>
                      <a:pPr algn="ctr"/>
                      <a:r>
                        <a:rPr lang="ru-RU" dirty="0" smtClean="0"/>
                        <a:t>55</a:t>
                      </a:r>
                      <a:endParaRPr lang="ru-RU" dirty="0"/>
                    </a:p>
                  </a:txBody>
                  <a:tcPr/>
                </a:tc>
                <a:tc>
                  <a:txBody>
                    <a:bodyPr/>
                    <a:lstStyle/>
                    <a:p>
                      <a:pPr algn="ctr"/>
                      <a:r>
                        <a:rPr lang="ru-RU" dirty="0" smtClean="0"/>
                        <a:t>60</a:t>
                      </a:r>
                      <a:endParaRPr lang="ru-RU" dirty="0"/>
                    </a:p>
                  </a:txBody>
                  <a:tcPr/>
                </a:tc>
              </a:tr>
            </a:tbl>
          </a:graphicData>
        </a:graphic>
      </p:graphicFrame>
    </p:spTree>
    <p:extLst>
      <p:ext uri="{BB962C8B-B14F-4D97-AF65-F5344CB8AC3E}">
        <p14:creationId xmlns:p14="http://schemas.microsoft.com/office/powerpoint/2010/main" val="302403258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a:t>Изменения в пенсионной </a:t>
            </a:r>
            <a:r>
              <a:rPr lang="ru-RU" sz="3600" dirty="0" smtClean="0"/>
              <a:t>системе</a:t>
            </a:r>
            <a:endParaRPr lang="ru-RU" sz="3600" dirty="0"/>
          </a:p>
        </p:txBody>
      </p:sp>
      <p:sp>
        <p:nvSpPr>
          <p:cNvPr id="3" name="Объект 2"/>
          <p:cNvSpPr>
            <a:spLocks noGrp="1"/>
          </p:cNvSpPr>
          <p:nvPr>
            <p:ph sz="quarter" idx="1"/>
          </p:nvPr>
        </p:nvSpPr>
        <p:spPr>
          <a:xfrm>
            <a:off x="402336" y="1527048"/>
            <a:ext cx="11338560" cy="4892802"/>
          </a:xfrm>
        </p:spPr>
        <p:txBody>
          <a:bodyPr>
            <a:normAutofit fontScale="92500" lnSpcReduction="20000"/>
          </a:bodyPr>
          <a:lstStyle/>
          <a:p>
            <a:pPr marL="0" indent="0">
              <a:buNone/>
            </a:pPr>
            <a:r>
              <a:rPr lang="ru-RU" sz="2400" dirty="0"/>
              <a:t>Повышенная индексация пенсий</a:t>
            </a:r>
          </a:p>
          <a:p>
            <a:r>
              <a:rPr lang="ru-RU" sz="2400" dirty="0"/>
              <a:t>С 2019 года законом предусмотрена повышенная индексация страховых пенсий темпами, опережающими прогнозный рост инфляции. Страховые пенсии по старости неработающих пенсионеров в среднем будут расти на 1 тыс. рублей в месяц, или 12 тыс. рублей в </a:t>
            </a:r>
            <a:r>
              <a:rPr lang="ru-RU" sz="2400" dirty="0" smtClean="0"/>
              <a:t>год.</a:t>
            </a:r>
          </a:p>
          <a:p>
            <a:r>
              <a:rPr lang="ru-RU" sz="2400" dirty="0" smtClean="0"/>
              <a:t>С </a:t>
            </a:r>
            <a:r>
              <a:rPr lang="ru-RU" sz="2400" dirty="0"/>
              <a:t>1 января 2019 года индексация страховых пенсий составляет 7,05%, что выше показателя прогнозной инфляции по итогам 2018 года. Размер фиксированной выплаты после индексации увеличится до </a:t>
            </a:r>
            <a:r>
              <a:rPr lang="ru-RU" sz="2400" dirty="0">
                <a:solidFill>
                  <a:srgbClr val="FF0000"/>
                </a:solidFill>
              </a:rPr>
              <a:t>5334,2</a:t>
            </a:r>
            <a:r>
              <a:rPr lang="ru-RU" sz="2400" dirty="0"/>
              <a:t> рубля в месяц, стоимость пенсионного балла – до </a:t>
            </a:r>
            <a:r>
              <a:rPr lang="ru-RU" sz="2400" dirty="0">
                <a:solidFill>
                  <a:srgbClr val="FF0000"/>
                </a:solidFill>
              </a:rPr>
              <a:t>87,24</a:t>
            </a:r>
            <a:r>
              <a:rPr lang="ru-RU" sz="2400" dirty="0"/>
              <a:t> рубля. В результате индексации страховая пенсия по старости выросла в среднем по России на 1 тыс. рублей, а ее среднегодовой размер составляет </a:t>
            </a:r>
            <a:r>
              <a:rPr lang="ru-RU" sz="2400" dirty="0">
                <a:solidFill>
                  <a:srgbClr val="FF0000"/>
                </a:solidFill>
              </a:rPr>
              <a:t>15,4</a:t>
            </a:r>
            <a:r>
              <a:rPr lang="ru-RU" sz="2400" dirty="0"/>
              <a:t> тыс. </a:t>
            </a:r>
            <a:r>
              <a:rPr lang="ru-RU" sz="2400" dirty="0" smtClean="0"/>
              <a:t>рублей.</a:t>
            </a:r>
          </a:p>
          <a:p>
            <a:r>
              <a:rPr lang="ru-RU" sz="2400" dirty="0" smtClean="0"/>
              <a:t>Прибавка </a:t>
            </a:r>
            <a:r>
              <a:rPr lang="ru-RU" sz="2400" dirty="0"/>
              <a:t>к пенсии у каждого пенсионера индивидуальна в зависимости от размера получаемой пенсии. Для того чтобы узнать, на сколько с 1 января 2019 года повысится пенсия, необходимо размер получаемой пенсии умножить на 0,0705 (7,05</a:t>
            </a:r>
            <a:r>
              <a:rPr lang="ru-RU" sz="2400" dirty="0" smtClean="0"/>
              <a:t>%).</a:t>
            </a:r>
          </a:p>
          <a:p>
            <a:r>
              <a:rPr lang="ru-RU" sz="2400" dirty="0" smtClean="0"/>
              <a:t>В 2020 – индексация составит 6,6%, в 2021 - 6,3%</a:t>
            </a:r>
            <a:endParaRPr lang="ru-RU" sz="2400" dirty="0"/>
          </a:p>
          <a:p>
            <a:pPr marL="0" indent="0" algn="just">
              <a:buNone/>
            </a:pPr>
            <a:endParaRPr lang="ru-RU" sz="2400" dirty="0"/>
          </a:p>
        </p:txBody>
      </p:sp>
    </p:spTree>
    <p:extLst>
      <p:ext uri="{BB962C8B-B14F-4D97-AF65-F5344CB8AC3E}">
        <p14:creationId xmlns:p14="http://schemas.microsoft.com/office/powerpoint/2010/main" val="290825424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a:t>Изменения в пенсионной </a:t>
            </a:r>
            <a:r>
              <a:rPr lang="ru-RU" sz="3600" dirty="0" smtClean="0"/>
              <a:t>системе</a:t>
            </a:r>
            <a:endParaRPr lang="ru-RU" sz="3600" dirty="0"/>
          </a:p>
        </p:txBody>
      </p:sp>
      <p:sp>
        <p:nvSpPr>
          <p:cNvPr id="3" name="Объект 2"/>
          <p:cNvSpPr>
            <a:spLocks noGrp="1"/>
          </p:cNvSpPr>
          <p:nvPr>
            <p:ph sz="quarter" idx="1"/>
          </p:nvPr>
        </p:nvSpPr>
        <p:spPr/>
        <p:txBody>
          <a:bodyPr>
            <a:normAutofit fontScale="85000" lnSpcReduction="20000"/>
          </a:bodyPr>
          <a:lstStyle/>
          <a:p>
            <a:pPr marL="0" indent="0">
              <a:buNone/>
            </a:pPr>
            <a:r>
              <a:rPr lang="ru-RU" sz="2400" dirty="0"/>
              <a:t>Льготы и гарантии людям предпенсионного возраста</a:t>
            </a:r>
          </a:p>
          <a:p>
            <a:r>
              <a:rPr lang="ru-RU" sz="2400" dirty="0"/>
              <a:t>Для граждан предпенсионного возраста сохраняются льготы и меры социальной поддержки, ранее предоставляемые по достижении пенсионного возраста: бесплатные лекарства и проезд на транспорте, скидка на оплату капремонта и других жилищно-коммунальных услуг, освобождение от имущественного и земельного налогов и прочие.</a:t>
            </a:r>
          </a:p>
          <a:p>
            <a:r>
              <a:rPr lang="ru-RU" sz="2400" dirty="0"/>
              <a:t>С 2019 года для </a:t>
            </a:r>
            <a:r>
              <a:rPr lang="ru-RU" sz="2400" dirty="0" err="1"/>
              <a:t>предпенсионеров</a:t>
            </a:r>
            <a:r>
              <a:rPr lang="ru-RU" sz="2400" dirty="0"/>
              <a:t> также вводятся новые льготы, связанные с ежегодной диспансеризацией, и дополнительные гарантии трудовой занятости. В отношении работодателей предусматривается административная и уголовная ответственность за увольнение работников предпенсионного возраста или отказ в приеме их на работу по причине возраста. За работодателем также закрепляется обязанность ежегодно предоставлять работникам предпенсионного возраста два дня на бесплатную диспансеризацию с сохранением заработной платы.</a:t>
            </a:r>
          </a:p>
          <a:p>
            <a:r>
              <a:rPr lang="ru-RU" sz="2400" dirty="0"/>
              <a:t>Право на большинство </a:t>
            </a:r>
            <a:r>
              <a:rPr lang="ru-RU" sz="2400" dirty="0" err="1"/>
              <a:t>предпенсионных</a:t>
            </a:r>
            <a:r>
              <a:rPr lang="ru-RU" sz="2400" dirty="0"/>
              <a:t> льгот возникает за 5 лет до нового пенсионного возраста с учетом переходного периода, то есть начиная с 51 года для женщин и 56 лет для мужчин. С 2019 года и далее правом на льготы пользуются женщины 1968 года рождения и старше и мужчины 1963 года рождения и старше.</a:t>
            </a:r>
          </a:p>
          <a:p>
            <a:pPr marL="0" indent="0" algn="just">
              <a:buNone/>
            </a:pPr>
            <a:endParaRPr lang="ru-RU" sz="2400" dirty="0"/>
          </a:p>
        </p:txBody>
      </p:sp>
    </p:spTree>
    <p:extLst>
      <p:ext uri="{BB962C8B-B14F-4D97-AF65-F5344CB8AC3E}">
        <p14:creationId xmlns:p14="http://schemas.microsoft.com/office/powerpoint/2010/main" val="423109655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a:t>Изменения в пенсионной </a:t>
            </a:r>
            <a:r>
              <a:rPr lang="ru-RU" sz="3600" dirty="0" smtClean="0"/>
              <a:t>системе</a:t>
            </a:r>
            <a:endParaRPr lang="ru-RU" sz="3600" dirty="0"/>
          </a:p>
        </p:txBody>
      </p:sp>
      <p:sp>
        <p:nvSpPr>
          <p:cNvPr id="3" name="Объект 2"/>
          <p:cNvSpPr>
            <a:spLocks noGrp="1"/>
          </p:cNvSpPr>
          <p:nvPr>
            <p:ph sz="quarter" idx="1"/>
          </p:nvPr>
        </p:nvSpPr>
        <p:spPr/>
        <p:txBody>
          <a:bodyPr>
            <a:normAutofit/>
          </a:bodyPr>
          <a:lstStyle/>
          <a:p>
            <a:pPr marL="0" indent="0">
              <a:buNone/>
            </a:pPr>
            <a:r>
              <a:rPr lang="ru-RU" sz="2000" dirty="0"/>
              <a:t>Переходный период по повышению пенсионного возраста</a:t>
            </a:r>
          </a:p>
          <a:p>
            <a:r>
              <a:rPr lang="ru-RU" sz="2000" dirty="0"/>
              <a:t>Для постепенного повышения пенсионного возраста предусмотрен длительный переходный период продолжительностью 10 лет (с 2019 по 2028 год). Адаптацию к новым параметрам пенсионного возраста в первые несколько лет переходного периода также обеспечивает специальная льгота – назначение пенсии на полгода раньше нового пенсионного возраста. Она предусмотрена для тех, кто должен был выйти на пенсию в 2019 и 2020 годах по условиям прежнего законодательства. Это женщины 1964–1965 года рождения и мужчины 1959–1960 года рождения. Благодаря льготе пенсия по новым основаниям будет назначаться уже в 2019 году: женщинам в возрасте 55,5 лет и мужчинам в возрасте 60,5 лет.</a:t>
            </a:r>
          </a:p>
          <a:p>
            <a:r>
              <a:rPr lang="ru-RU" sz="2000" dirty="0"/>
              <a:t>В течение всего переходного периода продолжают действовать требования по стажу и пенсионным баллам, необходимым для назначения страховой пенсии по старости. Так, в 2019 году для выхода на пенсию требуется не менее 10 лет стажа и 16,2 пенсионных балла.</a:t>
            </a:r>
          </a:p>
          <a:p>
            <a:pPr marL="0" indent="0" algn="just">
              <a:buNone/>
            </a:pPr>
            <a:endParaRPr lang="ru-RU" sz="2400" dirty="0"/>
          </a:p>
        </p:txBody>
      </p:sp>
    </p:spTree>
    <p:extLst>
      <p:ext uri="{BB962C8B-B14F-4D97-AF65-F5344CB8AC3E}">
        <p14:creationId xmlns:p14="http://schemas.microsoft.com/office/powerpoint/2010/main" val="365358328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smtClean="0"/>
              <a:t>Пенсионный калькулятор</a:t>
            </a:r>
            <a:endParaRPr lang="ru-RU" sz="3600" dirty="0"/>
          </a:p>
        </p:txBody>
      </p:sp>
      <p:sp>
        <p:nvSpPr>
          <p:cNvPr id="3" name="Объект 2"/>
          <p:cNvSpPr>
            <a:spLocks noGrp="1"/>
          </p:cNvSpPr>
          <p:nvPr>
            <p:ph sz="quarter" idx="1"/>
          </p:nvPr>
        </p:nvSpPr>
        <p:spPr/>
        <p:txBody>
          <a:bodyPr>
            <a:normAutofit/>
          </a:bodyPr>
          <a:lstStyle/>
          <a:p>
            <a:pPr marL="0" indent="0">
              <a:buNone/>
            </a:pPr>
            <a:r>
              <a:rPr lang="ru-RU" sz="2000" dirty="0"/>
              <a:t>Основная задача пенсионного калькулятора — </a:t>
            </a:r>
            <a:r>
              <a:rPr lang="ru-RU" sz="2000" dirty="0" smtClean="0"/>
              <a:t>показать </a:t>
            </a:r>
            <a:r>
              <a:rPr lang="ru-RU" sz="2000" dirty="0"/>
              <a:t>порядок формирования Ваших пенсионных прав и расчета страховой пенсии по старости, а также показать, как на размер страховой пенсии влияет:</a:t>
            </a:r>
          </a:p>
          <a:p>
            <a:pPr lvl="0"/>
            <a:r>
              <a:rPr lang="ru-RU" sz="2000" dirty="0"/>
              <a:t>размер Вашей заработной платы;</a:t>
            </a:r>
          </a:p>
          <a:p>
            <a:pPr lvl="0"/>
            <a:r>
              <a:rPr lang="ru-RU" sz="2000" dirty="0"/>
              <a:t>размер Вашего дохода в качестве </a:t>
            </a:r>
            <a:r>
              <a:rPr lang="ru-RU" sz="2000" dirty="0" err="1"/>
              <a:t>самозанятого</a:t>
            </a:r>
            <a:r>
              <a:rPr lang="ru-RU" sz="2000" dirty="0"/>
              <a:t> гражданина;</a:t>
            </a:r>
          </a:p>
          <a:p>
            <a:pPr lvl="0"/>
            <a:r>
              <a:rPr lang="ru-RU" sz="2000" dirty="0"/>
              <a:t>выбранный Вами вариант пенсионного обеспечения в системе ОПС;</a:t>
            </a:r>
          </a:p>
          <a:p>
            <a:pPr lvl="0"/>
            <a:r>
              <a:rPr lang="ru-RU" sz="2000" dirty="0"/>
              <a:t>продолжительность трудового (страхового) стажа;</a:t>
            </a:r>
          </a:p>
          <a:p>
            <a:pPr lvl="0"/>
            <a:r>
              <a:rPr lang="ru-RU" sz="2000" dirty="0"/>
              <a:t>военная служба по призыву, уход за ребенком до достижения им возраста 1,5 лет и другие социально значимые периоды жизни;</a:t>
            </a:r>
          </a:p>
          <a:p>
            <a:pPr lvl="0"/>
            <a:r>
              <a:rPr lang="ru-RU" sz="2000" dirty="0"/>
              <a:t>обращение за назначением пенсии позже достижения установленного пенсионного возраста.</a:t>
            </a:r>
          </a:p>
          <a:p>
            <a:endParaRPr lang="ru-RU" sz="2000" dirty="0"/>
          </a:p>
          <a:p>
            <a:pPr marL="0" indent="0" algn="just">
              <a:buNone/>
            </a:pPr>
            <a:endParaRPr lang="ru-RU" sz="2400" dirty="0"/>
          </a:p>
        </p:txBody>
      </p:sp>
    </p:spTree>
    <p:extLst>
      <p:ext uri="{BB962C8B-B14F-4D97-AF65-F5344CB8AC3E}">
        <p14:creationId xmlns:p14="http://schemas.microsoft.com/office/powerpoint/2010/main" val="374998215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smtClean="0"/>
              <a:t>Пенсионный калькулятор</a:t>
            </a:r>
            <a:endParaRPr lang="ru-RU" sz="3600" dirty="0"/>
          </a:p>
        </p:txBody>
      </p:sp>
      <p:sp>
        <p:nvSpPr>
          <p:cNvPr id="3" name="Объект 2"/>
          <p:cNvSpPr>
            <a:spLocks noGrp="1"/>
          </p:cNvSpPr>
          <p:nvPr>
            <p:ph sz="quarter" idx="1"/>
          </p:nvPr>
        </p:nvSpPr>
        <p:spPr/>
        <p:txBody>
          <a:bodyPr>
            <a:normAutofit/>
          </a:bodyPr>
          <a:lstStyle/>
          <a:p>
            <a:pPr marL="0" indent="0">
              <a:buNone/>
            </a:pPr>
            <a:r>
              <a:rPr lang="ru-RU" sz="2000" dirty="0"/>
              <a:t>Страховая пенсия по старости рассчитывается по формуле: сумма </a:t>
            </a:r>
            <a:r>
              <a:rPr lang="ru-RU" sz="2000" dirty="0" smtClean="0"/>
              <a:t>пенсионных коэффициентов (А) </a:t>
            </a:r>
            <a:r>
              <a:rPr lang="ru-RU" sz="2000" dirty="0"/>
              <a:t>умножается на стоимость одного пенсионного коэффициента в году назначения страховой </a:t>
            </a:r>
            <a:r>
              <a:rPr lang="ru-RU" sz="2000" dirty="0" smtClean="0"/>
              <a:t>пенсии (В) </a:t>
            </a:r>
            <a:r>
              <a:rPr lang="ru-RU" sz="2000" dirty="0"/>
              <a:t>и прибавляется сумма фиксированной </a:t>
            </a:r>
            <a:r>
              <a:rPr lang="ru-RU" sz="2000" dirty="0" smtClean="0"/>
              <a:t>выплаты (С).</a:t>
            </a:r>
            <a:endParaRPr lang="ru-RU" sz="2000" dirty="0"/>
          </a:p>
          <a:p>
            <a:pPr marL="0" indent="0" algn="ctr">
              <a:buNone/>
            </a:pPr>
            <a:r>
              <a:rPr lang="ru-RU" sz="2000" b="1" dirty="0"/>
              <a:t>Пенсия рассчитывается по формуле </a:t>
            </a:r>
            <a:endParaRPr lang="ru-RU" sz="2000" b="1" dirty="0" smtClean="0"/>
          </a:p>
          <a:p>
            <a:pPr marL="0" indent="0" algn="ctr">
              <a:buNone/>
            </a:pPr>
            <a:r>
              <a:rPr lang="ru-RU" sz="2000" b="1" dirty="0" smtClean="0"/>
              <a:t>А </a:t>
            </a:r>
            <a:r>
              <a:rPr lang="ru-RU" sz="2000" b="1" dirty="0"/>
              <a:t>× В + С,</a:t>
            </a:r>
          </a:p>
          <a:p>
            <a:pPr marL="0" indent="0">
              <a:buNone/>
            </a:pPr>
            <a:r>
              <a:rPr lang="ru-RU" sz="2000" dirty="0" smtClean="0"/>
              <a:t>При </a:t>
            </a:r>
            <a:r>
              <a:rPr lang="ru-RU" sz="2000" dirty="0"/>
              <a:t>расчете условного размера страховой пенсии используются следующие показатели </a:t>
            </a:r>
            <a:endParaRPr lang="ru-RU" sz="2000" dirty="0" smtClean="0"/>
          </a:p>
          <a:p>
            <a:pPr marL="0" indent="0">
              <a:buNone/>
            </a:pPr>
            <a:r>
              <a:rPr lang="ru-RU" sz="2000" dirty="0" smtClean="0"/>
              <a:t>2019 </a:t>
            </a:r>
            <a:r>
              <a:rPr lang="ru-RU" sz="2000" dirty="0"/>
              <a:t>года:</a:t>
            </a:r>
          </a:p>
          <a:p>
            <a:r>
              <a:rPr lang="ru-RU" sz="2000" dirty="0"/>
              <a:t>Фиксированная выплата - 5334 руб. 19 коп;</a:t>
            </a:r>
          </a:p>
          <a:p>
            <a:r>
              <a:rPr lang="ru-RU" sz="2000" dirty="0"/>
              <a:t>Стоимость 1 пенсионного коэффициента - 87,24 </a:t>
            </a:r>
            <a:r>
              <a:rPr lang="ru-RU" sz="2000" dirty="0" err="1"/>
              <a:t>руб</a:t>
            </a:r>
            <a:r>
              <a:rPr lang="ru-RU" sz="2000" dirty="0"/>
              <a:t>;</a:t>
            </a:r>
          </a:p>
          <a:p>
            <a:r>
              <a:rPr lang="ru-RU" sz="2000" dirty="0"/>
              <a:t>Максимальная заработная плата до вычета НДФЛ, облагаемая страховыми взносами - 95 833 рублей в месяц.</a:t>
            </a:r>
          </a:p>
          <a:p>
            <a:endParaRPr lang="ru-RU" sz="2000" dirty="0"/>
          </a:p>
          <a:p>
            <a:pPr marL="0" indent="0" algn="just">
              <a:buNone/>
            </a:pPr>
            <a:endParaRPr lang="ru-RU" sz="2400" dirty="0"/>
          </a:p>
        </p:txBody>
      </p:sp>
    </p:spTree>
    <p:extLst>
      <p:ext uri="{BB962C8B-B14F-4D97-AF65-F5344CB8AC3E}">
        <p14:creationId xmlns:p14="http://schemas.microsoft.com/office/powerpoint/2010/main" val="293290208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Изменения </a:t>
            </a:r>
            <a:endParaRPr lang="ru-RU" dirty="0"/>
          </a:p>
        </p:txBody>
      </p:sp>
      <p:graphicFrame>
        <p:nvGraphicFramePr>
          <p:cNvPr id="4" name="Объект 3"/>
          <p:cNvGraphicFramePr>
            <a:graphicFrameLocks noGrp="1"/>
          </p:cNvGraphicFramePr>
          <p:nvPr>
            <p:ph sz="quarter" idx="1"/>
            <p:extLst/>
          </p:nvPr>
        </p:nvGraphicFramePr>
        <p:xfrm>
          <a:off x="402336" y="1241424"/>
          <a:ext cx="11379201" cy="5121276"/>
        </p:xfrm>
        <a:graphic>
          <a:graphicData uri="http://schemas.openxmlformats.org/drawingml/2006/table">
            <a:tbl>
              <a:tblPr firstRow="1" bandRow="1">
                <a:tableStyleId>{5C22544A-7EE6-4342-B048-85BDC9FD1C3A}</a:tableStyleId>
              </a:tblPr>
              <a:tblGrid>
                <a:gridCol w="4327316"/>
                <a:gridCol w="2796437"/>
                <a:gridCol w="2127724"/>
                <a:gridCol w="2127724"/>
              </a:tblGrid>
              <a:tr h="574362">
                <a:tc>
                  <a:txBody>
                    <a:bodyPr/>
                    <a:lstStyle/>
                    <a:p>
                      <a:endParaRPr lang="ru-RU" sz="2400" dirty="0"/>
                    </a:p>
                  </a:txBody>
                  <a:tcPr/>
                </a:tc>
                <a:tc>
                  <a:txBody>
                    <a:bodyPr/>
                    <a:lstStyle/>
                    <a:p>
                      <a:pPr algn="ctr"/>
                      <a:r>
                        <a:rPr lang="ru-RU" sz="2400" dirty="0" smtClean="0"/>
                        <a:t>2019</a:t>
                      </a:r>
                      <a:endParaRPr lang="ru-RU" sz="2400" dirty="0"/>
                    </a:p>
                  </a:txBody>
                  <a:tcPr/>
                </a:tc>
                <a:tc>
                  <a:txBody>
                    <a:bodyPr/>
                    <a:lstStyle/>
                    <a:p>
                      <a:pPr algn="ctr"/>
                      <a:r>
                        <a:rPr lang="ru-RU" sz="2400" dirty="0" smtClean="0"/>
                        <a:t>2020</a:t>
                      </a:r>
                      <a:endParaRPr lang="ru-RU" sz="2400" dirty="0"/>
                    </a:p>
                  </a:txBody>
                  <a:tcPr/>
                </a:tc>
                <a:tc>
                  <a:txBody>
                    <a:bodyPr/>
                    <a:lstStyle/>
                    <a:p>
                      <a:pPr algn="ctr"/>
                      <a:r>
                        <a:rPr lang="ru-RU" sz="2400" dirty="0" smtClean="0"/>
                        <a:t>2021</a:t>
                      </a:r>
                      <a:endParaRPr lang="ru-RU" sz="2400" dirty="0"/>
                    </a:p>
                  </a:txBody>
                  <a:tcPr/>
                </a:tc>
              </a:tr>
              <a:tr h="828709">
                <a:tc>
                  <a:txBody>
                    <a:bodyPr/>
                    <a:lstStyle/>
                    <a:p>
                      <a:r>
                        <a:rPr lang="ru-RU" sz="2400" dirty="0" smtClean="0"/>
                        <a:t>Фиксированная выплата</a:t>
                      </a:r>
                      <a:endParaRPr lang="ru-RU"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400" dirty="0" smtClean="0"/>
                        <a:t>5334 руб. 19 коп</a:t>
                      </a:r>
                    </a:p>
                  </a:txBody>
                  <a:tcPr/>
                </a:tc>
                <a:tc>
                  <a:txBody>
                    <a:bodyPr/>
                    <a:lstStyle/>
                    <a:p>
                      <a:pPr algn="ctr"/>
                      <a:r>
                        <a:rPr lang="ru-RU" sz="2400" dirty="0" smtClean="0"/>
                        <a:t>5686,25</a:t>
                      </a:r>
                      <a:endParaRPr lang="ru-RU" sz="2400" dirty="0"/>
                    </a:p>
                  </a:txBody>
                  <a:tcPr/>
                </a:tc>
                <a:tc>
                  <a:txBody>
                    <a:bodyPr/>
                    <a:lstStyle/>
                    <a:p>
                      <a:pPr algn="ctr"/>
                      <a:r>
                        <a:rPr lang="ru-RU" sz="2400" dirty="0" smtClean="0"/>
                        <a:t>6044,48</a:t>
                      </a:r>
                      <a:endParaRPr lang="ru-RU" sz="2400" dirty="0"/>
                    </a:p>
                  </a:txBody>
                  <a:tcPr/>
                </a:tc>
              </a:tr>
              <a:tr h="1416236">
                <a:tc>
                  <a:txBody>
                    <a:bodyPr/>
                    <a:lstStyle/>
                    <a:p>
                      <a:r>
                        <a:rPr lang="ru-RU" sz="2400" dirty="0" smtClean="0"/>
                        <a:t>Стоимость 1 пенсионного коэффициента </a:t>
                      </a:r>
                      <a:endParaRPr lang="ru-RU" sz="2400" dirty="0"/>
                    </a:p>
                  </a:txBody>
                  <a:tcPr/>
                </a:tc>
                <a:tc>
                  <a:txBody>
                    <a:bodyPr/>
                    <a:lstStyle/>
                    <a:p>
                      <a:pPr algn="ctr"/>
                      <a:r>
                        <a:rPr lang="ru-RU" sz="2400" dirty="0" smtClean="0"/>
                        <a:t>87,24 руб.</a:t>
                      </a:r>
                      <a:endParaRPr lang="ru-RU" sz="2400" dirty="0"/>
                    </a:p>
                  </a:txBody>
                  <a:tcPr/>
                </a:tc>
                <a:tc>
                  <a:txBody>
                    <a:bodyPr/>
                    <a:lstStyle/>
                    <a:p>
                      <a:pPr algn="ctr"/>
                      <a:r>
                        <a:rPr lang="ru-RU" sz="2400" dirty="0" smtClean="0"/>
                        <a:t>93,0 руб.</a:t>
                      </a:r>
                      <a:endParaRPr lang="ru-RU" sz="2400" dirty="0"/>
                    </a:p>
                  </a:txBody>
                  <a:tcPr/>
                </a:tc>
                <a:tc>
                  <a:txBody>
                    <a:bodyPr/>
                    <a:lstStyle/>
                    <a:p>
                      <a:pPr algn="ctr"/>
                      <a:r>
                        <a:rPr lang="ru-RU" sz="2400" dirty="0" smtClean="0"/>
                        <a:t>98,86 руб.</a:t>
                      </a:r>
                      <a:endParaRPr lang="ru-RU" sz="2400" dirty="0"/>
                    </a:p>
                  </a:txBody>
                  <a:tcPr/>
                </a:tc>
              </a:tr>
              <a:tr h="2301969">
                <a:tc>
                  <a:txBody>
                    <a:bodyPr/>
                    <a:lstStyle/>
                    <a:p>
                      <a:r>
                        <a:rPr lang="ru-RU" sz="2400" dirty="0" smtClean="0"/>
                        <a:t>Максимальная заработная плата до вычета НДФЛ, облагаемая страховыми взносами </a:t>
                      </a:r>
                      <a:endParaRPr lang="ru-RU" sz="2400" dirty="0"/>
                    </a:p>
                  </a:txBody>
                  <a:tcPr/>
                </a:tc>
                <a:tc>
                  <a:txBody>
                    <a:bodyPr/>
                    <a:lstStyle/>
                    <a:p>
                      <a:pPr algn="ctr"/>
                      <a:r>
                        <a:rPr lang="ru-RU" sz="2400" dirty="0" smtClean="0"/>
                        <a:t>95 833 руб. в месяц</a:t>
                      </a:r>
                      <a:endParaRPr lang="ru-RU" sz="2400" dirty="0"/>
                    </a:p>
                  </a:txBody>
                  <a:tcPr/>
                </a:tc>
                <a:tc>
                  <a:txBody>
                    <a:bodyPr/>
                    <a:lstStyle/>
                    <a:p>
                      <a:pPr algn="ctr"/>
                      <a:r>
                        <a:rPr lang="ru-RU" sz="2400" dirty="0" smtClean="0"/>
                        <a:t>107666 руб. в месяц</a:t>
                      </a:r>
                      <a:endParaRPr lang="ru-RU" sz="2400" dirty="0"/>
                    </a:p>
                  </a:txBody>
                  <a:tcPr/>
                </a:tc>
                <a:tc>
                  <a:txBody>
                    <a:bodyPr/>
                    <a:lstStyle/>
                    <a:p>
                      <a:pPr algn="ctr"/>
                      <a:r>
                        <a:rPr lang="ru-RU" sz="2400" dirty="0" smtClean="0"/>
                        <a:t>н/д</a:t>
                      </a:r>
                      <a:endParaRPr lang="ru-RU" sz="2400" dirty="0"/>
                    </a:p>
                  </a:txBody>
                  <a:tcPr/>
                </a:tc>
              </a:tr>
            </a:tbl>
          </a:graphicData>
        </a:graphic>
      </p:graphicFrame>
    </p:spTree>
    <p:extLst>
      <p:ext uri="{BB962C8B-B14F-4D97-AF65-F5344CB8AC3E}">
        <p14:creationId xmlns:p14="http://schemas.microsoft.com/office/powerpoint/2010/main" val="4688408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smtClean="0"/>
              <a:t>Пенсионный калькулятор</a:t>
            </a:r>
            <a:endParaRPr lang="ru-RU" sz="3600" dirty="0"/>
          </a:p>
        </p:txBody>
      </p:sp>
      <p:sp>
        <p:nvSpPr>
          <p:cNvPr id="3" name="Объект 2"/>
          <p:cNvSpPr>
            <a:spLocks noGrp="1"/>
          </p:cNvSpPr>
          <p:nvPr>
            <p:ph sz="quarter" idx="1"/>
          </p:nvPr>
        </p:nvSpPr>
        <p:spPr/>
        <p:txBody>
          <a:bodyPr>
            <a:normAutofit/>
          </a:bodyPr>
          <a:lstStyle/>
          <a:p>
            <a:pPr marL="0" indent="0" algn="ctr">
              <a:buNone/>
            </a:pPr>
            <a:r>
              <a:rPr lang="ru-RU" sz="2000" b="1" dirty="0"/>
              <a:t>Как определить число пенсионных коэффициентов</a:t>
            </a:r>
          </a:p>
          <a:p>
            <a:r>
              <a:rPr lang="ru-RU" sz="2000" dirty="0"/>
              <a:t>Для этого </a:t>
            </a:r>
            <a:r>
              <a:rPr lang="ru-RU" sz="2000" dirty="0" smtClean="0"/>
              <a:t>ежемесячную </a:t>
            </a:r>
            <a:r>
              <a:rPr lang="ru-RU" sz="2000" dirty="0"/>
              <a:t>зарплату </a:t>
            </a:r>
            <a:r>
              <a:rPr lang="ru-RU" sz="2000" dirty="0" smtClean="0"/>
              <a:t>нужно разделить</a:t>
            </a:r>
            <a:r>
              <a:rPr lang="ru-RU" sz="2000" dirty="0"/>
              <a:t> на максимальную ежемесячную зарплату, с которой отчисляются страховые взносы, и </a:t>
            </a:r>
            <a:r>
              <a:rPr lang="ru-RU" sz="2000" dirty="0" smtClean="0"/>
              <a:t>умножить </a:t>
            </a:r>
            <a:r>
              <a:rPr lang="ru-RU" sz="2000" dirty="0"/>
              <a:t>полученное число на 10. Это и будет числом пенсионных коэффициентов, заработанных за </a:t>
            </a:r>
            <a:r>
              <a:rPr lang="ru-RU" sz="2000" dirty="0" smtClean="0"/>
              <a:t>этот год.</a:t>
            </a:r>
          </a:p>
          <a:p>
            <a:r>
              <a:rPr lang="ru-RU" sz="2000" dirty="0"/>
              <a:t>Размер </a:t>
            </a:r>
            <a:r>
              <a:rPr lang="ru-RU" sz="2000" b="1" dirty="0"/>
              <a:t>максимальной ежемесячной зарплаты</a:t>
            </a:r>
            <a:r>
              <a:rPr lang="ru-RU" sz="2000" dirty="0"/>
              <a:t>, с которой уплачиваются страховые взносы в обязательную пенсионную систему, </a:t>
            </a:r>
            <a:r>
              <a:rPr lang="ru-RU" sz="2000" b="1" dirty="0"/>
              <a:t>в 2019 году равен 95 833 рублям</a:t>
            </a:r>
            <a:r>
              <a:rPr lang="ru-RU" sz="2000" dirty="0"/>
              <a:t>. Этот размер ежегодно устанавливается государством</a:t>
            </a:r>
            <a:r>
              <a:rPr lang="ru-RU" sz="2000" dirty="0" smtClean="0"/>
              <a:t>.</a:t>
            </a:r>
          </a:p>
          <a:p>
            <a:r>
              <a:rPr lang="ru-RU" sz="2000" dirty="0"/>
              <a:t>Полученные за каждый год коэффициенты суммируются и при выходе на пенсию умножаются на цену пенсионного коэффициента. К полученной сумме добавляется установленная государством фиксированная выплата</a:t>
            </a:r>
          </a:p>
          <a:p>
            <a:endParaRPr lang="ru-RU" sz="2000" dirty="0"/>
          </a:p>
          <a:p>
            <a:pPr marL="0" indent="0" algn="just">
              <a:buNone/>
            </a:pPr>
            <a:endParaRPr lang="ru-RU" sz="2400" dirty="0"/>
          </a:p>
        </p:txBody>
      </p:sp>
    </p:spTree>
    <p:extLst>
      <p:ext uri="{BB962C8B-B14F-4D97-AF65-F5344CB8AC3E}">
        <p14:creationId xmlns:p14="http://schemas.microsoft.com/office/powerpoint/2010/main" val="197282112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smtClean="0"/>
              <a:t>Пенсионный калькулятор</a:t>
            </a:r>
            <a:endParaRPr lang="ru-RU" sz="3600" dirty="0"/>
          </a:p>
        </p:txBody>
      </p:sp>
      <p:sp>
        <p:nvSpPr>
          <p:cNvPr id="3" name="Объект 2"/>
          <p:cNvSpPr>
            <a:spLocks noGrp="1"/>
          </p:cNvSpPr>
          <p:nvPr>
            <p:ph sz="quarter" idx="1"/>
          </p:nvPr>
        </p:nvSpPr>
        <p:spPr/>
        <p:txBody>
          <a:bodyPr>
            <a:normAutofit/>
          </a:bodyPr>
          <a:lstStyle/>
          <a:p>
            <a:pPr marL="0" indent="0" algn="ctr">
              <a:buNone/>
            </a:pPr>
            <a:r>
              <a:rPr lang="ru-RU" sz="2000" b="1" dirty="0" smtClean="0"/>
              <a:t>Факторы влияющие на величину пенсии</a:t>
            </a:r>
            <a:endParaRPr lang="ru-RU" sz="2000" b="1" dirty="0"/>
          </a:p>
          <a:p>
            <a:r>
              <a:rPr lang="ru-RU" sz="2000" dirty="0" smtClean="0"/>
              <a:t>Размер заработной платы</a:t>
            </a:r>
          </a:p>
          <a:p>
            <a:r>
              <a:rPr lang="ru-RU" sz="2000" dirty="0" smtClean="0"/>
              <a:t>Продолжительность стажа</a:t>
            </a:r>
          </a:p>
          <a:p>
            <a:r>
              <a:rPr lang="ru-RU" sz="2000" dirty="0"/>
              <a:t>Военная служба по призыву, периоды отпусков за детьми (до 1,5 лет на каждого из четырёх детей), уход за инвалидом I группы, ребенком-инвалидом и некоторые другие социально значимые периоды жизни засчитываются в общий стаж</a:t>
            </a:r>
            <a:r>
              <a:rPr lang="ru-RU" sz="2000" dirty="0" smtClean="0"/>
              <a:t>.</a:t>
            </a:r>
          </a:p>
          <a:p>
            <a:r>
              <a:rPr lang="ru-RU" sz="2000" dirty="0"/>
              <a:t>За каждый год более позднего обращения за назначением пенсии после возникновения права на нее фиксированная выплата и страховая пенсия увеличиваются на премиальные коэффициенты. Например, если </a:t>
            </a:r>
            <a:r>
              <a:rPr lang="ru-RU" sz="2000" dirty="0" smtClean="0"/>
              <a:t>обрати</a:t>
            </a:r>
            <a:r>
              <a:rPr lang="ru-RU" sz="2000" dirty="0"/>
              <a:t>т</a:t>
            </a:r>
            <a:r>
              <a:rPr lang="ru-RU" sz="2000" dirty="0" smtClean="0"/>
              <a:t>ься </a:t>
            </a:r>
            <a:r>
              <a:rPr lang="ru-RU" sz="2000" dirty="0"/>
              <a:t>за назначением пенсии через </a:t>
            </a:r>
            <a:r>
              <a:rPr lang="ru-RU" sz="2000" dirty="0">
                <a:solidFill>
                  <a:srgbClr val="FF0000"/>
                </a:solidFill>
              </a:rPr>
              <a:t>5 </a:t>
            </a:r>
            <a:r>
              <a:rPr lang="ru-RU" sz="2000" dirty="0"/>
              <a:t>лет после достижения пенсионного возраста, то фиксированная выплата вырастет на </a:t>
            </a:r>
            <a:r>
              <a:rPr lang="ru-RU" sz="2000" dirty="0">
                <a:solidFill>
                  <a:srgbClr val="FF0000"/>
                </a:solidFill>
              </a:rPr>
              <a:t>36%</a:t>
            </a:r>
            <a:r>
              <a:rPr lang="ru-RU" sz="2000" dirty="0"/>
              <a:t>, а сумма пенсионных коэффициентов — на </a:t>
            </a:r>
            <a:r>
              <a:rPr lang="ru-RU" sz="2000" dirty="0">
                <a:solidFill>
                  <a:srgbClr val="FF0000"/>
                </a:solidFill>
              </a:rPr>
              <a:t>45%</a:t>
            </a:r>
            <a:r>
              <a:rPr lang="ru-RU" sz="2000" dirty="0"/>
              <a:t>; а если через 10 лет, то фиксированная выплата увеличится в 2,11 раз, а сумма пенсионных коэффициентов — в 2,32 раза.</a:t>
            </a:r>
          </a:p>
          <a:p>
            <a:pPr marL="0" indent="0" algn="just">
              <a:buNone/>
            </a:pPr>
            <a:endParaRPr lang="ru-RU" sz="2400" dirty="0"/>
          </a:p>
        </p:txBody>
      </p:sp>
    </p:spTree>
    <p:extLst>
      <p:ext uri="{BB962C8B-B14F-4D97-AF65-F5344CB8AC3E}">
        <p14:creationId xmlns:p14="http://schemas.microsoft.com/office/powerpoint/2010/main" val="333881795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6874" y="285750"/>
            <a:ext cx="11379200" cy="758952"/>
          </a:xfrm>
        </p:spPr>
        <p:txBody>
          <a:bodyPr>
            <a:normAutofit fontScale="90000"/>
          </a:bodyPr>
          <a:lstStyle/>
          <a:p>
            <a:r>
              <a:rPr lang="ru-RU" dirty="0" smtClean="0"/>
              <a:t>Требования к стажу и баллам в зависимости </a:t>
            </a:r>
            <a:br>
              <a:rPr lang="ru-RU" dirty="0" smtClean="0"/>
            </a:br>
            <a:r>
              <a:rPr lang="ru-RU" dirty="0" smtClean="0"/>
              <a:t>от года выхода на пенсию</a:t>
            </a:r>
            <a:endParaRPr lang="ru-RU" dirty="0"/>
          </a:p>
        </p:txBody>
      </p:sp>
      <p:graphicFrame>
        <p:nvGraphicFramePr>
          <p:cNvPr id="4" name="Объект 3"/>
          <p:cNvGraphicFramePr>
            <a:graphicFrameLocks noGrp="1"/>
          </p:cNvGraphicFramePr>
          <p:nvPr>
            <p:ph sz="quarter" idx="1"/>
            <p:extLst/>
          </p:nvPr>
        </p:nvGraphicFramePr>
        <p:xfrm>
          <a:off x="228599" y="1371602"/>
          <a:ext cx="11715750" cy="4952995"/>
        </p:xfrm>
        <a:graphic>
          <a:graphicData uri="http://schemas.openxmlformats.org/drawingml/2006/table">
            <a:tbl>
              <a:tblPr/>
              <a:tblGrid>
                <a:gridCol w="1409701"/>
                <a:gridCol w="1428750"/>
                <a:gridCol w="2876550"/>
                <a:gridCol w="3657599"/>
                <a:gridCol w="2343150"/>
              </a:tblGrid>
              <a:tr h="739254">
                <a:tc rowSpan="2">
                  <a:txBody>
                    <a:bodyPr/>
                    <a:lstStyle/>
                    <a:p>
                      <a:pPr algn="ctr"/>
                      <a:r>
                        <a:rPr lang="ru-RU" sz="1800" dirty="0">
                          <a:effectLst/>
                        </a:rPr>
                        <a:t>Год</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rowSpan="2">
                  <a:txBody>
                    <a:bodyPr/>
                    <a:lstStyle/>
                    <a:p>
                      <a:pPr algn="ctr"/>
                      <a:r>
                        <a:rPr lang="ru-RU" sz="1800" dirty="0">
                          <a:effectLst/>
                        </a:rPr>
                        <a:t>Минимальный страховой стаж</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rowSpan="2">
                  <a:txBody>
                    <a:bodyPr/>
                    <a:lstStyle/>
                    <a:p>
                      <a:pPr algn="ctr"/>
                      <a:r>
                        <a:rPr lang="ru-RU" sz="1800" dirty="0">
                          <a:effectLst/>
                        </a:rPr>
                        <a:t>Минимальная сумма индивидуальных пенсионных коэффициентов</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gridSpan="2">
                  <a:txBody>
                    <a:bodyPr/>
                    <a:lstStyle/>
                    <a:p>
                      <a:pPr algn="ctr"/>
                      <a:r>
                        <a:rPr lang="ru-RU" sz="1800" dirty="0">
                          <a:effectLst/>
                        </a:rPr>
                        <a:t>Максимальное значение годового индивидуального пенсионного коэффициента</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r>
              <a:tr h="96103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800" dirty="0">
                          <a:effectLst/>
                        </a:rPr>
                        <a:t>при отказе от формирования накопительной пенсии</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800" dirty="0">
                          <a:effectLst/>
                        </a:rPr>
                        <a:t>при формировании накопительной пенсии</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r>
              <a:tr h="295701">
                <a:tc>
                  <a:txBody>
                    <a:bodyPr/>
                    <a:lstStyle/>
                    <a:p>
                      <a:pPr algn="ctr"/>
                      <a:r>
                        <a:rPr lang="ru-RU" sz="1300" dirty="0">
                          <a:effectLst/>
                        </a:rPr>
                        <a:t>2015</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dirty="0">
                          <a:effectLst/>
                        </a:rPr>
                        <a:t>6</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dirty="0">
                          <a:effectLst/>
                        </a:rPr>
                        <a:t>6,6</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dirty="0">
                          <a:effectLst/>
                        </a:rPr>
                        <a:t>7,39</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7,39*</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r>
              <a:tr h="295701">
                <a:tc>
                  <a:txBody>
                    <a:bodyPr/>
                    <a:lstStyle/>
                    <a:p>
                      <a:pPr algn="ctr"/>
                      <a:r>
                        <a:rPr lang="ru-RU" sz="1300">
                          <a:effectLst/>
                        </a:rPr>
                        <a:t>2016</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7</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9</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dirty="0">
                          <a:effectLst/>
                        </a:rPr>
                        <a:t>7,83</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7,83*</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r>
              <a:tr h="295701">
                <a:tc>
                  <a:txBody>
                    <a:bodyPr/>
                    <a:lstStyle/>
                    <a:p>
                      <a:pPr algn="ctr"/>
                      <a:r>
                        <a:rPr lang="ru-RU" sz="1300">
                          <a:effectLst/>
                        </a:rPr>
                        <a:t>2017</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8</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11,4</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dirty="0">
                          <a:effectLst/>
                        </a:rPr>
                        <a:t>8,26</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8,26*</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r>
              <a:tr h="295701">
                <a:tc>
                  <a:txBody>
                    <a:bodyPr/>
                    <a:lstStyle/>
                    <a:p>
                      <a:pPr algn="ctr"/>
                      <a:r>
                        <a:rPr lang="ru-RU" sz="1300">
                          <a:effectLst/>
                        </a:rPr>
                        <a:t>2018</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9</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13,8</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dirty="0">
                          <a:effectLst/>
                        </a:rPr>
                        <a:t>8,70</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8,70*</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r>
              <a:tr h="295701">
                <a:tc>
                  <a:txBody>
                    <a:bodyPr/>
                    <a:lstStyle/>
                    <a:p>
                      <a:pPr algn="ctr"/>
                      <a:r>
                        <a:rPr lang="ru-RU" sz="1300">
                          <a:effectLst/>
                        </a:rPr>
                        <a:t>2019</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10</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dirty="0">
                          <a:effectLst/>
                        </a:rPr>
                        <a:t>16,2</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dirty="0">
                          <a:effectLst/>
                        </a:rPr>
                        <a:t>9,13</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9,13*</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r>
              <a:tr h="295701">
                <a:tc>
                  <a:txBody>
                    <a:bodyPr/>
                    <a:lstStyle/>
                    <a:p>
                      <a:pPr algn="ctr"/>
                      <a:r>
                        <a:rPr lang="ru-RU" sz="1300">
                          <a:effectLst/>
                        </a:rPr>
                        <a:t>2020</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11</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18,6</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dirty="0">
                          <a:effectLst/>
                        </a:rPr>
                        <a:t>9,57</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9,57*</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r>
              <a:tr h="295701">
                <a:tc>
                  <a:txBody>
                    <a:bodyPr/>
                    <a:lstStyle/>
                    <a:p>
                      <a:pPr algn="ctr"/>
                      <a:r>
                        <a:rPr lang="ru-RU" sz="1300">
                          <a:effectLst/>
                        </a:rPr>
                        <a:t>2021</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12</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21</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dirty="0">
                          <a:effectLst/>
                        </a:rPr>
                        <a:t>10</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6,25</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r>
              <a:tr h="295701">
                <a:tc>
                  <a:txBody>
                    <a:bodyPr/>
                    <a:lstStyle/>
                    <a:p>
                      <a:pPr algn="ctr"/>
                      <a:r>
                        <a:rPr lang="ru-RU" sz="1300">
                          <a:effectLst/>
                        </a:rPr>
                        <a:t>2022</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13</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23,4</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dirty="0">
                          <a:effectLst/>
                        </a:rPr>
                        <a:t>10</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6,25</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r>
              <a:tr h="295701">
                <a:tc>
                  <a:txBody>
                    <a:bodyPr/>
                    <a:lstStyle/>
                    <a:p>
                      <a:pPr algn="ctr"/>
                      <a:r>
                        <a:rPr lang="ru-RU" sz="1300">
                          <a:effectLst/>
                        </a:rPr>
                        <a:t>2023</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14</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25,8</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dirty="0">
                          <a:effectLst/>
                        </a:rPr>
                        <a:t>10</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6,25</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r>
              <a:tr h="295701">
                <a:tc>
                  <a:txBody>
                    <a:bodyPr/>
                    <a:lstStyle/>
                    <a:p>
                      <a:pPr algn="ctr"/>
                      <a:r>
                        <a:rPr lang="ru-RU" sz="1300">
                          <a:effectLst/>
                        </a:rPr>
                        <a:t>2024</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15</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a:effectLst/>
                        </a:rPr>
                        <a:t>28,2</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dirty="0">
                          <a:effectLst/>
                        </a:rPr>
                        <a:t>10</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c>
                  <a:txBody>
                    <a:bodyPr/>
                    <a:lstStyle/>
                    <a:p>
                      <a:pPr algn="ctr"/>
                      <a:r>
                        <a:rPr lang="ru-RU" sz="1300" dirty="0">
                          <a:effectLst/>
                        </a:rPr>
                        <a:t>6,25</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2F5F7"/>
                    </a:solidFill>
                  </a:tcPr>
                </a:tc>
              </a:tr>
              <a:tr h="295701">
                <a:tc>
                  <a:txBody>
                    <a:bodyPr/>
                    <a:lstStyle/>
                    <a:p>
                      <a:pPr algn="ctr"/>
                      <a:r>
                        <a:rPr lang="ru-RU" sz="1300">
                          <a:effectLst/>
                        </a:rPr>
                        <a:t>2025 и позднее</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15</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dirty="0">
                          <a:effectLst/>
                        </a:rPr>
                        <a:t>30</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a:effectLst/>
                        </a:rPr>
                        <a:t>10</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c>
                  <a:txBody>
                    <a:bodyPr/>
                    <a:lstStyle/>
                    <a:p>
                      <a:pPr algn="ctr"/>
                      <a:r>
                        <a:rPr lang="ru-RU" sz="1300" dirty="0">
                          <a:effectLst/>
                        </a:rPr>
                        <a:t>6,25</a:t>
                      </a:r>
                    </a:p>
                  </a:txBody>
                  <a:tcPr marL="68239" marR="68239" marT="34119" marB="34119" anchor="ctr">
                    <a:lnL w="9525" cap="flat" cmpd="sng" algn="ctr">
                      <a:solidFill>
                        <a:srgbClr val="DADADA"/>
                      </a:solidFill>
                      <a:prstDash val="solid"/>
                      <a:round/>
                      <a:headEnd type="none" w="med" len="med"/>
                      <a:tailEnd type="none" w="med" len="med"/>
                    </a:lnL>
                    <a:lnR w="9525" cap="flat" cmpd="sng" algn="ctr">
                      <a:solidFill>
                        <a:srgbClr val="DADADA"/>
                      </a:solidFill>
                      <a:prstDash val="solid"/>
                      <a:round/>
                      <a:headEnd type="none" w="med" len="med"/>
                      <a:tailEnd type="none" w="med" len="med"/>
                    </a:lnR>
                    <a:lnT w="9525" cap="flat" cmpd="sng" algn="ctr">
                      <a:solidFill>
                        <a:srgbClr val="DADADA"/>
                      </a:solidFill>
                      <a:prstDash val="solid"/>
                      <a:round/>
                      <a:headEnd type="none" w="med" len="med"/>
                      <a:tailEnd type="none" w="med" len="med"/>
                    </a:lnT>
                    <a:lnB w="9525" cap="flat" cmpd="sng" algn="ctr">
                      <a:solidFill>
                        <a:srgbClr val="DADADA"/>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27877632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ПФР</a:t>
            </a:r>
          </a:p>
        </p:txBody>
      </p:sp>
      <p:sp>
        <p:nvSpPr>
          <p:cNvPr id="3" name="Объект 2"/>
          <p:cNvSpPr>
            <a:spLocks noGrp="1"/>
          </p:cNvSpPr>
          <p:nvPr>
            <p:ph sz="quarter" idx="1"/>
          </p:nvPr>
        </p:nvSpPr>
        <p:spPr/>
        <p:txBody>
          <a:bodyPr>
            <a:normAutofit/>
          </a:bodyPr>
          <a:lstStyle/>
          <a:p>
            <a:pPr marL="0" indent="0" algn="just">
              <a:buNone/>
            </a:pPr>
            <a:r>
              <a:rPr lang="ru-RU" sz="2400" dirty="0"/>
              <a:t>Если пенсионные накопления находятся в доверительном управлении УК или ГУК, то назначение и выплату накопительной пенсии, учет средств пенсионных накоплений и результатов их инвестирования управляющими компаниями осуществляет ПФР. Если пенсионные накопления находятся в НПФ, то инвестирование и учет средств пенсионных накоплений, а также назначение и выплату накопительной пенсии осуществляет выбранный гражданином НПФ.</a:t>
            </a:r>
          </a:p>
          <a:p>
            <a:pPr marL="0" indent="0">
              <a:buNone/>
            </a:pPr>
            <a:r>
              <a:rPr lang="ru-RU" sz="2400" dirty="0"/>
              <a:t>Средства пенсионных накоплений можно получить в виде:</a:t>
            </a:r>
          </a:p>
          <a:p>
            <a:r>
              <a:rPr lang="ru-RU" sz="2400" b="1" dirty="0"/>
              <a:t>Единовременной выплаты</a:t>
            </a:r>
            <a:r>
              <a:rPr lang="ru-RU" sz="2400" dirty="0"/>
              <a:t> </a:t>
            </a:r>
          </a:p>
          <a:p>
            <a:r>
              <a:rPr lang="ru-RU" sz="2400" b="1" dirty="0" smtClean="0"/>
              <a:t>Срочной </a:t>
            </a:r>
            <a:r>
              <a:rPr lang="ru-RU" sz="2400" b="1" dirty="0"/>
              <a:t>пенсионной </a:t>
            </a:r>
            <a:r>
              <a:rPr lang="ru-RU" sz="2400" b="1" dirty="0" smtClean="0"/>
              <a:t>выплаты</a:t>
            </a:r>
            <a:r>
              <a:rPr lang="ru-RU" sz="2400" dirty="0"/>
              <a:t> </a:t>
            </a:r>
            <a:endParaRPr lang="ru-RU" sz="2400" dirty="0" smtClean="0"/>
          </a:p>
          <a:p>
            <a:r>
              <a:rPr lang="ru-RU" sz="2400" b="1" dirty="0" smtClean="0"/>
              <a:t>Накопительной </a:t>
            </a:r>
            <a:r>
              <a:rPr lang="ru-RU" sz="2400" b="1" dirty="0"/>
              <a:t>пенсии </a:t>
            </a:r>
            <a:endParaRPr lang="ru-RU" sz="2400" dirty="0"/>
          </a:p>
          <a:p>
            <a:endParaRPr lang="ru-RU" sz="2400" dirty="0"/>
          </a:p>
        </p:txBody>
      </p:sp>
    </p:spTree>
    <p:extLst>
      <p:ext uri="{BB962C8B-B14F-4D97-AF65-F5344CB8AC3E}">
        <p14:creationId xmlns:p14="http://schemas.microsoft.com/office/powerpoint/2010/main" val="27499407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одзаголовок 4"/>
          <p:cNvSpPr>
            <a:spLocks noGrp="1"/>
          </p:cNvSpPr>
          <p:nvPr>
            <p:ph type="subTitle" idx="1"/>
          </p:nvPr>
        </p:nvSpPr>
        <p:spPr>
          <a:xfrm>
            <a:off x="1828800" y="2819400"/>
            <a:ext cx="8534400" cy="1752600"/>
          </a:xfrm>
        </p:spPr>
        <p:txBody>
          <a:bodyPr/>
          <a:lstStyle/>
          <a:p>
            <a:r>
              <a:rPr lang="ru-RU" dirty="0" smtClean="0"/>
              <a:t>Медицинское обеспечение</a:t>
            </a:r>
            <a:endParaRPr lang="ru-RU" dirty="0"/>
          </a:p>
        </p:txBody>
      </p:sp>
      <p:sp>
        <p:nvSpPr>
          <p:cNvPr id="4" name="Заголовок 3"/>
          <p:cNvSpPr>
            <a:spLocks noGrp="1"/>
          </p:cNvSpPr>
          <p:nvPr>
            <p:ph type="ctrTitle"/>
          </p:nvPr>
        </p:nvSpPr>
        <p:spPr/>
        <p:txBody>
          <a:bodyPr/>
          <a:lstStyle/>
          <a:p>
            <a:endParaRPr lang="ru-RU"/>
          </a:p>
        </p:txBody>
      </p:sp>
    </p:spTree>
    <p:extLst>
      <p:ext uri="{BB962C8B-B14F-4D97-AF65-F5344CB8AC3E}">
        <p14:creationId xmlns:p14="http://schemas.microsoft.com/office/powerpoint/2010/main" val="191412927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ФОМС</a:t>
            </a:r>
            <a:endParaRPr lang="ru-RU" dirty="0"/>
          </a:p>
        </p:txBody>
      </p:sp>
      <p:sp>
        <p:nvSpPr>
          <p:cNvPr id="3" name="Объект 2"/>
          <p:cNvSpPr>
            <a:spLocks noGrp="1"/>
          </p:cNvSpPr>
          <p:nvPr>
            <p:ph sz="quarter" idx="1"/>
          </p:nvPr>
        </p:nvSpPr>
        <p:spPr/>
        <p:txBody>
          <a:bodyPr/>
          <a:lstStyle/>
          <a:p>
            <a:pPr marL="0" indent="0" algn="just">
              <a:buNone/>
            </a:pPr>
            <a:r>
              <a:rPr lang="ru-RU" sz="2400" dirty="0">
                <a:latin typeface="Times New Roman" panose="02020603050405020304" pitchFamily="18" charset="0"/>
                <a:ea typeface="Times New Roman" panose="02020603050405020304" pitchFamily="18" charset="0"/>
              </a:rPr>
              <a:t>Фонды обязательного медицинского страхования — денежные фонды, предназначенные для финансирования гарантированной государством медицинской помощи населению. В соответствии со ст. 1 Закона РФ от 28.06.1991 № 1499-1 «О медицинском страховании граждан в Российской Федерации» обязательное медицинское страхование — это составная часть государственного социального страхования, которая обеспечивает всем гражданам Российской Федерации равные возможности в получении медицинской и лекарственной помощи, предоставляемой за счет средств обязательного медицинского страхования в объеме и на условиях, соответствующих программам обязательного медицинского страхования.</a:t>
            </a:r>
            <a:endParaRPr lang="ru-RU" dirty="0"/>
          </a:p>
        </p:txBody>
      </p:sp>
    </p:spTree>
    <p:extLst>
      <p:ext uri="{BB962C8B-B14F-4D97-AF65-F5344CB8AC3E}">
        <p14:creationId xmlns:p14="http://schemas.microsoft.com/office/powerpoint/2010/main" val="401351318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Система ОМС</a:t>
            </a:r>
            <a:endParaRPr lang="ru-RU" dirty="0"/>
          </a:p>
        </p:txBody>
      </p:sp>
      <p:sp>
        <p:nvSpPr>
          <p:cNvPr id="3" name="Объект 2"/>
          <p:cNvSpPr>
            <a:spLocks noGrp="1"/>
          </p:cNvSpPr>
          <p:nvPr>
            <p:ph sz="quarter" idx="1"/>
          </p:nvPr>
        </p:nvSpPr>
        <p:spPr/>
        <p:txBody>
          <a:bodyPr>
            <a:normAutofit lnSpcReduction="10000"/>
          </a:bodyPr>
          <a:lstStyle/>
          <a:p>
            <a:r>
              <a:rPr lang="ru-RU" dirty="0"/>
              <a:t>Обязательное медицинское страхование (ОМС) — вид обязательного социального страхования, представляющий собой систему создаваемых государством правовых, экономических и организационных мер, направленных на обеспечение, при наступлении страхового случая, гарантий бесплатного оказания застрахованному лицу медицинской помощи за счет средств обязательного медицинского страхования в пределах территориальной программы обязательного медицинского страхования и в случаях, установленных Федеральным законом, в пределах базовой программы обязательного медицинского </a:t>
            </a:r>
            <a:r>
              <a:rPr lang="ru-RU" dirty="0" smtClean="0"/>
              <a:t>страхования.</a:t>
            </a:r>
            <a:endParaRPr lang="ru-RU" dirty="0"/>
          </a:p>
        </p:txBody>
      </p:sp>
    </p:spTree>
    <p:extLst>
      <p:ext uri="{BB962C8B-B14F-4D97-AF65-F5344CB8AC3E}">
        <p14:creationId xmlns:p14="http://schemas.microsoft.com/office/powerpoint/2010/main" val="2285307460"/>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Система ОМС</a:t>
            </a:r>
            <a:endParaRPr lang="ru-RU" dirty="0"/>
          </a:p>
        </p:txBody>
      </p:sp>
      <p:sp>
        <p:nvSpPr>
          <p:cNvPr id="3" name="Объект 2"/>
          <p:cNvSpPr>
            <a:spLocks noGrp="1"/>
          </p:cNvSpPr>
          <p:nvPr>
            <p:ph sz="quarter" idx="1"/>
          </p:nvPr>
        </p:nvSpPr>
        <p:spPr/>
        <p:txBody>
          <a:bodyPr>
            <a:normAutofit fontScale="92500"/>
          </a:bodyPr>
          <a:lstStyle/>
          <a:p>
            <a:pPr marL="0" indent="0">
              <a:buNone/>
            </a:pPr>
            <a:r>
              <a:rPr lang="ru-RU" dirty="0"/>
              <a:t>Базовая программа </a:t>
            </a:r>
            <a:r>
              <a:rPr lang="ru-RU" dirty="0" smtClean="0"/>
              <a:t>ОМС</a:t>
            </a:r>
            <a:endParaRPr lang="ru-RU" dirty="0"/>
          </a:p>
          <a:p>
            <a:r>
              <a:rPr lang="ru-RU" dirty="0"/>
              <a:t>В рамках базовой программы обязательного медицинского страхования оказываются первичная медико-санитарная помощь, включая профилактическую помощь, скорая медицинская помощь (за исключением специализированной (санитарно-авиационной) скорой медицинской помощи).</a:t>
            </a:r>
          </a:p>
          <a:p>
            <a:r>
              <a:rPr lang="ru-RU" dirty="0"/>
              <a:t>Субъектами РФ гарантируется также дополнительный объём бесплатной медицинской помощи</a:t>
            </a:r>
            <a:r>
              <a:rPr lang="ru-RU" dirty="0" smtClean="0"/>
              <a:t>.</a:t>
            </a:r>
          </a:p>
          <a:p>
            <a:r>
              <a:rPr lang="ru-RU" dirty="0"/>
              <a:t>С 1 января 2011 года вступил в силу новый федеральный закон об ОМС в РФ, в соответствии с которым с 1 мая 2011 года вводятся новые правила оформления полисов ОМС и вводится полис ОМС единого </a:t>
            </a:r>
            <a:r>
              <a:rPr lang="ru-RU" dirty="0" smtClean="0"/>
              <a:t>образца.</a:t>
            </a:r>
            <a:endParaRPr lang="ru-RU" dirty="0"/>
          </a:p>
        </p:txBody>
      </p:sp>
    </p:spTree>
    <p:extLst>
      <p:ext uri="{BB962C8B-B14F-4D97-AF65-F5344CB8AC3E}">
        <p14:creationId xmlns:p14="http://schemas.microsoft.com/office/powerpoint/2010/main" val="41586600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ФОМС</a:t>
            </a:r>
          </a:p>
        </p:txBody>
      </p:sp>
      <p:sp>
        <p:nvSpPr>
          <p:cNvPr id="3" name="Объект 2"/>
          <p:cNvSpPr>
            <a:spLocks noGrp="1"/>
          </p:cNvSpPr>
          <p:nvPr>
            <p:ph sz="quarter" idx="1"/>
          </p:nvPr>
        </p:nvSpPr>
        <p:spPr/>
        <p:txBody>
          <a:bodyPr/>
          <a:lstStyle/>
          <a:p>
            <a:pPr marL="0" indent="0">
              <a:buNone/>
            </a:pPr>
            <a:r>
              <a:rPr lang="ru-RU" sz="2400" dirty="0">
                <a:latin typeface="Times New Roman" panose="02020603050405020304" pitchFamily="18" charset="0"/>
                <a:ea typeface="Times New Roman" panose="02020603050405020304" pitchFamily="18" charset="0"/>
              </a:rPr>
              <a:t>Доходная часть Федерального фонда обязательного медицинского страхования формируется за счет: </a:t>
            </a:r>
            <a:endParaRPr lang="ru-RU" sz="2400" dirty="0" smtClean="0">
              <a:latin typeface="Times New Roman" panose="02020603050405020304" pitchFamily="18" charset="0"/>
              <a:ea typeface="Times New Roman" panose="02020603050405020304" pitchFamily="18" charset="0"/>
            </a:endParaRPr>
          </a:p>
          <a:p>
            <a:pPr marL="0" indent="0">
              <a:buNone/>
            </a:pPr>
            <a:r>
              <a:rPr lang="ru-RU" sz="2400" dirty="0" smtClean="0">
                <a:latin typeface="Times New Roman" panose="02020603050405020304" pitchFamily="18" charset="0"/>
                <a:ea typeface="Times New Roman" panose="02020603050405020304" pitchFamily="18" charset="0"/>
              </a:rPr>
              <a:t>1) страховых </a:t>
            </a:r>
            <a:r>
              <a:rPr lang="ru-RU" sz="2400" dirty="0">
                <a:latin typeface="Times New Roman" panose="02020603050405020304" pitchFamily="18" charset="0"/>
                <a:ea typeface="Times New Roman" panose="02020603050405020304" pitchFamily="18" charset="0"/>
              </a:rPr>
              <a:t>взносов, уплачиваемых работодателями на обязательное медицинское </a:t>
            </a:r>
            <a:r>
              <a:rPr lang="ru-RU" sz="2400" dirty="0" smtClean="0">
                <a:latin typeface="Times New Roman" panose="02020603050405020304" pitchFamily="18" charset="0"/>
                <a:ea typeface="Times New Roman" panose="02020603050405020304" pitchFamily="18" charset="0"/>
              </a:rPr>
              <a:t>страхование  (</a:t>
            </a:r>
            <a:r>
              <a:rPr lang="ru-RU" sz="2400" dirty="0" smtClean="0">
                <a:solidFill>
                  <a:srgbClr val="C00000"/>
                </a:solidFill>
                <a:latin typeface="Times New Roman" panose="02020603050405020304" pitchFamily="18" charset="0"/>
                <a:ea typeface="Times New Roman" panose="02020603050405020304" pitchFamily="18" charset="0"/>
              </a:rPr>
              <a:t>5,1%</a:t>
            </a:r>
            <a:r>
              <a:rPr lang="ru-RU" sz="2400" dirty="0" smtClean="0">
                <a:latin typeface="Times New Roman" panose="02020603050405020304" pitchFamily="18" charset="0"/>
                <a:ea typeface="Times New Roman" panose="02020603050405020304" pitchFamily="18" charset="0"/>
              </a:rPr>
              <a:t>); </a:t>
            </a:r>
          </a:p>
          <a:p>
            <a:pPr marL="0" indent="0">
              <a:buNone/>
            </a:pPr>
            <a:r>
              <a:rPr lang="ru-RU" sz="2400" dirty="0" smtClean="0">
                <a:latin typeface="Times New Roman" panose="02020603050405020304" pitchFamily="18" charset="0"/>
                <a:ea typeface="Times New Roman" panose="02020603050405020304" pitchFamily="18" charset="0"/>
              </a:rPr>
              <a:t>2</a:t>
            </a:r>
            <a:r>
              <a:rPr lang="ru-RU" sz="2400" dirty="0">
                <a:latin typeface="Times New Roman" panose="02020603050405020304" pitchFamily="18" charset="0"/>
                <a:ea typeface="Times New Roman" panose="02020603050405020304" pitchFamily="18" charset="0"/>
              </a:rPr>
              <a:t>) трансфертов из федерального бюджета: а) субсидий на обязательное медицинское страхование неработающих (детей;) б) </a:t>
            </a:r>
            <a:r>
              <a:rPr lang="ru-RU" sz="2400" dirty="0" smtClean="0">
                <a:latin typeface="Times New Roman" panose="02020603050405020304" pitchFamily="18" charset="0"/>
                <a:ea typeface="Times New Roman" panose="02020603050405020304" pitchFamily="18" charset="0"/>
              </a:rPr>
              <a:t>субсидий, в</a:t>
            </a:r>
            <a:r>
              <a:rPr lang="ru-RU" sz="2400" dirty="0">
                <a:latin typeface="Times New Roman" panose="02020603050405020304" pitchFamily="18" charset="0"/>
                <a:ea typeface="Times New Roman" panose="02020603050405020304" pitchFamily="18" charset="0"/>
              </a:rPr>
              <a:t>) дотаций на покрытие дефицита бюджета Фонда; </a:t>
            </a:r>
            <a:endParaRPr lang="ru-RU" sz="2400" dirty="0" smtClean="0">
              <a:latin typeface="Times New Roman" panose="02020603050405020304" pitchFamily="18" charset="0"/>
              <a:ea typeface="Times New Roman" panose="02020603050405020304" pitchFamily="18" charset="0"/>
            </a:endParaRPr>
          </a:p>
          <a:p>
            <a:pPr marL="0" indent="0">
              <a:buNone/>
            </a:pPr>
            <a:r>
              <a:rPr lang="ru-RU" sz="2400" dirty="0" smtClean="0">
                <a:latin typeface="Times New Roman" panose="02020603050405020304" pitchFamily="18" charset="0"/>
                <a:ea typeface="Times New Roman" panose="02020603050405020304" pitchFamily="18" charset="0"/>
              </a:rPr>
              <a:t>3</a:t>
            </a:r>
            <a:r>
              <a:rPr lang="ru-RU" sz="2400" dirty="0">
                <a:latin typeface="Times New Roman" panose="02020603050405020304" pitchFamily="18" charset="0"/>
                <a:ea typeface="Times New Roman" panose="02020603050405020304" pitchFamily="18" charset="0"/>
              </a:rPr>
              <a:t>) доходов от размещения временно свободных средств Фонда, включая средства нормированного страхового запаса; </a:t>
            </a:r>
            <a:endParaRPr lang="ru-RU" sz="2400" dirty="0" smtClean="0">
              <a:latin typeface="Times New Roman" panose="02020603050405020304" pitchFamily="18" charset="0"/>
              <a:ea typeface="Times New Roman" panose="02020603050405020304" pitchFamily="18" charset="0"/>
            </a:endParaRPr>
          </a:p>
          <a:p>
            <a:pPr marL="0" indent="0">
              <a:buNone/>
            </a:pPr>
            <a:r>
              <a:rPr lang="ru-RU" sz="2400" dirty="0" smtClean="0">
                <a:latin typeface="Times New Roman" panose="02020603050405020304" pitchFamily="18" charset="0"/>
                <a:ea typeface="Times New Roman" panose="02020603050405020304" pitchFamily="18" charset="0"/>
              </a:rPr>
              <a:t>4</a:t>
            </a:r>
            <a:r>
              <a:rPr lang="ru-RU" sz="2400" dirty="0">
                <a:latin typeface="Times New Roman" panose="02020603050405020304" pitchFamily="18" charset="0"/>
                <a:ea typeface="Times New Roman" panose="02020603050405020304" pitchFamily="18" charset="0"/>
              </a:rPr>
              <a:t>) добровольных взносов юридических и физических лиц; </a:t>
            </a:r>
            <a:endParaRPr lang="ru-RU" sz="2400" dirty="0" smtClean="0">
              <a:latin typeface="Times New Roman" panose="02020603050405020304" pitchFamily="18" charset="0"/>
              <a:ea typeface="Times New Roman" panose="02020603050405020304" pitchFamily="18" charset="0"/>
            </a:endParaRPr>
          </a:p>
          <a:p>
            <a:pPr marL="0" indent="0">
              <a:buNone/>
            </a:pPr>
            <a:r>
              <a:rPr lang="ru-RU" sz="2400" dirty="0" smtClean="0">
                <a:latin typeface="Times New Roman" panose="02020603050405020304" pitchFamily="18" charset="0"/>
                <a:ea typeface="Times New Roman" panose="02020603050405020304" pitchFamily="18" charset="0"/>
              </a:rPr>
              <a:t>5</a:t>
            </a:r>
            <a:r>
              <a:rPr lang="ru-RU" sz="2400" dirty="0">
                <a:latin typeface="Times New Roman" panose="02020603050405020304" pitchFamily="18" charset="0"/>
                <a:ea typeface="Times New Roman" panose="02020603050405020304" pitchFamily="18" charset="0"/>
              </a:rPr>
              <a:t>) других поступлений.</a:t>
            </a:r>
            <a:endParaRPr lang="ru-RU" dirty="0"/>
          </a:p>
        </p:txBody>
      </p:sp>
    </p:spTree>
    <p:extLst>
      <p:ext uri="{BB962C8B-B14F-4D97-AF65-F5344CB8AC3E}">
        <p14:creationId xmlns:p14="http://schemas.microsoft.com/office/powerpoint/2010/main" val="58238425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Расходы ФФОМС</a:t>
            </a:r>
            <a:endParaRPr lang="ru-RU" dirty="0"/>
          </a:p>
        </p:txBody>
      </p:sp>
      <p:sp>
        <p:nvSpPr>
          <p:cNvPr id="3" name="Объект 2"/>
          <p:cNvSpPr>
            <a:spLocks noGrp="1"/>
          </p:cNvSpPr>
          <p:nvPr>
            <p:ph sz="quarter" idx="1"/>
          </p:nvPr>
        </p:nvSpPr>
        <p:spPr/>
        <p:txBody>
          <a:bodyPr>
            <a:normAutofit/>
          </a:bodyPr>
          <a:lstStyle/>
          <a:p>
            <a:pPr marL="0" indent="0">
              <a:buNone/>
            </a:pPr>
            <a:r>
              <a:rPr lang="ru-RU" dirty="0"/>
              <a:t>Расходы бюджета Федерального фонда осуществляются в целях финансового обеспечения:</a:t>
            </a:r>
          </a:p>
          <a:p>
            <a:r>
              <a:rPr lang="ru-RU" dirty="0"/>
              <a:t>1) предоставления субвенций из бюджета Федерального фонда бюджетам территориальных фондов для финансового обеспечения расходных обязательств субъектов Российской Федерации, возникающих при осуществлении переданных </a:t>
            </a:r>
            <a:r>
              <a:rPr lang="ru-RU" dirty="0" smtClean="0"/>
              <a:t>полномочий</a:t>
            </a:r>
            <a:r>
              <a:rPr lang="ru-RU" dirty="0"/>
              <a:t>;</a:t>
            </a:r>
          </a:p>
          <a:p>
            <a:r>
              <a:rPr lang="ru-RU" dirty="0"/>
              <a:t>2) исполнения расходных обязательств Российской Федерации, </a:t>
            </a:r>
            <a:r>
              <a:rPr lang="ru-RU" dirty="0" smtClean="0"/>
              <a:t>в </a:t>
            </a:r>
            <a:r>
              <a:rPr lang="ru-RU" dirty="0"/>
              <a:t>сфере охраны здоровья граждан;</a:t>
            </a:r>
          </a:p>
          <a:p>
            <a:r>
              <a:rPr lang="ru-RU" dirty="0"/>
              <a:t>3) выполнения функций органа управления Федерального фонда.</a:t>
            </a:r>
          </a:p>
          <a:p>
            <a:endParaRPr lang="ru-RU" dirty="0"/>
          </a:p>
        </p:txBody>
      </p:sp>
    </p:spTree>
    <p:extLst>
      <p:ext uri="{BB962C8B-B14F-4D97-AF65-F5344CB8AC3E}">
        <p14:creationId xmlns:p14="http://schemas.microsoft.com/office/powerpoint/2010/main" val="242316115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Расходы ТФОМС</a:t>
            </a:r>
            <a:endParaRPr lang="ru-RU" dirty="0"/>
          </a:p>
        </p:txBody>
      </p:sp>
      <p:sp>
        <p:nvSpPr>
          <p:cNvPr id="3" name="Объект 2"/>
          <p:cNvSpPr>
            <a:spLocks noGrp="1"/>
          </p:cNvSpPr>
          <p:nvPr>
            <p:ph sz="quarter" idx="1"/>
          </p:nvPr>
        </p:nvSpPr>
        <p:spPr/>
        <p:txBody>
          <a:bodyPr>
            <a:normAutofit/>
          </a:bodyPr>
          <a:lstStyle/>
          <a:p>
            <a:r>
              <a:rPr lang="ru-RU" dirty="0"/>
              <a:t>1) выполнения территориальных программ обязательного медицинского страхования;</a:t>
            </a:r>
          </a:p>
          <a:p>
            <a:r>
              <a:rPr lang="ru-RU" dirty="0"/>
              <a:t>2) исполнения расходных обязательств субъектов Российской Федерации, </a:t>
            </a:r>
            <a:r>
              <a:rPr lang="ru-RU" dirty="0" smtClean="0"/>
              <a:t>в </a:t>
            </a:r>
            <a:r>
              <a:rPr lang="ru-RU" dirty="0"/>
              <a:t>сфере охраны здоровья граждан;</a:t>
            </a:r>
          </a:p>
          <a:p>
            <a:r>
              <a:rPr lang="ru-RU" dirty="0" smtClean="0"/>
              <a:t>3) </a:t>
            </a:r>
            <a:r>
              <a:rPr lang="ru-RU" dirty="0"/>
              <a:t>ведения дела по обязательному медицинскому страхованию страховыми медицинскими организациями;</a:t>
            </a:r>
          </a:p>
          <a:p>
            <a:r>
              <a:rPr lang="ru-RU" dirty="0" smtClean="0"/>
              <a:t>4) </a:t>
            </a:r>
            <a:r>
              <a:rPr lang="ru-RU" dirty="0"/>
              <a:t>выполнения функций органа управления территориального фонда</a:t>
            </a:r>
            <a:r>
              <a:rPr lang="ru-RU" dirty="0" smtClean="0"/>
              <a:t>.</a:t>
            </a:r>
            <a:endParaRPr lang="ru-RU" dirty="0"/>
          </a:p>
        </p:txBody>
      </p:sp>
    </p:spTree>
    <p:extLst>
      <p:ext uri="{BB962C8B-B14F-4D97-AF65-F5344CB8AC3E}">
        <p14:creationId xmlns:p14="http://schemas.microsoft.com/office/powerpoint/2010/main" val="153687283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Одноканальное финансирование сферы охраны </a:t>
            </a:r>
            <a:r>
              <a:rPr lang="ru-RU" dirty="0" smtClean="0"/>
              <a:t>здоровья</a:t>
            </a:r>
            <a:endParaRPr lang="ru-RU" dirty="0"/>
          </a:p>
        </p:txBody>
      </p:sp>
      <p:sp>
        <p:nvSpPr>
          <p:cNvPr id="3" name="Объект 2"/>
          <p:cNvSpPr>
            <a:spLocks noGrp="1"/>
          </p:cNvSpPr>
          <p:nvPr>
            <p:ph sz="quarter" idx="1"/>
          </p:nvPr>
        </p:nvSpPr>
        <p:spPr/>
        <p:txBody>
          <a:bodyPr>
            <a:normAutofit fontScale="92500" lnSpcReduction="10000"/>
          </a:bodyPr>
          <a:lstStyle/>
          <a:p>
            <a:pPr fontAlgn="base"/>
            <a:r>
              <a:rPr lang="ru-RU" dirty="0" smtClean="0"/>
              <a:t>Поэтапный </a:t>
            </a:r>
            <a:r>
              <a:rPr lang="ru-RU" dirty="0"/>
              <a:t>переход на одноканальное финансирование здравоохранения страны начался в 2011 году одновременно с принятием закона об ОМС. Мероприятия по реализации программы перехода завершились в 2015 году, когда было объявлено о вступлении в силу новых правил финансирования здравоохранения. </a:t>
            </a:r>
            <a:endParaRPr lang="ru-RU" dirty="0" smtClean="0"/>
          </a:p>
          <a:p>
            <a:pPr fontAlgn="base"/>
            <a:r>
              <a:rPr lang="ru-RU" dirty="0" smtClean="0"/>
              <a:t>Что </a:t>
            </a:r>
            <a:r>
              <a:rPr lang="ru-RU" dirty="0"/>
              <a:t>изменилось с принятием новых норм закона? </a:t>
            </a:r>
            <a:endParaRPr lang="ru-RU" dirty="0" smtClean="0"/>
          </a:p>
          <a:p>
            <a:pPr fontAlgn="base"/>
            <a:r>
              <a:rPr lang="ru-RU" dirty="0" smtClean="0"/>
              <a:t>До </a:t>
            </a:r>
            <a:r>
              <a:rPr lang="ru-RU" dirty="0"/>
              <a:t>принятия закона об ОМС здравоохранение финансировалось на 60% из госбюджета и на 40% из средств страховых фондов. Переход на одноканальную схему финансирования означает существенное сокращение средств, выделяемых на охрану здоровья федеральным и региональными бюджетами, и заметное увеличение роли Федерального фонда в организации финансирования участников системы ОМС.</a:t>
            </a:r>
          </a:p>
          <a:p>
            <a:endParaRPr lang="ru-RU" dirty="0"/>
          </a:p>
        </p:txBody>
      </p:sp>
    </p:spTree>
    <p:extLst>
      <p:ext uri="{BB962C8B-B14F-4D97-AF65-F5344CB8AC3E}">
        <p14:creationId xmlns:p14="http://schemas.microsoft.com/office/powerpoint/2010/main" val="1863469793"/>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Реформа ОМС</a:t>
            </a:r>
            <a:endParaRPr lang="ru-RU" dirty="0"/>
          </a:p>
        </p:txBody>
      </p:sp>
      <p:sp>
        <p:nvSpPr>
          <p:cNvPr id="3" name="Объект 2"/>
          <p:cNvSpPr>
            <a:spLocks noGrp="1"/>
          </p:cNvSpPr>
          <p:nvPr>
            <p:ph sz="quarter" idx="1"/>
          </p:nvPr>
        </p:nvSpPr>
        <p:spPr/>
        <p:txBody>
          <a:bodyPr>
            <a:normAutofit lnSpcReduction="10000"/>
          </a:bodyPr>
          <a:lstStyle/>
          <a:p>
            <a:r>
              <a:rPr lang="ru-RU" dirty="0"/>
              <a:t>Цель реформы системы обязательного медицинского страхования (ОМС) - переложить на государство ответственность за качество медицинской помощи. Об этом заявил спикер Госдумы Вячеслав Володин в эфире телеканала </a:t>
            </a:r>
            <a:r>
              <a:rPr lang="ru-RU" dirty="0" smtClean="0"/>
              <a:t>«Россия 24»</a:t>
            </a:r>
          </a:p>
          <a:p>
            <a:r>
              <a:rPr lang="ru-RU" dirty="0"/>
              <a:t>Ранее Госдума приняла в первом чтении правительственный законопроект, согласно которому федеральному фонду ОМС предлагается передать полномочия страховщиков в отношении контроля и финансирования </a:t>
            </a:r>
            <a:r>
              <a:rPr lang="ru-RU" dirty="0" smtClean="0"/>
              <a:t>медпомощи в федеральных </a:t>
            </a:r>
            <a:r>
              <a:rPr lang="ru-RU" dirty="0" err="1" smtClean="0"/>
              <a:t>медорганизациях</a:t>
            </a:r>
            <a:r>
              <a:rPr lang="ru-RU" dirty="0" smtClean="0"/>
              <a:t>. </a:t>
            </a:r>
          </a:p>
          <a:p>
            <a:r>
              <a:rPr lang="ru-RU" dirty="0" smtClean="0"/>
              <a:t>механизм целевого </a:t>
            </a:r>
            <a:r>
              <a:rPr lang="ru-RU" dirty="0"/>
              <a:t>финансирования федеральных медицинских </a:t>
            </a:r>
            <a:r>
              <a:rPr lang="ru-RU" dirty="0" smtClean="0"/>
              <a:t>организации</a:t>
            </a:r>
            <a:endParaRPr lang="ru-RU" dirty="0"/>
          </a:p>
        </p:txBody>
      </p:sp>
    </p:spTree>
    <p:extLst>
      <p:ext uri="{BB962C8B-B14F-4D97-AF65-F5344CB8AC3E}">
        <p14:creationId xmlns:p14="http://schemas.microsoft.com/office/powerpoint/2010/main" val="1298712660"/>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ПРЕДЛОЖЕНИЯ</a:t>
            </a:r>
            <a:endParaRPr lang="ru-RU" dirty="0"/>
          </a:p>
        </p:txBody>
      </p:sp>
      <p:sp>
        <p:nvSpPr>
          <p:cNvPr id="3" name="Объект 2"/>
          <p:cNvSpPr>
            <a:spLocks noGrp="1"/>
          </p:cNvSpPr>
          <p:nvPr>
            <p:ph sz="quarter" idx="1"/>
          </p:nvPr>
        </p:nvSpPr>
        <p:spPr/>
        <p:txBody>
          <a:bodyPr/>
          <a:lstStyle/>
          <a:p>
            <a:r>
              <a:rPr lang="ru-RU" dirty="0"/>
              <a:t>В думском комитете по </a:t>
            </a:r>
            <a:r>
              <a:rPr lang="ru-RU" dirty="0" err="1"/>
              <a:t>экономполитике</a:t>
            </a:r>
            <a:r>
              <a:rPr lang="ru-RU" dirty="0"/>
              <a:t> предложили упразднить систему ОМС и ввести индивидуальное социальное страхование. При таком механизме каждый смог бы выбирать себе страховые случаи. Речь не только о медицине, но и, например, о безработице</a:t>
            </a:r>
            <a:r>
              <a:rPr lang="ru-RU" dirty="0" smtClean="0"/>
              <a:t>.</a:t>
            </a:r>
          </a:p>
          <a:p>
            <a:endParaRPr lang="ru-RU" dirty="0"/>
          </a:p>
          <a:p>
            <a:r>
              <a:rPr lang="ru-RU" dirty="0"/>
              <a:t>Нередко в медучреждении граждане слышат, что та или иная услуга не входит в ОМС - и медик предлагает оказать ее платно. Или услуга входит - но платно будет куда лучше и качественнее. </a:t>
            </a:r>
            <a:r>
              <a:rPr lang="ru-RU" dirty="0" smtClean="0"/>
              <a:t>Огромное </a:t>
            </a:r>
            <a:r>
              <a:rPr lang="ru-RU" dirty="0"/>
              <a:t>число граждан сталкиваются со страховыми случаями, которые не покрывается взносами.</a:t>
            </a:r>
          </a:p>
        </p:txBody>
      </p:sp>
    </p:spTree>
    <p:extLst>
      <p:ext uri="{BB962C8B-B14F-4D97-AF65-F5344CB8AC3E}">
        <p14:creationId xmlns:p14="http://schemas.microsoft.com/office/powerpoint/2010/main" val="2728324972"/>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sz="quarter" idx="1"/>
          </p:nvPr>
        </p:nvSpPr>
        <p:spPr/>
        <p:txBody>
          <a:bodyPr/>
          <a:lstStyle/>
          <a:p>
            <a:pPr marL="0" indent="0" algn="ctr">
              <a:buNone/>
            </a:pPr>
            <a:endParaRPr lang="ru-RU" dirty="0" smtClean="0"/>
          </a:p>
          <a:p>
            <a:pPr marL="0" indent="0" algn="ctr">
              <a:buNone/>
            </a:pPr>
            <a:endParaRPr lang="ru-RU" dirty="0"/>
          </a:p>
          <a:p>
            <a:pPr marL="0" indent="0" algn="ctr">
              <a:buNone/>
            </a:pPr>
            <a:r>
              <a:rPr lang="ru-RU" dirty="0" smtClean="0"/>
              <a:t>Спасибо за внимание</a:t>
            </a:r>
            <a:endParaRPr lang="ru-RU" dirty="0"/>
          </a:p>
        </p:txBody>
      </p:sp>
    </p:spTree>
    <p:extLst>
      <p:ext uri="{BB962C8B-B14F-4D97-AF65-F5344CB8AC3E}">
        <p14:creationId xmlns:p14="http://schemas.microsoft.com/office/powerpoint/2010/main" val="96363006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672976aa2de4503504ca44e4d0635e1a6312c"/>
  <p:tag name="ISPRING_RESOURCE_PATHS_HASH_PRESENTER" val="d7cfcd86fb48c83fcdb3f425b431869360448"/>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2595</TotalTime>
  <Words>6834</Words>
  <Application>Microsoft Office PowerPoint</Application>
  <PresentationFormat>Широкоэкранный</PresentationFormat>
  <Paragraphs>686</Paragraphs>
  <Slides>122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122</vt:i4>
      </vt:variant>
    </vt:vector>
  </HeadingPairs>
  <TitlesOfParts>
    <vt:vector size="128" baseType="lpstr">
      <vt:lpstr>Calibri</vt:lpstr>
      <vt:lpstr>Georgia</vt:lpstr>
      <vt:lpstr>Times New Roman</vt:lpstr>
      <vt:lpstr>Wingdings</vt:lpstr>
      <vt:lpstr>Wingdings 2</vt:lpstr>
      <vt:lpstr>Официальная</vt:lpstr>
      <vt:lpstr>ФИНАНСЫ</vt:lpstr>
      <vt:lpstr>Презентация PowerPoint</vt:lpstr>
      <vt:lpstr>Сущность и содержание бюджетного федерализма</vt:lpstr>
      <vt:lpstr>Сущность и содержание бюджетного федерализма</vt:lpstr>
      <vt:lpstr>Сущность и содержание бюджетного федерализма</vt:lpstr>
      <vt:lpstr>Сущность и содержание бюджетного федерализма</vt:lpstr>
      <vt:lpstr>Модели бюджетного федерализма</vt:lpstr>
      <vt:lpstr>Модели бюджетного федерализма</vt:lpstr>
      <vt:lpstr>Российская модель бюджетного федерализма</vt:lpstr>
      <vt:lpstr>Российская модель бюджетного федерализма</vt:lpstr>
      <vt:lpstr>Российская модель бюджетного федерализма</vt:lpstr>
      <vt:lpstr>Российская модель бюджетного федерализма</vt:lpstr>
      <vt:lpstr>Межбюджетные трансферты</vt:lpstr>
      <vt:lpstr>Межбюджетные трансферты</vt:lpstr>
      <vt:lpstr>Межбюджетные трансферты</vt:lpstr>
      <vt:lpstr>Межбюджетные трансферты</vt:lpstr>
      <vt:lpstr>Государственный долг</vt:lpstr>
      <vt:lpstr>Виды государственного и муниципального долга</vt:lpstr>
      <vt:lpstr>Необходимость управления государственным долгом</vt:lpstr>
      <vt:lpstr>Управление государственным долгом </vt:lpstr>
      <vt:lpstr>Презентация PowerPoint</vt:lpstr>
      <vt:lpstr>Цели управления государственным долгом </vt:lpstr>
      <vt:lpstr>Задачи стратегии управления госдолгом</vt:lpstr>
      <vt:lpstr>Задачи стратегии управления госдолгом</vt:lpstr>
      <vt:lpstr>Направления механизма регулирования госдолга</vt:lpstr>
      <vt:lpstr>Направления механизма регулирования госдолга</vt:lpstr>
      <vt:lpstr>Направления механизма регулирования госдолга</vt:lpstr>
      <vt:lpstr>Правовая база использования института государственного долга </vt:lpstr>
      <vt:lpstr>Госдолг как объект управления</vt:lpstr>
      <vt:lpstr>Управление государственным долгом </vt:lpstr>
      <vt:lpstr>  Органы управления государственным долгом</vt:lpstr>
      <vt:lpstr>Презентация PowerPoint</vt:lpstr>
      <vt:lpstr>Модели управления государственным долгом</vt:lpstr>
      <vt:lpstr>Модели управления государственным долгом</vt:lpstr>
      <vt:lpstr>Процедуры управления государственным долгом, включают следующую совокупность мер</vt:lpstr>
      <vt:lpstr>Методы управления государственным долгом</vt:lpstr>
      <vt:lpstr>Административные методы</vt:lpstr>
      <vt:lpstr>Административные методы</vt:lpstr>
      <vt:lpstr>Экономические (рыночные) методы управления долгом</vt:lpstr>
      <vt:lpstr>Экономические (рыночные) методы управления долгом</vt:lpstr>
      <vt:lpstr>Экономические (рыночные) методы управления долгом</vt:lpstr>
      <vt:lpstr>Экономические (рыночные) методы управления долгом</vt:lpstr>
      <vt:lpstr>Экономические (рыночные) методы управления долгом</vt:lpstr>
      <vt:lpstr>Управление государственным долгом в РФ</vt:lpstr>
      <vt:lpstr>Управление государственным долгом в РФ</vt:lpstr>
      <vt:lpstr>Государственный долг РФ (млрд.руб.)</vt:lpstr>
      <vt:lpstr>Государственный долг РФ</vt:lpstr>
      <vt:lpstr>Государственный внешний долг РФ, млрд.долл. США</vt:lpstr>
      <vt:lpstr>Презентация PowerPoint</vt:lpstr>
      <vt:lpstr>Презентация PowerPoint</vt:lpstr>
      <vt:lpstr>Презентация PowerPoint</vt:lpstr>
      <vt:lpstr>Управление государственным долгом</vt:lpstr>
      <vt:lpstr>Управление государственным долгом в РФ</vt:lpstr>
      <vt:lpstr>Управление госдолгом в РФ</vt:lpstr>
      <vt:lpstr>Этапы управления государственным внешним долгом</vt:lpstr>
      <vt:lpstr>Долговая политика</vt:lpstr>
      <vt:lpstr>Долговая политика</vt:lpstr>
      <vt:lpstr>Долговая политика РФ</vt:lpstr>
      <vt:lpstr>Долговая устойчивость РФ</vt:lpstr>
      <vt:lpstr>Показатели долговой устойчивости</vt:lpstr>
      <vt:lpstr>Управление государственным долгом субъекта РФ</vt:lpstr>
      <vt:lpstr>Управление государственным долгом субъекта РФ</vt:lpstr>
      <vt:lpstr>Управление государственным долгом субъекта РФ</vt:lpstr>
      <vt:lpstr>Управление государственным долгом субъекта РФ</vt:lpstr>
      <vt:lpstr>Управление государственным долгом субъекта РФ</vt:lpstr>
      <vt:lpstr>Презентация PowerPoint</vt:lpstr>
      <vt:lpstr>Сущность и функции внебюджетных фондов</vt:lpstr>
      <vt:lpstr>Сущность и функции внебюджетных фондов</vt:lpstr>
      <vt:lpstr>Сущность и функции внебюджетных фондов</vt:lpstr>
      <vt:lpstr>Сущность и функции внебюджетных фондов</vt:lpstr>
      <vt:lpstr>Сущность и функции внебюджетных фондов</vt:lpstr>
      <vt:lpstr>Сущность и функции внебюджетных фондов</vt:lpstr>
      <vt:lpstr>Сущность и функции внебюджетных фондов</vt:lpstr>
      <vt:lpstr>ПФР</vt:lpstr>
      <vt:lpstr>Презентация PowerPoint</vt:lpstr>
      <vt:lpstr>ПФР</vt:lpstr>
      <vt:lpstr>ПФР</vt:lpstr>
      <vt:lpstr>ПФР</vt:lpstr>
      <vt:lpstr>ПФР</vt:lpstr>
      <vt:lpstr>ПФР</vt:lpstr>
      <vt:lpstr>ПФР</vt:lpstr>
      <vt:lpstr>ПФР</vt:lpstr>
      <vt:lpstr>ФСС</vt:lpstr>
      <vt:lpstr>Презентация PowerPoint</vt:lpstr>
      <vt:lpstr>ФСС</vt:lpstr>
      <vt:lpstr>ПФР</vt:lpstr>
      <vt:lpstr>Виды пенсий (ПФР)</vt:lpstr>
      <vt:lpstr>Виды пенсий (ПФР)</vt:lpstr>
      <vt:lpstr>Страховая пенсия</vt:lpstr>
      <vt:lpstr>Страховая пенсия по старости (условия)</vt:lpstr>
      <vt:lpstr>Страховая пенсия по инвалидности (условия)</vt:lpstr>
      <vt:lpstr>Страховая пенсия для работающих пенсионеров (условия)</vt:lpstr>
      <vt:lpstr>Страховая пенсия для работающих пенсионеров (условия)</vt:lpstr>
      <vt:lpstr>Накопительная пенсия (условия)</vt:lpstr>
      <vt:lpstr>Накопительная пенсия (варианты выплат)</vt:lpstr>
      <vt:lpstr>Накопительная пенсия (варианты выплат)</vt:lpstr>
      <vt:lpstr>Накопительная пенсия (условия)</vt:lpstr>
      <vt:lpstr>Накопительная пенсия (условия)</vt:lpstr>
      <vt:lpstr>Накопительная пенсия (условия)</vt:lpstr>
      <vt:lpstr>Накопительная пенсия (условия)</vt:lpstr>
      <vt:lpstr>Изменения в пенсионной системе</vt:lpstr>
      <vt:lpstr>Изменения в пенсионной системе</vt:lpstr>
      <vt:lpstr>Изменения в пенсионной системе</vt:lpstr>
      <vt:lpstr>Изменения в пенсионной системе</vt:lpstr>
      <vt:lpstr>Пенсионный калькулятор</vt:lpstr>
      <vt:lpstr>Пенсионный калькулятор</vt:lpstr>
      <vt:lpstr>Изменения </vt:lpstr>
      <vt:lpstr>Пенсионный калькулятор</vt:lpstr>
      <vt:lpstr>Пенсионный калькулятор</vt:lpstr>
      <vt:lpstr>Требования к стажу и баллам в зависимости  от года выхода на пенсию</vt:lpstr>
      <vt:lpstr>ПФР</vt:lpstr>
      <vt:lpstr>Презентация PowerPoint</vt:lpstr>
      <vt:lpstr>ФОМС</vt:lpstr>
      <vt:lpstr>Система ОМС</vt:lpstr>
      <vt:lpstr>Система ОМС</vt:lpstr>
      <vt:lpstr>ФОМС</vt:lpstr>
      <vt:lpstr>Расходы ФФОМС</vt:lpstr>
      <vt:lpstr>Расходы ТФОМС</vt:lpstr>
      <vt:lpstr>Одноканальное финансирование сферы охраны здоровья</vt:lpstr>
      <vt:lpstr>Реформа ОМС</vt:lpstr>
      <vt:lpstr>ПРЕДЛОЖЕНИЯ</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Государственные и муниципальные финансы</dc:title>
  <dc:creator>Илья</dc:creator>
  <cp:lastModifiedBy>Даниловских Татьяна</cp:lastModifiedBy>
  <cp:revision>343</cp:revision>
  <cp:lastPrinted>2018-11-07T23:23:58Z</cp:lastPrinted>
  <dcterms:created xsi:type="dcterms:W3CDTF">2014-01-06T06:23:34Z</dcterms:created>
  <dcterms:modified xsi:type="dcterms:W3CDTF">2024-10-17T03:21:19Z</dcterms:modified>
</cp:coreProperties>
</file>