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8562" autoAdjust="0"/>
    <p:restoredTop sz="94660"/>
  </p:normalViewPr>
  <p:slideViewPr>
    <p:cSldViewPr snapToGrid="0">
      <p:cViewPr>
        <p:scale>
          <a:sx n="62" d="100"/>
          <a:sy n="62" d="100"/>
        </p:scale>
        <p:origin x="-948" y="-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43344" y="1588169"/>
            <a:ext cx="8856908" cy="2510794"/>
          </a:xfrm>
        </p:spPr>
        <p:txBody>
          <a:bodyPr/>
          <a:lstStyle/>
          <a:p>
            <a:pPr algn="ctr"/>
            <a:r>
              <a:rPr lang="ru-RU" dirty="0"/>
              <a:t>Правовое обеспечение развития товарного рынка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8183" y="5510664"/>
            <a:ext cx="7766936" cy="1096899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17955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Понятие товарного </a:t>
            </a:r>
            <a:r>
              <a:rPr lang="ru-RU" dirty="0" smtClean="0"/>
              <a:t>рынка.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Товарный рынок - это сфера обращения товара (в том числе товара иностранного производства), который не может быть заменен другим товаром, или взаимозаменяемых товаров, в границах которой (в том числе географических) исходя из экономической, технической или иной возможности либо целесообразности приобретатель может приобрести товар, и такая возможность либо целесообразность отсутствует за её пределами.</a:t>
            </a:r>
          </a:p>
        </p:txBody>
      </p:sp>
    </p:spTree>
    <p:extLst>
      <p:ext uri="{BB962C8B-B14F-4D97-AF65-F5344CB8AC3E}">
        <p14:creationId xmlns="" xmlns:p14="http://schemas.microsoft.com/office/powerpoint/2010/main" val="323964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товарного рынка.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Структура рынка - это характеристика конкретного рынка по следующим количественным и качественным параметрам.</a:t>
            </a:r>
          </a:p>
          <a:p>
            <a:pPr marL="0" indent="0">
              <a:buNone/>
            </a:pPr>
            <a:r>
              <a:rPr lang="ru-RU" dirty="0" smtClean="0"/>
              <a:t>Количество </a:t>
            </a:r>
            <a:r>
              <a:rPr lang="ru-RU" dirty="0"/>
              <a:t>и размеры долей хозяйствующих </a:t>
            </a:r>
            <a:r>
              <a:rPr lang="ru-RU" dirty="0" smtClean="0"/>
              <a:t>субъектов.</a:t>
            </a:r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) Степень сходства или отличия товаров различных хозяйствующих субъектов.</a:t>
            </a:r>
          </a:p>
          <a:p>
            <a:pPr marL="0" indent="0">
              <a:buNone/>
            </a:pPr>
            <a:r>
              <a:rPr lang="ru-RU" dirty="0"/>
              <a:t>3) Барьеры на входе и выходе с рынка.</a:t>
            </a:r>
          </a:p>
          <a:p>
            <a:pPr marL="0" indent="0">
              <a:buNone/>
            </a:pPr>
            <a:r>
              <a:rPr lang="ru-RU" dirty="0" smtClean="0"/>
              <a:t>4</a:t>
            </a:r>
            <a:r>
              <a:rPr lang="ru-RU" dirty="0"/>
              <a:t>) Доступность рыночной информации.</a:t>
            </a:r>
          </a:p>
          <a:p>
            <a:pPr marL="0" indent="0">
              <a:buNone/>
            </a:pPr>
            <a:r>
              <a:rPr lang="ru-RU" dirty="0" smtClean="0"/>
              <a:t>Типы</a:t>
            </a:r>
            <a:r>
              <a:rPr lang="ru-RU" dirty="0"/>
              <a:t>, структуры рынка.</a:t>
            </a:r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)</a:t>
            </a:r>
            <a:r>
              <a:rPr lang="ru-RU" dirty="0" smtClean="0"/>
              <a:t> </a:t>
            </a:r>
            <a:r>
              <a:rPr lang="ru-RU" dirty="0"/>
              <a:t>Совершенная конкуренция.</a:t>
            </a:r>
          </a:p>
          <a:p>
            <a:pPr marL="0" indent="0">
              <a:buNone/>
            </a:pPr>
            <a:r>
              <a:rPr lang="ru-RU" dirty="0" smtClean="0"/>
              <a:t>2) </a:t>
            </a:r>
            <a:r>
              <a:rPr lang="ru-RU" dirty="0"/>
              <a:t>Монополистическая конкуренция.</a:t>
            </a:r>
          </a:p>
          <a:p>
            <a:pPr marL="0" indent="0">
              <a:buNone/>
            </a:pPr>
            <a:r>
              <a:rPr lang="ru-RU" dirty="0" smtClean="0"/>
              <a:t>3) </a:t>
            </a:r>
            <a:r>
              <a:rPr lang="ru-RU" dirty="0" err="1"/>
              <a:t>Полигополия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4) </a:t>
            </a:r>
            <a:r>
              <a:rPr lang="ru-RU" dirty="0"/>
              <a:t>Монополия.</a:t>
            </a:r>
          </a:p>
        </p:txBody>
      </p:sp>
    </p:spTree>
    <p:extLst>
      <p:ext uri="{BB962C8B-B14F-4D97-AF65-F5344CB8AC3E}">
        <p14:creationId xmlns="" xmlns:p14="http://schemas.microsoft.com/office/powerpoint/2010/main" val="1027165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товарных </a:t>
            </a:r>
            <a:r>
              <a:rPr lang="ru-RU" dirty="0" smtClean="0"/>
              <a:t>рынков.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 зависимости от соотношения спроса и предложения различают рынок продавца и рынок покупателя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Рынок </a:t>
            </a:r>
            <a:r>
              <a:rPr lang="ru-RU" dirty="0"/>
              <a:t>продавца возникает, когда спрос значительно превосходит предложение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Рынок покупателя возникает, когда предложение значительно превосходит спрос.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2969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товарных рынков.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 точки зрения пространственных характеристик (территориального охвата) выделяют рынки:</a:t>
            </a:r>
            <a:br>
              <a:rPr lang="ru-RU" dirty="0"/>
            </a:br>
            <a:r>
              <a:rPr lang="ru-RU" dirty="0" smtClean="0"/>
              <a:t>1) местный </a:t>
            </a:r>
            <a:r>
              <a:rPr lang="ru-RU" dirty="0"/>
              <a:t>(локальный);</a:t>
            </a:r>
          </a:p>
          <a:p>
            <a:pPr marL="0" indent="0">
              <a:buNone/>
            </a:pPr>
            <a:r>
              <a:rPr lang="ru-RU" dirty="0" smtClean="0"/>
              <a:t>2) региональный </a:t>
            </a:r>
            <a:r>
              <a:rPr lang="ru-RU" dirty="0"/>
              <a:t>(внутри страны);</a:t>
            </a:r>
          </a:p>
          <a:p>
            <a:pPr marL="0" indent="0">
              <a:buNone/>
            </a:pPr>
            <a:r>
              <a:rPr lang="ru-RU" dirty="0" smtClean="0"/>
              <a:t>3) национальный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 smtClean="0"/>
              <a:t>4) Региональный</a:t>
            </a:r>
            <a:r>
              <a:rPr lang="en-US" dirty="0" smtClean="0"/>
              <a:t>;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5) </a:t>
            </a:r>
            <a:r>
              <a:rPr lang="ru-RU" dirty="0" smtClean="0"/>
              <a:t>мировой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50418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товарных рынков.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Товарные рынки различаются по характеру конечного использования товара. По данному признаку выделяют: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1) </a:t>
            </a:r>
            <a:r>
              <a:rPr lang="ru-RU" dirty="0" smtClean="0"/>
              <a:t>рынок </a:t>
            </a:r>
            <a:r>
              <a:rPr lang="ru-RU" dirty="0"/>
              <a:t>потребительских </a:t>
            </a:r>
            <a:r>
              <a:rPr lang="ru-RU" dirty="0" smtClean="0"/>
              <a:t>товаров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dirty="0" smtClean="0"/>
              <a:t>2) </a:t>
            </a:r>
            <a:r>
              <a:rPr lang="ru-RU" dirty="0" smtClean="0"/>
              <a:t>рынок </a:t>
            </a:r>
            <a:r>
              <a:rPr lang="ru-RU" dirty="0"/>
              <a:t>товаров производственного </a:t>
            </a:r>
            <a:r>
              <a:rPr lang="ru-RU" dirty="0" smtClean="0"/>
              <a:t>назначения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dirty="0" smtClean="0"/>
              <a:t>3)</a:t>
            </a:r>
            <a:r>
              <a:rPr lang="ru-RU" dirty="0" smtClean="0"/>
              <a:t> </a:t>
            </a:r>
            <a:r>
              <a:rPr lang="ru-RU" dirty="0"/>
              <a:t>рынок </a:t>
            </a:r>
            <a:r>
              <a:rPr lang="ru-RU" dirty="0" smtClean="0"/>
              <a:t>услуг</a:t>
            </a:r>
            <a:r>
              <a:rPr lang="en-US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44472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Инфраструктура товарного </a:t>
            </a:r>
            <a:r>
              <a:rPr lang="ru-RU" dirty="0" smtClean="0"/>
              <a:t>рынка.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Инфраструктура товарного рынка (в дальнейшем ИТР) - это совокупность видов деятельности и субъектов хозяйствования, которые обеспечивают бесперебойный оборот вещественных факторов производства и товаров конечного потребления и предоставляют комплекс услуг с целью повышения эффективности товарного обращения и рационального потребления товаров, более полного удовлетворения потребностей и спроса потребителей.</a:t>
            </a:r>
          </a:p>
        </p:txBody>
      </p:sp>
    </p:spTree>
    <p:extLst>
      <p:ext uri="{BB962C8B-B14F-4D97-AF65-F5344CB8AC3E}">
        <p14:creationId xmlns="" xmlns:p14="http://schemas.microsoft.com/office/powerpoint/2010/main" val="3087750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 электроэнергии.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Рынок электроэнергии – это сфера обращения особого товара – электрической энергии (мощности). </a:t>
            </a:r>
          </a:p>
          <a:p>
            <a:pPr marL="0" indent="0">
              <a:buNone/>
            </a:pPr>
            <a:r>
              <a:rPr lang="ru-RU" dirty="0" smtClean="0"/>
              <a:t>Электроэнергия </a:t>
            </a:r>
            <a:r>
              <a:rPr lang="ru-RU" dirty="0"/>
              <a:t>– уникальный товар, основной особенностью которого является невозможность его накопления и хранения, именно поэтому функционирование любой энергосистемы возможно лишь при условии постоянно поддерживающегося баланса спроса и предложения.</a:t>
            </a:r>
          </a:p>
        </p:txBody>
      </p:sp>
    </p:spTree>
    <p:extLst>
      <p:ext uri="{BB962C8B-B14F-4D97-AF65-F5344CB8AC3E}">
        <p14:creationId xmlns="" xmlns:p14="http://schemas.microsoft.com/office/powerpoint/2010/main" val="3696077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Поставщики </a:t>
            </a:r>
            <a:r>
              <a:rPr lang="ru-RU" dirty="0"/>
              <a:t>электрической </a:t>
            </a:r>
            <a:r>
              <a:rPr lang="ru-RU" dirty="0" smtClean="0"/>
              <a:t>энергии.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Это тот кто на </a:t>
            </a:r>
            <a:r>
              <a:rPr lang="ru-RU" dirty="0"/>
              <a:t>праве собственности или на ином законном основании генерирующим оборудованием, установленная генерирующая мощность которого в совокупности равна или превышает 25 МВт и в каждой предполагаемой точке поставки электрической энергии составляет не менее 5 МВт, и (или) имеет право продажи электрической энергии (мощности), производимой на указанном генерирующем </a:t>
            </a:r>
            <a:r>
              <a:rPr lang="ru-RU" dirty="0" smtClean="0"/>
              <a:t>оборудовании.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81521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Потребители </a:t>
            </a:r>
            <a:r>
              <a:rPr lang="ru-RU" dirty="0"/>
              <a:t>электрической </a:t>
            </a:r>
            <a:r>
              <a:rPr lang="ru-RU" dirty="0" smtClean="0"/>
              <a:t>энергии.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Это тот кто владеет </a:t>
            </a:r>
            <a:r>
              <a:rPr lang="ru-RU" dirty="0"/>
              <a:t>на праве собственности или на ином законном основании </a:t>
            </a:r>
            <a:r>
              <a:rPr lang="ru-RU" dirty="0" err="1"/>
              <a:t>энергопринимающим</a:t>
            </a:r>
            <a:r>
              <a:rPr lang="ru-RU" dirty="0"/>
              <a:t> оборудованием, суммарная присоединенная мощность которого равна или превышает 20 МВА и в каждой группе точек поставки соответствует минимальному значению совокупной присоединенной мощности или превышает </a:t>
            </a:r>
            <a:r>
              <a:rPr lang="ru-RU" dirty="0" smtClean="0"/>
              <a:t>его.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23726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Энергосбытовые</a:t>
            </a:r>
            <a:r>
              <a:rPr lang="ru-RU" dirty="0" smtClean="0"/>
              <a:t> организации.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энергосбытовые</a:t>
            </a:r>
            <a:r>
              <a:rPr lang="ru-RU" dirty="0"/>
              <a:t> или </a:t>
            </a:r>
            <a:r>
              <a:rPr lang="ru-RU" dirty="0" err="1"/>
              <a:t>энергоснабжающие</a:t>
            </a:r>
            <a:r>
              <a:rPr lang="ru-RU" dirty="0"/>
              <a:t> организация, которые имеют по совокупности заключенных с потребителями договоров суммарную присоединенную мощность </a:t>
            </a:r>
            <a:r>
              <a:rPr lang="ru-RU" dirty="0" err="1"/>
              <a:t>энергопринимающего</a:t>
            </a:r>
            <a:r>
              <a:rPr lang="ru-RU" dirty="0"/>
              <a:t> оборудования не менее 20 МВА при условии, что в каждой группе точек поставки она соответствует минимальному значению совокупной присоединенной мощности или превышает его.</a:t>
            </a:r>
          </a:p>
        </p:txBody>
      </p:sp>
    </p:spTree>
    <p:extLst>
      <p:ext uri="{BB962C8B-B14F-4D97-AF65-F5344CB8AC3E}">
        <p14:creationId xmlns="" xmlns:p14="http://schemas.microsoft.com/office/powerpoint/2010/main" val="3569430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Розничные рынки </a:t>
            </a:r>
            <a:r>
              <a:rPr lang="ru-RU" dirty="0" smtClean="0"/>
              <a:t>электроэнергии.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Розничные рынки электроэнергии функционируют вне оптового рынка с участием потребителей электрической энергии. В границах каждого субъекта Российской Федерации существует собственный розничный рынок электроэнергии. Участниками розничного рынка электроэнергии могут быть любые производители и потребители электроэнергии – независимо от минимального или максимального размера генерирующей мощности (для поставщиков) или присоединенной мощности (для потребителей, </a:t>
            </a:r>
            <a:r>
              <a:rPr lang="ru-RU" dirty="0" err="1"/>
              <a:t>энергосбытовых</a:t>
            </a:r>
            <a:r>
              <a:rPr lang="ru-RU" dirty="0"/>
              <a:t> и </a:t>
            </a:r>
            <a:r>
              <a:rPr lang="ru-RU" dirty="0" err="1"/>
              <a:t>энергоснабжающих</a:t>
            </a:r>
            <a:r>
              <a:rPr lang="ru-RU" dirty="0"/>
              <a:t> организаций). </a:t>
            </a:r>
          </a:p>
        </p:txBody>
      </p:sp>
    </p:spTree>
    <p:extLst>
      <p:ext uri="{BB962C8B-B14F-4D97-AF65-F5344CB8AC3E}">
        <p14:creationId xmlns="" xmlns:p14="http://schemas.microsoft.com/office/powerpoint/2010/main" val="1109520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Товарные </a:t>
            </a:r>
            <a:r>
              <a:rPr lang="ru-RU" dirty="0" smtClean="0"/>
              <a:t>биржи.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Товарная биржа (англ. </a:t>
            </a:r>
            <a:r>
              <a:rPr lang="ru-RU" dirty="0" err="1"/>
              <a:t>commodity</a:t>
            </a:r>
            <a:r>
              <a:rPr lang="ru-RU" dirty="0"/>
              <a:t> </a:t>
            </a:r>
            <a:r>
              <a:rPr lang="ru-RU" dirty="0" err="1"/>
              <a:t>exchange</a:t>
            </a:r>
            <a:r>
              <a:rPr lang="ru-RU" dirty="0"/>
              <a:t>) — постоянно действующий оптовый рынок чистой конкуренции, на котором по определенным правилам совершаются сделки купли-продажи на качественно однородные и легко взаимозаменяемые товары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b="1" dirty="0" smtClean="0"/>
              <a:t>Товарная биржа</a:t>
            </a:r>
            <a:r>
              <a:rPr lang="ru-RU" dirty="0" smtClean="0"/>
              <a:t> является некоммерческой организацией, обеспечивающей функционирование рынка купли-продажи товаров. Осуществлять сделки на товарной бирже могут лишь ее члены, которые получают комиссионные вознаграждения за посреднические услуги в торговле товарами, оказываемые другим участникам рынка.</a:t>
            </a:r>
            <a:r>
              <a:rPr lang="ru-RU" b="1" dirty="0" smtClean="0"/>
              <a:t>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8167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Биржевые </a:t>
            </a:r>
            <a:r>
              <a:rPr lang="ru-RU" dirty="0" smtClean="0"/>
              <a:t>товары.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В настоящее время на товарных биржах в мире продаётся около 100 так называемых биржевых товаров. На их долю приходится около 20 % международной торговли[1]. Эти товары можно условно объединить в следующие группы:</a:t>
            </a:r>
          </a:p>
          <a:p>
            <a:pPr marL="0" indent="0">
              <a:buNone/>
            </a:pPr>
            <a:r>
              <a:rPr lang="ru-RU" dirty="0" smtClean="0"/>
              <a:t>1) энергетическое </a:t>
            </a:r>
            <a:r>
              <a:rPr lang="ru-RU" dirty="0"/>
              <a:t>сырье: нефть, дизельное топливо, бензин, мазут, пропан;</a:t>
            </a:r>
          </a:p>
          <a:p>
            <a:pPr marL="0" indent="0">
              <a:buNone/>
            </a:pPr>
            <a:r>
              <a:rPr lang="ru-RU" dirty="0" smtClean="0"/>
              <a:t>2) цветные </a:t>
            </a:r>
            <a:r>
              <a:rPr lang="ru-RU" dirty="0"/>
              <a:t>и драгоценные металлы: медь, алюминий, свинец, цинк, олово, никель, золото, серебро, платина и др.:</a:t>
            </a:r>
          </a:p>
          <a:p>
            <a:pPr marL="0" indent="0">
              <a:buNone/>
            </a:pPr>
            <a:r>
              <a:rPr lang="ru-RU" dirty="0" smtClean="0"/>
              <a:t>зерновые</a:t>
            </a:r>
            <a:r>
              <a:rPr lang="ru-RU" dirty="0"/>
              <a:t>: пшеница, кукуруза, овёс, рожь, ячмень, рис;</a:t>
            </a:r>
          </a:p>
          <a:p>
            <a:pPr marL="0" indent="0">
              <a:buNone/>
            </a:pPr>
            <a:r>
              <a:rPr lang="ru-RU" dirty="0" smtClean="0"/>
              <a:t>3) Масло, семена </a:t>
            </a:r>
            <a:r>
              <a:rPr lang="ru-RU" dirty="0"/>
              <a:t>и продукты их переработки: льняное и хлопковое семя, соя, бобы, соевое масло, соевый шрот;</a:t>
            </a:r>
          </a:p>
          <a:p>
            <a:pPr marL="0" indent="0">
              <a:buNone/>
            </a:pPr>
            <a:r>
              <a:rPr lang="ru-RU" dirty="0" smtClean="0"/>
              <a:t>4) живые </a:t>
            </a:r>
            <a:r>
              <a:rPr lang="ru-RU" dirty="0"/>
              <a:t>животные и мясо: крупный рогатый скот, живые свиньи, бекон;</a:t>
            </a:r>
          </a:p>
          <a:p>
            <a:pPr marL="0" indent="0">
              <a:buNone/>
            </a:pPr>
            <a:r>
              <a:rPr lang="ru-RU" dirty="0" smtClean="0"/>
              <a:t>5) пищевкусовые </a:t>
            </a:r>
            <a:r>
              <a:rPr lang="ru-RU" dirty="0"/>
              <a:t>товары: сахар-сырец, сахар рафинированный, кофе, какао-бобы, картофель, растительные масла, пряности, яйца, концентрат апельсинового сока, арахис;</a:t>
            </a:r>
          </a:p>
          <a:p>
            <a:pPr marL="0" indent="0">
              <a:buNone/>
            </a:pPr>
            <a:r>
              <a:rPr lang="ru-RU" dirty="0" smtClean="0"/>
              <a:t>6) текстильное </a:t>
            </a:r>
            <a:r>
              <a:rPr lang="ru-RU" dirty="0"/>
              <a:t>сырье: хлопок, джут, натуральный и искусственный шёлк, мытая шерсть и др.</a:t>
            </a:r>
          </a:p>
          <a:p>
            <a:pPr marL="0" indent="0">
              <a:buNone/>
            </a:pPr>
            <a:r>
              <a:rPr lang="ru-RU" dirty="0" smtClean="0"/>
              <a:t>7) промышленное </a:t>
            </a:r>
            <a:r>
              <a:rPr lang="ru-RU" dirty="0"/>
              <a:t>сырье: каучук, пиломатериалы, фанера.</a:t>
            </a:r>
          </a:p>
        </p:txBody>
      </p:sp>
    </p:spTree>
    <p:extLst>
      <p:ext uri="{BB962C8B-B14F-4D97-AF65-F5344CB8AC3E}">
        <p14:creationId xmlns="" xmlns:p14="http://schemas.microsoft.com/office/powerpoint/2010/main" val="3051166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</a:t>
            </a:r>
            <a:r>
              <a:rPr lang="ru-RU" dirty="0" smtClean="0"/>
              <a:t>бирж.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 зависимости от номенклатуры товаров, продаваемых и покупаемых на бирже, их можно разделить на универсальные и специализированные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1) Универсальные биржи.</a:t>
            </a:r>
          </a:p>
          <a:p>
            <a:pPr marL="0" indent="0">
              <a:buNone/>
            </a:pPr>
            <a:r>
              <a:rPr lang="ru-RU" dirty="0" smtClean="0"/>
              <a:t>2) Специализированные биржи.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68237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Организация товарной </a:t>
            </a:r>
            <a:r>
              <a:rPr lang="ru-RU" dirty="0" smtClean="0"/>
              <a:t>биржи.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Большинство бирж представляют собой добровольное объединение физических и юридических лиц, зарегистрированных в стране местонахождения биржи, которое не ставит целью своей деятельности извлечение прибыли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Высшим органом управления биржей (после общего собрания членов-учредителей) является специальный выборный орган (совет директоров, совет управляющих), которому подчиняются комитеты, исполнительная дирекция, наемный персонал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72878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Функции товарной </a:t>
            </a:r>
            <a:r>
              <a:rPr lang="ru-RU" dirty="0" smtClean="0"/>
              <a:t>биржи.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Международные товарные биржи (МТБ), являющиеся признанными центрами мировой торговли тем или иным товаром, выполняют следующие основные функции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1) Ежедневное </a:t>
            </a:r>
            <a:r>
              <a:rPr lang="ru-RU" dirty="0"/>
              <a:t>установление цены на товар (</a:t>
            </a:r>
            <a:r>
              <a:rPr lang="ru-RU" dirty="0" err="1"/>
              <a:t>Pricing</a:t>
            </a:r>
            <a:r>
              <a:rPr lang="ru-RU" dirty="0"/>
              <a:t>). Результаты торгов на МТБ становятся моментально известны во всем мире благодаря современным средствам связи и информации. Таким образом, цены МТБ являются индикатором соотношения спроса и предложения на конкретный товар в данный момент в мире.</a:t>
            </a:r>
          </a:p>
          <a:p>
            <a:pPr marL="0" indent="0">
              <a:buNone/>
            </a:pPr>
            <a:r>
              <a:rPr lang="ru-RU" dirty="0" smtClean="0"/>
              <a:t>2) Хеджирование </a:t>
            </a:r>
            <a:r>
              <a:rPr lang="ru-RU" dirty="0"/>
              <a:t>(</a:t>
            </a:r>
            <a:r>
              <a:rPr lang="ru-RU" dirty="0" err="1"/>
              <a:t>Hedging</a:t>
            </a:r>
            <a:r>
              <a:rPr lang="ru-RU" dirty="0"/>
              <a:t>). Это форма страхования цены, по которой продается или покупается товар в будущем. Хеджирование является одной из первейших функций биржи уже более ста лет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9665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Функции товарной биржи.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3) Гарантия </a:t>
            </a:r>
            <a:r>
              <a:rPr lang="ru-RU" dirty="0"/>
              <a:t>поставки товара (гарантия исполнения обязательств по контракту) (</a:t>
            </a:r>
            <a:r>
              <a:rPr lang="ru-RU" dirty="0" err="1"/>
              <a:t>Delivery</a:t>
            </a:r>
            <a:r>
              <a:rPr lang="ru-RU" dirty="0"/>
              <a:t>). Гарантия поставки реального товара, купленного или проданного на бирже, обеспечивается наличием достаточного количества товара, имеющегося на складах биржи, а также созданием специальной системы расчетов, принятием законодательства о биржах и разработкой правил совершения сделок на бирже, контролем за деятельностью бирж со стороны государственных органов.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25432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используемой литературы.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1) Федеральный </a:t>
            </a:r>
            <a:r>
              <a:rPr lang="ru-RU" dirty="0"/>
              <a:t>закон от 26 июля 2006 года № 135-ФЗ «О защите конкуренции» // Российская газета, №162, 27.07.2006г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2) Беляева </a:t>
            </a:r>
            <a:r>
              <a:rPr lang="ru-RU" dirty="0"/>
              <a:t>О.А. Коммерческое право России. Курс лекций (3-е изд., </a:t>
            </a:r>
            <a:r>
              <a:rPr lang="ru-RU" dirty="0" err="1"/>
              <a:t>перераб</a:t>
            </a:r>
            <a:r>
              <a:rPr lang="ru-RU" dirty="0"/>
              <a:t>. и доп. ). - М.: ЗАО </a:t>
            </a:r>
            <a:r>
              <a:rPr lang="ru-RU" dirty="0" err="1"/>
              <a:t>Юстицинформ</a:t>
            </a:r>
            <a:r>
              <a:rPr lang="ru-RU" dirty="0"/>
              <a:t>, 2012. - 580 с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3) Вячеславов </a:t>
            </a:r>
            <a:r>
              <a:rPr lang="ru-RU" dirty="0"/>
              <a:t>А.В. Лекции по коммерческому праву. </a:t>
            </a:r>
            <a:r>
              <a:rPr lang="ru-RU" dirty="0" smtClean="0"/>
              <a:t>– М., </a:t>
            </a:r>
            <a:r>
              <a:rPr lang="ru-RU" dirty="0"/>
              <a:t>2011. - 340 с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4) Постовой </a:t>
            </a:r>
            <a:r>
              <a:rPr lang="ru-RU" dirty="0"/>
              <a:t>Н.В., Андреева Г.Н., Попова С.С., Постовой С.Н., Матвеев С.Н. Коммерческое право. - М., 2012. - 462 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1766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23110" y="3059491"/>
            <a:ext cx="6250408" cy="1574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>
                <a:solidFill>
                  <a:srgbClr val="92D050"/>
                </a:solidFill>
              </a:rPr>
              <a:t>Спасибо за внимание.</a:t>
            </a:r>
            <a:endParaRPr lang="ru-RU" sz="4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6940678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57</TotalTime>
  <Words>1166</Words>
  <Application>Microsoft Office PowerPoint</Application>
  <PresentationFormat>Произвольный</PresentationFormat>
  <Paragraphs>74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Грань</vt:lpstr>
      <vt:lpstr>Правовое обеспечение развития товарного рынка</vt:lpstr>
      <vt:lpstr>Понятие товарного рынка. </vt:lpstr>
      <vt:lpstr>Структура товарного рынка.</vt:lpstr>
      <vt:lpstr>Виды товарных рынков.</vt:lpstr>
      <vt:lpstr>Виды товарных рынков.</vt:lpstr>
      <vt:lpstr>Виды товарных рынков.</vt:lpstr>
      <vt:lpstr>Инфраструктура товарного рынка.</vt:lpstr>
      <vt:lpstr>Рынок электроэнергии.</vt:lpstr>
      <vt:lpstr>Поставщики электрической энергии.</vt:lpstr>
      <vt:lpstr>Потребители электрической энергии.</vt:lpstr>
      <vt:lpstr>Энергосбытовые организации.</vt:lpstr>
      <vt:lpstr>Розничные рынки электроэнергии.</vt:lpstr>
      <vt:lpstr>Товарные биржи.</vt:lpstr>
      <vt:lpstr>Биржевые товары.</vt:lpstr>
      <vt:lpstr>Виды бирж.</vt:lpstr>
      <vt:lpstr>Организация товарной биржи.</vt:lpstr>
      <vt:lpstr>Функции товарной биржи.</vt:lpstr>
      <vt:lpstr>Функции товарной биржи.</vt:lpstr>
      <vt:lpstr>Список используемой литературы.</vt:lpstr>
      <vt:lpstr>Слайд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Правовое обеспечение развития товарного рынка</dc:title>
  <dc:creator>Пользователь Windows</dc:creator>
  <cp:lastModifiedBy>Алекс</cp:lastModifiedBy>
  <cp:revision>8</cp:revision>
  <dcterms:created xsi:type="dcterms:W3CDTF">2014-05-08T13:44:13Z</dcterms:created>
  <dcterms:modified xsi:type="dcterms:W3CDTF">2014-05-20T01:59:47Z</dcterms:modified>
</cp:coreProperties>
</file>