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72" r:id="rId2"/>
    <p:sldId id="256" r:id="rId3"/>
    <p:sldId id="257" r:id="rId4"/>
    <p:sldId id="258" r:id="rId5"/>
    <p:sldId id="267" r:id="rId6"/>
    <p:sldId id="271" r:id="rId7"/>
    <p:sldId id="269" r:id="rId8"/>
    <p:sldId id="270" r:id="rId9"/>
    <p:sldId id="259" r:id="rId10"/>
    <p:sldId id="260" r:id="rId11"/>
    <p:sldId id="261" r:id="rId12"/>
    <p:sldId id="263" r:id="rId13"/>
    <p:sldId id="265" r:id="rId1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7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74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8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31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32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393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452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701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288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375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54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8984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233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217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728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112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548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715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Презентации по курсу </a:t>
            </a:r>
            <a:br>
              <a:rPr lang="ru-RU" b="1" dirty="0" smtClean="0"/>
            </a:br>
            <a:r>
              <a:rPr lang="ru-RU" b="1" dirty="0" smtClean="0"/>
              <a:t>«Связи с общественностью»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endParaRPr lang="ru-RU" sz="2400" dirty="0" smtClean="0"/>
          </a:p>
          <a:p>
            <a:pPr marL="0" indent="0" algn="r">
              <a:buNone/>
            </a:pPr>
            <a:endParaRPr lang="ru-RU" sz="2400" dirty="0"/>
          </a:p>
          <a:p>
            <a:pPr marL="0" indent="0" algn="r">
              <a:buNone/>
            </a:pPr>
            <a:endParaRPr lang="ru-RU" sz="2400" dirty="0" smtClean="0"/>
          </a:p>
          <a:p>
            <a:pPr marL="0" indent="0" algn="r">
              <a:buNone/>
            </a:pPr>
            <a:endParaRPr lang="ru-RU" sz="2400" dirty="0"/>
          </a:p>
          <a:p>
            <a:pPr marL="0" indent="0" algn="r">
              <a:buNone/>
            </a:pPr>
            <a:endParaRPr lang="ru-RU" sz="2400" dirty="0" smtClean="0"/>
          </a:p>
          <a:p>
            <a:pPr marL="0" indent="0" algn="r">
              <a:buNone/>
            </a:pPr>
            <a:r>
              <a:rPr lang="ru-RU" sz="2400" dirty="0" smtClean="0"/>
              <a:t>  </a:t>
            </a:r>
            <a:endParaRPr lang="ru-RU" sz="2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645500" y="2126221"/>
            <a:ext cx="5087154" cy="419730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2400" b="1" dirty="0"/>
              <a:t>Автор: </a:t>
            </a:r>
            <a:endParaRPr lang="ru-RU" sz="2400" b="1" dirty="0" smtClean="0"/>
          </a:p>
          <a:p>
            <a:pPr marL="0" indent="0" algn="r">
              <a:buNone/>
            </a:pPr>
            <a:r>
              <a:rPr lang="ru-RU" sz="2400" b="1" dirty="0" smtClean="0"/>
              <a:t>канд</a:t>
            </a:r>
            <a:r>
              <a:rPr lang="ru-RU" sz="2400" b="1" dirty="0"/>
              <a:t>. полит. наук, доцент кафедры экономики и управления</a:t>
            </a:r>
          </a:p>
          <a:p>
            <a:pPr marL="0" indent="0" algn="r">
              <a:buNone/>
            </a:pPr>
            <a:endParaRPr lang="ru-RU" sz="2400" b="1" dirty="0" smtClean="0"/>
          </a:p>
          <a:p>
            <a:pPr marL="0" indent="0" algn="r">
              <a:buNone/>
            </a:pPr>
            <a:r>
              <a:rPr lang="ru-RU" sz="2400" b="1" dirty="0" smtClean="0"/>
              <a:t>Волынчук </a:t>
            </a:r>
          </a:p>
          <a:p>
            <a:pPr marL="0" indent="0" algn="r">
              <a:buNone/>
            </a:pPr>
            <a:r>
              <a:rPr lang="ru-RU" sz="2400" b="1" dirty="0" smtClean="0"/>
              <a:t>Яна </a:t>
            </a:r>
            <a:r>
              <a:rPr lang="ru-RU" sz="2400" b="1" dirty="0"/>
              <a:t>Александровна</a:t>
            </a:r>
          </a:p>
          <a:p>
            <a:pPr marL="0" indent="0" algn="r">
              <a:buNone/>
            </a:pPr>
            <a:r>
              <a:rPr lang="ru-RU" sz="2400" b="1" dirty="0"/>
              <a:t>2018 г.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867" y="2192830"/>
            <a:ext cx="4572000" cy="391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4770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472744" y="1545465"/>
            <a:ext cx="9719256" cy="3231323"/>
          </a:xfrm>
        </p:spPr>
        <p:txBody>
          <a:bodyPr>
            <a:normAutofit fontScale="90000"/>
          </a:bodyPr>
          <a:lstStyle/>
          <a:p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</a:t>
            </a:r>
            <a:b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и содержание связей с общественностью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522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988" y="211872"/>
            <a:ext cx="8911687" cy="802889"/>
          </a:xfrm>
        </p:spPr>
        <p:txBody>
          <a:bodyPr/>
          <a:lstStyle/>
          <a:p>
            <a:pPr algn="ctr"/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лекции: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2459" y="1416205"/>
            <a:ext cx="10512153" cy="534143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связей с общественностью в повседневной жизни.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понятия связей с общественностью.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и функции связей с общественностью. </a:t>
            </a:r>
          </a:p>
        </p:txBody>
      </p:sp>
    </p:spTree>
    <p:extLst>
      <p:ext uri="{BB962C8B-B14F-4D97-AF65-F5344CB8AC3E}">
        <p14:creationId xmlns:p14="http://schemas.microsoft.com/office/powerpoint/2010/main" val="1979111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769434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595" y="769435"/>
            <a:ext cx="11092017" cy="5141788"/>
          </a:xfrm>
        </p:spPr>
        <p:txBody>
          <a:bodyPr/>
          <a:lstStyle/>
          <a:p>
            <a:pPr algn="just"/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переводе с англ. 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Relations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связи с общественностью, отношения с общественностью, общественные связи, общественное взаимодействие; сокращённо: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пи-ар </a:t>
            </a:r>
          </a:p>
          <a:p>
            <a:pPr algn="just"/>
            <a:r>
              <a:rPr lang="ru-RU" altLang="ru-RU" sz="2400" dirty="0">
                <a:latin typeface="Times New Roman"/>
              </a:rPr>
              <a:t>«</a:t>
            </a:r>
            <a:r>
              <a:rPr lang="en-US" altLang="ru-RU" sz="2400" dirty="0">
                <a:latin typeface="Times New Roman"/>
              </a:rPr>
              <a:t>PR</a:t>
            </a:r>
            <a:r>
              <a:rPr lang="ru-RU" altLang="ru-RU" sz="2400" dirty="0">
                <a:latin typeface="Times New Roman"/>
              </a:rPr>
              <a:t> -</a:t>
            </a:r>
            <a:r>
              <a:rPr lang="en-US" altLang="ru-RU" sz="2400" dirty="0">
                <a:latin typeface="Times New Roman"/>
              </a:rPr>
              <a:t> </a:t>
            </a:r>
            <a:r>
              <a:rPr lang="ru-RU" altLang="ru-RU" sz="2400" dirty="0">
                <a:latin typeface="Times New Roman"/>
              </a:rPr>
              <a:t>это функция управления, способствующая налаживанию или поддержанию взаимовыгодных связей между организацией и общественностью, от которой зависит её успех или неудача». 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виднейших специалистов в области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Сэм Блэк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своей работе «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Что это такое?», говорит так: </a:t>
            </a:r>
            <a:r>
              <a:rPr lang="en-US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искусство и наука до­стижения гармонии посредством взаимопонимания, осно­ванного на правде и полной информированности»</a:t>
            </a:r>
            <a:r>
              <a:rPr lang="ru-RU" sz="20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latin typeface="Times New Roman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47492" y="4528828"/>
            <a:ext cx="10222222" cy="1906859"/>
          </a:xfrm>
          <a:prstGeom prst="rect">
            <a:avLst/>
          </a:prstGeom>
          <a:gradFill flip="none" rotWithShape="1">
            <a:gsLst>
              <a:gs pos="73000">
                <a:schemeClr val="accent1">
                  <a:lumMod val="75000"/>
                  <a:alpha val="0"/>
                </a:schemeClr>
              </a:gs>
              <a:gs pos="100000">
                <a:schemeClr val="accent1">
                  <a:lumMod val="75000"/>
                  <a:alpha val="0"/>
                </a:schemeClr>
              </a:gs>
              <a:gs pos="100000">
                <a:schemeClr val="accent1">
                  <a:lumMod val="75000"/>
                  <a:alpha val="0"/>
                </a:schemeClr>
              </a:gs>
              <a:gs pos="100000">
                <a:schemeClr val="accent1">
                  <a:lumMod val="75000"/>
                  <a:alpha val="0"/>
                </a:schemeClr>
              </a:gs>
              <a:gs pos="100000">
                <a:schemeClr val="accent1">
                  <a:lumMod val="50000"/>
                </a:schemeClr>
              </a:gs>
              <a:gs pos="7000">
                <a:srgbClr val="85C2FF">
                  <a:alpha val="45000"/>
                </a:srgbClr>
              </a:gs>
              <a:gs pos="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effectLst>
            <a:outerShdw blurRad="812800" dir="7020000" sx="61000" sy="61000" algn="ctr" rotWithShape="0">
              <a:schemeClr val="tx1">
                <a:alpha val="81000"/>
              </a:schemeClr>
            </a:outerShdw>
          </a:effectLst>
          <a:scene3d>
            <a:camera prst="orthographicFront"/>
            <a:lightRig rig="flood" dir="t">
              <a:rot lat="0" lon="0" rev="0"/>
            </a:lightRig>
          </a:scene3d>
          <a:sp3d extrusionH="31750" contourW="69850">
            <a:bevelT w="44450" h="120650"/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eaLnBrk="0" hangingPunct="0">
              <a:defRPr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деятельность по применению средств убеждения, направленная на формирование, коррекцию или изменение общественного мнения в заданном направлении с целью усиления конкурентоспособности одной идеи среди множества конкурирующих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397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6927" y="1"/>
            <a:ext cx="9887685" cy="4795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0991" y="602166"/>
            <a:ext cx="10721009" cy="6490010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введен в употребление в 1938 году. Автором термина был немецкий пиар-специалист Карл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Хундхаузенд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Поня­тие «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 активно использоваться в 30-е гг.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XIX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 в значении «действие во благо обще­ства».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Исторические задачи связей с общественностью:</a:t>
            </a:r>
          </a:p>
          <a:p>
            <a:pPr lvl="0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тиражирование образов богов, героев, правителей, событий (монеты, статуи, символика, геральдика, эпос);</a:t>
            </a:r>
          </a:p>
          <a:p>
            <a:pPr lvl="0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популяризация идей: религиозных, политических, просветительских;</a:t>
            </a:r>
          </a:p>
          <a:p>
            <a:pPr lvl="0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массовых движений: религиозных, освободительных, переселения народов.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государствах Древнего Востока (Древней Индии, Древнем Китае, Древнем Вавилоне и Египте) существовали институты жрецов, которые занимались «рекламой» религиозных культов в интересах власть имущих.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Аристотель,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считал, что убедить аудиторию можно, лишь добившись ее расположения и симпатии по отношению к оратору. 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Платон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полагал, что средства управления людьми должны быть широко известны не только тем, кто управляет, но и тем, кем управляют.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424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0449" y="211873"/>
            <a:ext cx="10627112" cy="1159727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Племянник известного психолога Зигмунда Фрейда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Эдвард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Бернейс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Бернайз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выступил с теоретическими разработками по вопросам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«Отец пиара»).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8643" y="1148576"/>
            <a:ext cx="11128917" cy="57094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пионером современной пропаганды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применял теории массовой психологии и убеждения для нужд корпоративных и политических организаций. 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1929 году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Бернейс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организовал для «Дженерал Электрик» первое ПР-мероприятие мирового масштаба - международный праздник «Золотой Юбилей Света», ознаменовавший 50-ю годовщину электрической лампочки.</a:t>
            </a:r>
          </a:p>
          <a:p>
            <a:pPr marL="0" indent="0">
              <a:buNone/>
            </a:pPr>
            <a:r>
              <a:rPr lang="ru-RU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 должен хвалить не продавец, а кто-то со стороны 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Бернайс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убедил американцев, что бекон - это лучший завтрак. 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опубликовал статьи известных врачей, а рядом - фото всевозможных знаменитостей за завтраком. В центре стола разместил яичницу с беконом.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Работая на «Американскую Табачную Компанию», Э.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Бернейз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убедил феминисток Нью-Йорка поддержать продвижение сигарет «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Lucky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Strike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«Сохраняйте хорошую фигуру. Вместо сладкого — «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Лакки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Страйк». </a:t>
            </a:r>
            <a:endParaRPr lang="ru-RU" sz="3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Сигареты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выпускались в зелёных пачках. В начале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1930-х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был категорически немодный цвет. Можно было изменить цвет упаковки, но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Бернайс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пошёл другим путём. Он обратился к модным дизайнерам. В 1934 году зелёный стал цветом года. Объём продаж «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Лакки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Страйк» вырос в тот год на 300 %.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474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00723"/>
            <a:ext cx="8911687" cy="85864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3757" y="1059367"/>
            <a:ext cx="10446106" cy="5508701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США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стали первой страной где произошла институционализация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США стали и страной, где произошло зарождение основ профессии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 </a:t>
            </a: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Определяющим условием становления и развития института связей с общественностью стало: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демократических основ общества, 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и расширение прав человека и гражданина.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251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5777" y="122664"/>
            <a:ext cx="9898836" cy="11708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Приёмы и методы связей с общественностью выдвинутые в США (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Самуэль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Адамс):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2452" y="1092820"/>
            <a:ext cx="10959547" cy="57651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1.необходимость создания организации (команды), способной возглавить кампанию и сплотить людей;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использование символики, оказывающее эмоциональное воздействие; 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использование лозунгов, отражающих сложные проблемы в виде простых, запоминающихся стереотипов (слоганы);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4.организация событий, привлекающих внимание общественности (ПР-акции);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5.опережение оппонентов в интерпретации происшедшего;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6.необходимость постоянного и непрерывного использования  в ходе кампании всех возможных каналов влияния на общественное мнение и пропаганды новых идей и убеждений.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работы Франклина Рузвельта: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Терпеливая разъяснительная работа с использованием всех средств коммуникации и, в первую очередь, личного влияния. Он проектировал имидж уверенности в себе и счастливого человека, чего больше всего недоставало рядовым американцам. В знаменитых «радиобеседах» в простой, доходчивой форме президент разъяснял соотечественникам суть и необходимость своих реформ.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0776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2255" y="434898"/>
            <a:ext cx="9642358" cy="1470102"/>
          </a:xfrm>
        </p:spPr>
        <p:txBody>
          <a:bodyPr>
            <a:normAutofit/>
          </a:bodyPr>
          <a:lstStyle/>
          <a:p>
            <a:pPr algn="ctr"/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 предпосылки развития </a:t>
            </a:r>
            <a:r>
              <a:rPr lang="en-US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начала 20 века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62255" y="2133599"/>
            <a:ext cx="10158760" cy="4534829"/>
          </a:xfrm>
        </p:spPr>
        <p:txBody>
          <a:bodyPr>
            <a:noAutofit/>
          </a:bodyPr>
          <a:lstStyle/>
          <a:p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1)Растущая индустриализация обусловила напряженные отношения между общественностью и предпринимателями;</a:t>
            </a:r>
          </a:p>
          <a:p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2)Удешевление производственного процесса в СМИ сделало их более доступными, и их влияние на общество возросло.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869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44558"/>
            <a:ext cx="8911687" cy="821634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развития ПР  в России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1322" y="1583473"/>
            <a:ext cx="9814366" cy="43277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1.Рыночная экономика.</a:t>
            </a:r>
          </a:p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2.Опыт демократических стран (особенно отработанная система базового образования в подготовке ПР-специалиста)</a:t>
            </a:r>
          </a:p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3.Наличие квалификационных требований к ПР-специалисту. </a:t>
            </a:r>
          </a:p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4.Наличие устойчивых представлений о месте ПР-подразделения в структуре организаций и функциях его персонала.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795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958" y="223025"/>
            <a:ext cx="11418848" cy="657922"/>
          </a:xfrm>
        </p:spPr>
        <p:txBody>
          <a:bodyPr>
            <a:noAutofit/>
          </a:bodyPr>
          <a:lstStyle/>
          <a:p>
            <a:pPr algn="ctr"/>
            <a:r>
              <a:rPr lang="en-US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процесс приведения к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взаимосогласованию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частных интересов и общественного блага.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797" y="1237785"/>
            <a:ext cx="10528007" cy="554215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Генеральная цель  ПР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-формирование ситуации успеха фирмы в обществе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ru-RU" alt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цели:</a:t>
            </a:r>
          </a:p>
          <a:p>
            <a:pPr marL="0" indent="0"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Позиционирование объекта ПР</a:t>
            </a:r>
          </a:p>
          <a:p>
            <a:pPr marL="0" indent="0"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Работа с имиджем</a:t>
            </a:r>
          </a:p>
          <a:p>
            <a:pPr marL="0" indent="0"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Отстройка от конкурентов  </a:t>
            </a:r>
          </a:p>
          <a:p>
            <a:pPr marL="0" indent="0"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Брендирование</a:t>
            </a:r>
          </a:p>
          <a:p>
            <a:pPr marL="0" indent="0"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Отслеживание изменений в политике, общественном мнении, настроении масс</a:t>
            </a:r>
          </a:p>
          <a:p>
            <a:pPr marL="0" indent="0"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Организация акций и массовых кампаний для привлечения внимания общественности</a:t>
            </a:r>
          </a:p>
          <a:p>
            <a:pPr marL="0" indent="0"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021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91549"/>
            <a:ext cx="8911687" cy="73436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/>
              </a:rPr>
              <a:t>Функции пиара</a:t>
            </a:r>
            <a:r>
              <a:rPr lang="ru-RU" altLang="ru-RU" sz="2800" dirty="0">
                <a:latin typeface="Times New Roman"/>
              </a:rPr>
              <a:t/>
            </a:r>
            <a:br>
              <a:rPr lang="ru-RU" altLang="ru-RU" sz="2800" dirty="0">
                <a:latin typeface="Times New Roman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5303" y="1360449"/>
            <a:ext cx="10020745" cy="5397189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информирование общественности</a:t>
            </a:r>
          </a:p>
          <a:p>
            <a:pPr>
              <a:defRPr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убеждению общественности, влиять на её представления.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2800" dirty="0">
                <a:latin typeface="Times New Roman"/>
              </a:rPr>
              <a:t>контроль мнения и поведения общественности с целью удовлетворения потребностей и интересов прежде всего организации, о имени которой проводятся ПР-акции.</a:t>
            </a:r>
          </a:p>
          <a:p>
            <a:pPr>
              <a:defRPr/>
            </a:pPr>
            <a:r>
              <a:rPr lang="ru-RU" altLang="ru-RU" sz="2800" dirty="0">
                <a:latin typeface="Times New Roman"/>
              </a:rPr>
              <a:t>реагирование на общественность, то есть организация готова прислуживать ей. </a:t>
            </a:r>
          </a:p>
          <a:p>
            <a:pPr>
              <a:defRPr/>
            </a:pPr>
            <a:r>
              <a:rPr lang="ru-RU" altLang="ru-RU" sz="2800" dirty="0">
                <a:latin typeface="Times New Roman"/>
              </a:rPr>
              <a:t>достижение взаимовыгодных отношений между всеми связанными с организацией и группами общественности путём содействия  плодотворному взаимодействию с ними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3209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1321" y="624110"/>
            <a:ext cx="9543291" cy="1280890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средств </a:t>
            </a:r>
            <a:r>
              <a:rPr lang="en-US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основано на особенностях человеческого восприятия информации:</a:t>
            </a:r>
            <a:b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3757" y="2133599"/>
            <a:ext cx="10390349" cy="4646341"/>
          </a:xfrm>
        </p:spPr>
        <p:txBody>
          <a:bodyPr/>
          <a:lstStyle/>
          <a:p>
            <a:pPr marL="355600" indent="0">
              <a:spcBef>
                <a:spcPts val="1200"/>
              </a:spcBef>
              <a:spcAft>
                <a:spcPts val="1200"/>
              </a:spcAft>
              <a:buClr>
                <a:srgbClr val="00FFFF"/>
              </a:buClr>
              <a:buSzPct val="100000"/>
              <a:buFont typeface="Wingdings" panose="05000000000000000000" pitchFamily="2" charset="2"/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Во-первых, теория и практика </a:t>
            </a:r>
            <a:r>
              <a:rPr lang="en-US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 </a:t>
            </a: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лежит на пересечении психологии, менеджмента, маркетинга, рекламы и др.</a:t>
            </a:r>
          </a:p>
          <a:p>
            <a:pPr marL="355600" indent="0">
              <a:spcBef>
                <a:spcPts val="1200"/>
              </a:spcBef>
              <a:spcAft>
                <a:spcPts val="1200"/>
              </a:spcAft>
              <a:buClr>
                <a:srgbClr val="00FFFF"/>
              </a:buClr>
              <a:buSzPct val="100000"/>
              <a:buFont typeface="Wingdings" panose="05000000000000000000" pitchFamily="2" charset="2"/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Во-вторых, в зависимости от применяемых инструментов и средств применяются самые различные модели</a:t>
            </a:r>
            <a:r>
              <a:rPr lang="en-US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</a:t>
            </a: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127847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1063</TotalTime>
  <Words>797</Words>
  <Application>Microsoft Office PowerPoint</Application>
  <PresentationFormat>Произвольный</PresentationFormat>
  <Paragraphs>86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Легкий дым</vt:lpstr>
      <vt:lpstr>Презентации по курсу  «Связи с общественностью»</vt:lpstr>
      <vt:lpstr>Лекция №1  Сущность и содержание связей с общественностью</vt:lpstr>
      <vt:lpstr>Содержание лекции:</vt:lpstr>
      <vt:lpstr>Определения:</vt:lpstr>
      <vt:lpstr>История</vt:lpstr>
      <vt:lpstr>Племянник известного психолога Зигмунда Фрейда Эдвард Бернейс (Бернайз) первым выступил с теоретическими разработками по вопросам PR. («Отец пиара»).  </vt:lpstr>
      <vt:lpstr>История</vt:lpstr>
      <vt:lpstr>Приёмы и методы связей с общественностью выдвинутые в США (Самуэль Адамс): </vt:lpstr>
      <vt:lpstr>Две предпосылки развития PR с начала 20 века</vt:lpstr>
      <vt:lpstr>Условия развития ПР  в России</vt:lpstr>
      <vt:lpstr>PR - процесс приведения к взаимосогласованию частных интересов и общественного блага.</vt:lpstr>
      <vt:lpstr>Функции пиара </vt:lpstr>
      <vt:lpstr>Применение средств PR основано на особенностях человеческого восприятия информации: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№1Сущность и содержание связей с общественностью</dc:title>
  <dc:creator>DORR</dc:creator>
  <cp:lastModifiedBy>Яна</cp:lastModifiedBy>
  <cp:revision>42</cp:revision>
  <cp:lastPrinted>2016-09-01T04:26:36Z</cp:lastPrinted>
  <dcterms:created xsi:type="dcterms:W3CDTF">2016-08-30T12:53:19Z</dcterms:created>
  <dcterms:modified xsi:type="dcterms:W3CDTF">2018-10-15T11:25:36Z</dcterms:modified>
</cp:coreProperties>
</file>