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64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54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77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3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79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16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5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8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1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8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8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0A99A-1689-4AFF-92CF-C0CDB8FB60D5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F6A7-FC09-4161-BB85-09DA73BD1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5146" y="249152"/>
            <a:ext cx="9144000" cy="6570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Нормандия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1405" y="1089497"/>
            <a:ext cx="10017213" cy="2617529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В 911 г норвежский воин (король) Роберт </a:t>
            </a:r>
            <a:r>
              <a:rPr lang="en-US" sz="1600" dirty="0" smtClean="0"/>
              <a:t>I </a:t>
            </a:r>
            <a:r>
              <a:rPr lang="ru-RU" sz="1600" dirty="0" smtClean="0"/>
              <a:t>Нормандский (</a:t>
            </a:r>
            <a:r>
              <a:rPr lang="ru-RU" sz="1600" dirty="0" err="1" smtClean="0"/>
              <a:t>Роллон</a:t>
            </a:r>
            <a:r>
              <a:rPr lang="ru-RU" sz="1600" dirty="0" smtClean="0"/>
              <a:t>) получил королевство у Карла Простоватого. </a:t>
            </a:r>
          </a:p>
          <a:p>
            <a:pPr algn="just"/>
            <a:r>
              <a:rPr lang="ru-RU" sz="1600" dirty="0"/>
              <a:t>В</a:t>
            </a:r>
            <a:r>
              <a:rPr lang="ru-RU" sz="1600" dirty="0" smtClean="0"/>
              <a:t> 876 году </a:t>
            </a:r>
            <a:r>
              <a:rPr lang="ru-RU" sz="1600" dirty="0" err="1" smtClean="0"/>
              <a:t>Роллон</a:t>
            </a:r>
            <a:r>
              <a:rPr lang="ru-RU" sz="1600" dirty="0" smtClean="0"/>
              <a:t> с отрядом викингов захватил Руан. Между 885 и 887 </a:t>
            </a:r>
            <a:r>
              <a:rPr lang="ru-RU" sz="1600" dirty="0" err="1" smtClean="0"/>
              <a:t>Роллон</a:t>
            </a:r>
            <a:r>
              <a:rPr lang="ru-RU" sz="1600" dirty="0" smtClean="0"/>
              <a:t> осаждает Париж, а так же атакует </a:t>
            </a:r>
            <a:r>
              <a:rPr lang="ru-RU" sz="1600" dirty="0" err="1" smtClean="0"/>
              <a:t>Байё</a:t>
            </a:r>
            <a:r>
              <a:rPr lang="ru-RU" sz="1600" dirty="0" smtClean="0"/>
              <a:t> и </a:t>
            </a:r>
            <a:r>
              <a:rPr lang="ru-RU" sz="1600" dirty="0" err="1" smtClean="0"/>
              <a:t>Эврё</a:t>
            </a:r>
            <a:r>
              <a:rPr lang="ru-RU" sz="1600" dirty="0" smtClean="0"/>
              <a:t>. После грабительских походов, он взял в жены (по одной из версий – в наложницы) </a:t>
            </a:r>
            <a:r>
              <a:rPr lang="ru-RU" sz="1600" dirty="0" err="1" smtClean="0"/>
              <a:t>Поппу</a:t>
            </a:r>
            <a:r>
              <a:rPr lang="ru-RU" sz="1600" dirty="0" smtClean="0"/>
              <a:t> де </a:t>
            </a:r>
            <a:r>
              <a:rPr lang="ru-RU" sz="1600" dirty="0" err="1" smtClean="0"/>
              <a:t>Байё</a:t>
            </a:r>
            <a:r>
              <a:rPr lang="ru-RU" sz="1600" dirty="0" smtClean="0"/>
              <a:t>, дочь графа </a:t>
            </a:r>
            <a:r>
              <a:rPr lang="ru-RU" sz="1600" dirty="0" err="1" smtClean="0"/>
              <a:t>Байё</a:t>
            </a:r>
            <a:r>
              <a:rPr lang="ru-RU" sz="1600" dirty="0" smtClean="0"/>
              <a:t> и </a:t>
            </a:r>
            <a:r>
              <a:rPr lang="ru-RU" sz="1600" dirty="0" err="1" smtClean="0"/>
              <a:t>Ренна</a:t>
            </a:r>
            <a:r>
              <a:rPr lang="ru-RU" sz="1600" dirty="0" smtClean="0"/>
              <a:t> </a:t>
            </a:r>
            <a:r>
              <a:rPr lang="ru-RU" sz="1600" dirty="0" err="1" smtClean="0"/>
              <a:t>Берегара</a:t>
            </a:r>
            <a:r>
              <a:rPr lang="ru-RU" sz="1600" dirty="0" smtClean="0"/>
              <a:t> II. Поселившись в области нижнего течения Сены, предводитель норманнов продолжал грабительские набеги на близлежащие земли. Только осенью 911 года король Западно-Франкского королевства Карл III Простоватый заключил с </a:t>
            </a:r>
            <a:r>
              <a:rPr lang="ru-RU" sz="1600" dirty="0" err="1" smtClean="0"/>
              <a:t>Роллоном</a:t>
            </a:r>
            <a:r>
              <a:rPr lang="ru-RU" sz="1600" dirty="0" smtClean="0"/>
              <a:t> Сен-Клер-</a:t>
            </a:r>
            <a:r>
              <a:rPr lang="ru-RU" sz="1600" dirty="0" err="1" smtClean="0"/>
              <a:t>сюр</a:t>
            </a:r>
            <a:r>
              <a:rPr lang="ru-RU" sz="1600" dirty="0" smtClean="0"/>
              <a:t>-</a:t>
            </a:r>
            <a:r>
              <a:rPr lang="ru-RU" sz="1600" dirty="0" err="1" smtClean="0"/>
              <a:t>Эптский</a:t>
            </a:r>
            <a:r>
              <a:rPr lang="ru-RU" sz="1600" dirty="0" smtClean="0"/>
              <a:t> договор. </a:t>
            </a:r>
          </a:p>
          <a:p>
            <a:pPr algn="just"/>
            <a:r>
              <a:rPr lang="ru-RU" sz="1600" dirty="0" smtClean="0"/>
              <a:t>По договору норманны получили землю «от реки </a:t>
            </a:r>
            <a:r>
              <a:rPr lang="ru-RU" sz="1600" dirty="0" err="1" smtClean="0"/>
              <a:t>Эпт</a:t>
            </a:r>
            <a:r>
              <a:rPr lang="ru-RU" sz="1600" dirty="0" smtClean="0"/>
              <a:t> до моря», кроме того </a:t>
            </a:r>
            <a:r>
              <a:rPr lang="ru-RU" sz="1600" dirty="0" err="1" smtClean="0"/>
              <a:t>Роллоном</a:t>
            </a:r>
            <a:r>
              <a:rPr lang="ru-RU" sz="1600" dirty="0" smtClean="0"/>
              <a:t> и его воинство должны были принять христианство, а так же предводитель норманнов обязался принести присягу (</a:t>
            </a:r>
            <a:r>
              <a:rPr lang="ru-RU" sz="1600" dirty="0" err="1" smtClean="0"/>
              <a:t>оммаж</a:t>
            </a:r>
            <a:r>
              <a:rPr lang="ru-RU" sz="1600" dirty="0" smtClean="0"/>
              <a:t>) королю. При крещении он получил имя Роберт. Для укрепления отношений с новым вассалом, в 912 году король Карл III выдал замуж за герцога свою дочь </a:t>
            </a:r>
            <a:r>
              <a:rPr lang="ru-RU" sz="1600" dirty="0" err="1" smtClean="0"/>
              <a:t>Гизелу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99" y="3658337"/>
            <a:ext cx="2050575" cy="31667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319" y="3469180"/>
            <a:ext cx="3324353" cy="319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96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9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Нормандское завоевание Англии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4879"/>
            <a:ext cx="10515600" cy="30758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b="1" dirty="0" smtClean="0"/>
              <a:t>Эдуард Исповедник</a:t>
            </a:r>
            <a:r>
              <a:rPr lang="ru-RU" sz="1600" dirty="0" smtClean="0"/>
              <a:t> (</a:t>
            </a:r>
            <a:r>
              <a:rPr lang="ru-RU" sz="1600" dirty="0" err="1" smtClean="0"/>
              <a:t>ок</a:t>
            </a:r>
            <a:r>
              <a:rPr lang="ru-RU" sz="1600" dirty="0" smtClean="0"/>
              <a:t>. 1003 — 5 января 1066) — последний представитель </a:t>
            </a:r>
            <a:r>
              <a:rPr lang="ru-RU" sz="1600" dirty="0" err="1" smtClean="0"/>
              <a:t>Уэссексской</a:t>
            </a:r>
            <a:r>
              <a:rPr lang="ru-RU" sz="1600" dirty="0" smtClean="0"/>
              <a:t> династии английском престоле и предпоследний англосаксонский король Англии(с 1042 года). Вступил на престол в возрасте 40 лет, был очень набожным человеком, не оставил после себя наследников.</a:t>
            </a:r>
          </a:p>
          <a:p>
            <a:pPr marL="0" indent="0" algn="just">
              <a:buNone/>
            </a:pPr>
            <a:r>
              <a:rPr lang="ru-RU" sz="1600" b="1" dirty="0" smtClean="0"/>
              <a:t>Вильгельм I Завоеватель </a:t>
            </a:r>
            <a:r>
              <a:rPr lang="ru-RU" sz="1600" dirty="0" smtClean="0"/>
              <a:t>(Вильгельм Нормандский или </a:t>
            </a:r>
            <a:r>
              <a:rPr lang="ru-RU" sz="1600" dirty="0" err="1" smtClean="0"/>
              <a:t>Гильом</a:t>
            </a:r>
            <a:r>
              <a:rPr lang="ru-RU" sz="1600" dirty="0" smtClean="0"/>
              <a:t> Бастард; англ. </a:t>
            </a:r>
            <a:r>
              <a:rPr lang="ru-RU" sz="1600" dirty="0" err="1" smtClean="0"/>
              <a:t>William</a:t>
            </a:r>
            <a:r>
              <a:rPr lang="ru-RU" sz="1600" dirty="0" smtClean="0"/>
              <a:t> I </a:t>
            </a:r>
            <a:r>
              <a:rPr lang="ru-RU" sz="1600" dirty="0" err="1" smtClean="0"/>
              <a:t>the</a:t>
            </a:r>
            <a:r>
              <a:rPr lang="ru-RU" sz="1600" dirty="0" smtClean="0"/>
              <a:t> </a:t>
            </a:r>
            <a:r>
              <a:rPr lang="ru-RU" sz="1600" dirty="0" err="1" smtClean="0"/>
              <a:t>Conqueror</a:t>
            </a:r>
            <a:r>
              <a:rPr lang="ru-RU" sz="1600" dirty="0" smtClean="0"/>
              <a:t>, </a:t>
            </a:r>
            <a:r>
              <a:rPr lang="ru-RU" sz="1600" dirty="0" err="1" smtClean="0"/>
              <a:t>William</a:t>
            </a:r>
            <a:r>
              <a:rPr lang="ru-RU" sz="1600" dirty="0" smtClean="0"/>
              <a:t> </a:t>
            </a:r>
            <a:r>
              <a:rPr lang="ru-RU" sz="1600" dirty="0" err="1" smtClean="0"/>
              <a:t>the</a:t>
            </a:r>
            <a:r>
              <a:rPr lang="ru-RU" sz="1600" dirty="0" smtClean="0"/>
              <a:t> </a:t>
            </a:r>
            <a:r>
              <a:rPr lang="ru-RU" sz="1600" dirty="0" err="1" smtClean="0"/>
              <a:t>Bastard</a:t>
            </a:r>
            <a:r>
              <a:rPr lang="ru-RU" sz="1600" dirty="0" smtClean="0"/>
              <a:t>,  </a:t>
            </a:r>
            <a:r>
              <a:rPr lang="ru-RU" sz="1600" dirty="0" err="1" smtClean="0"/>
              <a:t>ок</a:t>
            </a:r>
            <a:r>
              <a:rPr lang="ru-RU" sz="1600" dirty="0" smtClean="0"/>
              <a:t>. 1027/1028 — 9 сентября 1087) — герцог Нормандии с 1035 года под именем Вильгельм II и король Англии с 1066 года, организатор и руководитель нормандского завоевания Англии, один из крупнейших политических деятелей Европы XI века.</a:t>
            </a:r>
          </a:p>
          <a:p>
            <a:pPr marL="0" indent="0" algn="just">
              <a:buNone/>
            </a:pPr>
            <a:r>
              <a:rPr lang="ru-RU" sz="1600" b="1" dirty="0" smtClean="0"/>
              <a:t>Клятва Гарольда. </a:t>
            </a:r>
            <a:r>
              <a:rPr lang="ru-RU" sz="1600" dirty="0" smtClean="0"/>
              <a:t>Согласно этой версии, в 1064 году Эдуард, чувствуя приближение смерти, послал своего самого могущественного вассала Гарольда </a:t>
            </a:r>
            <a:r>
              <a:rPr lang="ru-RU" sz="1600" dirty="0" err="1" smtClean="0"/>
              <a:t>Годвинсона</a:t>
            </a:r>
            <a:r>
              <a:rPr lang="ru-RU" sz="1600" dirty="0" smtClean="0"/>
              <a:t> к Вильгельму, чтобы он поклялся верности Вильгельму как наследнику английского престола. Однако по дороге Гарольд попал в плен к графу Ги I де </a:t>
            </a:r>
            <a:r>
              <a:rPr lang="ru-RU" sz="1600" dirty="0" err="1" smtClean="0"/>
              <a:t>Понтье</a:t>
            </a:r>
            <a:r>
              <a:rPr lang="ru-RU" sz="1600" dirty="0" smtClean="0"/>
              <a:t>, откуда его освободил Вильгельм. После этого Гарольд добровольно поклялся на святых мощах в присутствии свидетелей, признав Вильгельма наследником английской короны и обязался предпринять все меры для его поддержки.</a:t>
            </a:r>
          </a:p>
          <a:p>
            <a:pPr marL="0" indent="0" algn="just">
              <a:buNone/>
            </a:pP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115" y="4262051"/>
            <a:ext cx="3628253" cy="24188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88575"/>
            <a:ext cx="3091249" cy="230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74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0941"/>
            <a:ext cx="10515600" cy="86231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Битва при Гастингсе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3254"/>
            <a:ext cx="10515600" cy="326218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14 октября 1066 г. </a:t>
            </a:r>
            <a:r>
              <a:rPr lang="ru-RU" sz="1600" dirty="0" smtClean="0"/>
              <a:t>Произошла битва при Гастингсе. Это </a:t>
            </a:r>
            <a:r>
              <a:rPr lang="ru-RU" sz="1600" dirty="0"/>
              <a:t>с</a:t>
            </a:r>
            <a:r>
              <a:rPr lang="ru-RU" sz="1600" dirty="0" smtClean="0">
                <a:effectLst/>
              </a:rPr>
              <a:t>ражение стало поворотным моментом в истории Англии. </a:t>
            </a: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>
                <a:effectLst/>
              </a:rPr>
              <a:t>Сражение при Гастингсе — одна из немногих битв, кардинально изменивших ход истории. Хотя битва была выиграна с небольшим перевесом, но победа открыла перед Вильгельмом Англию. Король Гарольд и два его брата были убиты, в стране не осталось лидера, способного организовать сопротивление нормандцам. После недолгого сопротивления покорился Лондон. Вильгельм использовал любимую тактику «выжженной земли». Для контроля над территорией вокруг города был заложен Тауэр. </a:t>
            </a:r>
            <a:r>
              <a:rPr lang="ru-RU" sz="1600" dirty="0"/>
              <a:t>У</a:t>
            </a:r>
            <a:r>
              <a:rPr lang="ru-RU" sz="1600" dirty="0" smtClean="0">
                <a:effectLst/>
              </a:rPr>
              <a:t>целевшая англосаксонская аристократия признала права Вильгельма на английский престол. Государственным языком стал французский.</a:t>
            </a:r>
          </a:p>
          <a:p>
            <a:pPr marL="0" indent="0" algn="just">
              <a:buNone/>
            </a:pPr>
            <a:r>
              <a:rPr lang="ru-RU" sz="1600" dirty="0" smtClean="0">
                <a:effectLst/>
              </a:rPr>
              <a:t>25 декабря 1066 года в Вестминстерском аббатстве состоялась коронация Вильгельма королём Англии. В результате нормандского завоевания было уничтожено древнее англосаксонское государство, на смену которому пришла централизованная феодальная монархия с сильной королевской властью, основанная на европейской рыцарской культуре. Развитию страны был дан новый толчок, позволивший Англии в короткое время превратиться в одну из сильнейших держав Европы. </a:t>
            </a:r>
          </a:p>
          <a:p>
            <a:pPr marL="0" indent="0" algn="just">
              <a:buNone/>
            </a:pPr>
            <a:r>
              <a:rPr lang="ru-RU" sz="1600" dirty="0" smtClean="0"/>
              <a:t>Источник событий этой битвы – гобелен из </a:t>
            </a:r>
            <a:r>
              <a:rPr lang="ru-RU" sz="1600" dirty="0" err="1" smtClean="0"/>
              <a:t>Байё</a:t>
            </a:r>
            <a:r>
              <a:rPr lang="ru-RU" sz="1600" dirty="0" smtClean="0"/>
              <a:t>, даем множество изображений, касающихся подготовки похода и событий завоеваний. Длина 70 метров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776" y="4165857"/>
            <a:ext cx="5961527" cy="249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6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9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514" y="491096"/>
            <a:ext cx="11024286" cy="39985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Вильгельм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II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Рыжий (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ок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. 1056 — 2 августа 1100)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600" dirty="0"/>
              <a:t>В</a:t>
            </a:r>
            <a:r>
              <a:rPr lang="ru-RU" sz="1600" dirty="0" smtClean="0"/>
              <a:t>торой сын Вильгельма Завоевателя, король Англии в 1087—1100 гг., представитель Нормандской династии. Своё прозвище король получил, вероятно, из-за красного цвета лица. Вильгельм II вошёл в английскую историю как воинственный и безжалостный монарх, мало заботящийся о своих подданных и с пренебрежением относящийся к англосаксам и их культуре.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Генрих </a:t>
            </a:r>
            <a:r>
              <a:rPr lang="en-US" sz="2400" dirty="0" smtClean="0">
                <a:solidFill>
                  <a:srgbClr val="0070C0"/>
                </a:solidFill>
              </a:rPr>
              <a:t>I (1100 – 1135)</a:t>
            </a:r>
          </a:p>
          <a:p>
            <a:pPr marL="0" indent="0" algn="just">
              <a:buNone/>
            </a:pPr>
            <a:r>
              <a:rPr lang="ru-RU" sz="1600" dirty="0" smtClean="0"/>
              <a:t>Младший сын Вильгельма Завоевателя. После смерти старшего брата Вильгельма II (1087-1100 годы) захватил власть, склонив на свою сторону английских баронов обещанием гарантировать соблюдение их феодальных прав и привилегий. В 1106 году нанёс поражение своему старшему брату, претендовавшему на английский престол, герцогу Нормандскому (1087-1106 годы) Роберту II, пленил его и присоединил Нормандию к английским владениям. Значительно укрепил государственный аппарат.</a:t>
            </a:r>
            <a:r>
              <a:rPr lang="en-US" sz="1600" dirty="0" smtClean="0"/>
              <a:t> </a:t>
            </a:r>
            <a:r>
              <a:rPr lang="ru-RU" sz="1600" dirty="0" smtClean="0"/>
              <a:t>При Генрихе I оформилась королевская курия как центральный орган управления. Вступил в конфликт с папой по вопросу о праве назначения английских епископов. По соглашению 1107 года сохранил за собой право на получение феодальной присяги от английских прелатов при их вступлении во владение церковными землями. В 1127 году назначил своей наследницей дочь Матильду, вышедшую в 1128 году замуж за графа Анжуйского </a:t>
            </a:r>
            <a:r>
              <a:rPr lang="ru-RU" sz="1600" dirty="0" err="1" smtClean="0"/>
              <a:t>Жоффруа</a:t>
            </a:r>
            <a:r>
              <a:rPr lang="ru-RU" sz="1600" dirty="0" smtClean="0"/>
              <a:t> V Плантагенета, что укрепило позиции Англии на севере Франции.</a:t>
            </a:r>
          </a:p>
          <a:p>
            <a:pPr marL="0" indent="0" algn="just">
              <a:buNone/>
            </a:pP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4416252"/>
            <a:ext cx="4128530" cy="23222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072" y="4172464"/>
            <a:ext cx="1971610" cy="25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3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993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Генрих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II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Короткий плащ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843" y="1001842"/>
            <a:ext cx="10908957" cy="32571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Король Англии (с 1154 г.), герцог Нормандии и Аквитании. Старший сын графа Анжу </a:t>
            </a:r>
            <a:r>
              <a:rPr lang="ru-RU" dirty="0" err="1" smtClean="0"/>
              <a:t>Жоффруа</a:t>
            </a:r>
            <a:r>
              <a:rPr lang="ru-RU" dirty="0" smtClean="0"/>
              <a:t> Плантагенета и Матильды, дочери короля Англии Генриха I (1100-1135 гг.).</a:t>
            </a:r>
          </a:p>
          <a:p>
            <a:pPr marL="0" indent="0">
              <a:buNone/>
            </a:pPr>
            <a:r>
              <a:rPr lang="ru-RU" dirty="0" smtClean="0"/>
              <a:t>К моменту вступления на престол Англии, Генрих уже владел весьма обширными владениями на континенте, по отцовской линии: Анжу, </a:t>
            </a:r>
            <a:r>
              <a:rPr lang="ru-RU" dirty="0" err="1" smtClean="0"/>
              <a:t>Мэном</a:t>
            </a:r>
            <a:r>
              <a:rPr lang="ru-RU" dirty="0" smtClean="0"/>
              <a:t>, </a:t>
            </a:r>
            <a:r>
              <a:rPr lang="ru-RU" dirty="0" err="1" smtClean="0"/>
              <a:t>Туренью</a:t>
            </a:r>
            <a:r>
              <a:rPr lang="ru-RU" dirty="0" smtClean="0"/>
              <a:t>, Нормандией и Пуату. Кроме того, в 1152 г. он женился на </a:t>
            </a:r>
            <a:r>
              <a:rPr lang="ru-RU" b="1" dirty="0" err="1" smtClean="0"/>
              <a:t>Алиеноре</a:t>
            </a:r>
            <a:r>
              <a:rPr lang="ru-RU" b="1" dirty="0" smtClean="0"/>
              <a:t>, герцогине </a:t>
            </a:r>
            <a:r>
              <a:rPr lang="ru-RU" b="1" dirty="0" err="1" smtClean="0"/>
              <a:t>Аквитанской</a:t>
            </a:r>
            <a:r>
              <a:rPr lang="ru-RU" b="1" dirty="0" smtClean="0"/>
              <a:t> </a:t>
            </a:r>
            <a:r>
              <a:rPr lang="ru-RU" dirty="0" smtClean="0"/>
              <a:t>(бывшей женой Людовика </a:t>
            </a:r>
            <a:r>
              <a:rPr lang="en-US" dirty="0" smtClean="0"/>
              <a:t>VII</a:t>
            </a:r>
            <a:r>
              <a:rPr lang="ru-RU" dirty="0" smtClean="0"/>
              <a:t>, умерла в 82 года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Правление Генриха положило конец династическим войнам, которые шли в Англии с момента смерти Генриха I. Энергичный и властный, он жестко проводил политику сильной королевской власти. Большое число замков английских баронов были объявлены незаконными, их срыли. Реформы в области уголовного (введение суда обвинительных присяжных) и гражданского (королевская власть предоставляла альтернативу суду манора и судам графств) законодательства, заложили основу общего права Англии. </a:t>
            </a:r>
          </a:p>
          <a:p>
            <a:pPr marL="0" indent="0">
              <a:buNone/>
            </a:pPr>
            <a:r>
              <a:rPr lang="ru-RU" dirty="0" smtClean="0"/>
              <a:t>Генрих II организовал две экспедиции в Уэльс (1158 и 1162 гг.), захватил Дублин и часть шотландских земель (Нортумберленд и Камберленд), расширив, таким образом, влияние английской короны на Британских островах.</a:t>
            </a:r>
          </a:p>
          <a:p>
            <a:pPr marL="0" indent="0">
              <a:buNone/>
            </a:pPr>
            <a:r>
              <a:rPr lang="ru-RU" dirty="0" smtClean="0"/>
              <a:t>Сыновья Генриха и </a:t>
            </a:r>
            <a:r>
              <a:rPr lang="ru-RU" dirty="0" err="1" smtClean="0"/>
              <a:t>Алиеноры</a:t>
            </a:r>
            <a:r>
              <a:rPr lang="ru-RU" dirty="0" smtClean="0"/>
              <a:t> уже при жизни отца начали бороться за наследство, как с самим отцом (при поддержке матери), так и друг с другом, часто прибегая к помощи молодого французского короля Филиппа II Августа.</a:t>
            </a:r>
          </a:p>
          <a:p>
            <a:pPr marL="0" indent="0">
              <a:buNone/>
            </a:pPr>
            <a:r>
              <a:rPr lang="ru-RU" dirty="0" smtClean="0"/>
              <a:t>Конец жизни Генриха отмечен важным событием христианского масштаба - взятием Иерусалима мусульманами в 1187 г. Перед смертью король успел принять крест и вынужденно согласится признать наследником всех своих владений своего старшего из живых сыновей Ричарда.</a:t>
            </a:r>
          </a:p>
          <a:p>
            <a:pPr marL="0" indent="0">
              <a:buNone/>
            </a:pPr>
            <a:r>
              <a:rPr lang="ru-RU" dirty="0" smtClean="0"/>
              <a:t>6 июля 1189 г. Генрих II умер. Он был захоронен в аббатстве </a:t>
            </a:r>
            <a:r>
              <a:rPr lang="ru-RU" dirty="0" err="1" smtClean="0"/>
              <a:t>Фонтевро</a:t>
            </a:r>
            <a:r>
              <a:rPr lang="ru-RU" dirty="0" smtClean="0"/>
              <a:t> в родовых владениях Анжуйского дома.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43" y="4390768"/>
            <a:ext cx="3998095" cy="22489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164" y="4390768"/>
            <a:ext cx="2544044" cy="225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4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950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6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Ричард Львиное Сердце</a:t>
            </a:r>
          </a:p>
          <a:p>
            <a:pPr marL="0" indent="0" algn="just">
              <a:buNone/>
            </a:pPr>
            <a:r>
              <a:rPr lang="ru-RU" sz="1600" b="1" dirty="0" smtClean="0">
                <a:effectLst/>
              </a:rPr>
              <a:t>Ричард I Львиное Сердце</a:t>
            </a:r>
            <a:r>
              <a:rPr lang="ru-RU" sz="1600" dirty="0" smtClean="0">
                <a:effectLst/>
              </a:rPr>
              <a:t> ( </a:t>
            </a:r>
            <a:r>
              <a:rPr lang="ru-RU" sz="1600" i="1" dirty="0" err="1" smtClean="0">
                <a:effectLst/>
              </a:rPr>
              <a:t>Richard</a:t>
            </a:r>
            <a:r>
              <a:rPr lang="ru-RU" sz="1600" i="1" dirty="0" smtClean="0">
                <a:effectLst/>
              </a:rPr>
              <a:t> </a:t>
            </a:r>
            <a:r>
              <a:rPr lang="ru-RU" sz="1600" i="1" dirty="0" err="1" smtClean="0">
                <a:effectLst/>
              </a:rPr>
              <a:t>the</a:t>
            </a:r>
            <a:r>
              <a:rPr lang="ru-RU" sz="1600" i="1" dirty="0" smtClean="0">
                <a:effectLst/>
              </a:rPr>
              <a:t> </a:t>
            </a:r>
            <a:r>
              <a:rPr lang="ru-RU" sz="1600" i="1" dirty="0" err="1" smtClean="0">
                <a:effectLst/>
              </a:rPr>
              <a:t>Lionheart</a:t>
            </a:r>
            <a:r>
              <a:rPr lang="ru-RU" sz="1600" dirty="0" smtClean="0">
                <a:effectLst/>
              </a:rPr>
              <a:t>, 8 сентября</a:t>
            </a:r>
            <a:r>
              <a:rPr lang="ru-RU" sz="1600" dirty="0"/>
              <a:t> </a:t>
            </a:r>
            <a:r>
              <a:rPr lang="ru-RU" sz="1600" dirty="0" smtClean="0">
                <a:effectLst/>
              </a:rPr>
              <a:t>1157 — 6 апреля</a:t>
            </a:r>
            <a:r>
              <a:rPr lang="ru-RU" sz="1600" dirty="0"/>
              <a:t> </a:t>
            </a:r>
            <a:r>
              <a:rPr lang="ru-RU" sz="1600" dirty="0" smtClean="0">
                <a:effectLst/>
              </a:rPr>
              <a:t>1199,) — английский король из династии Плантагенетов. Сын короля Англии Генриха II и герцогини </a:t>
            </a:r>
            <a:r>
              <a:rPr lang="ru-RU" sz="1600" dirty="0" err="1" smtClean="0">
                <a:effectLst/>
              </a:rPr>
              <a:t>Алиеноры</a:t>
            </a:r>
            <a:r>
              <a:rPr lang="ru-RU" sz="1600" dirty="0" smtClean="0">
                <a:effectLst/>
              </a:rPr>
              <a:t> </a:t>
            </a:r>
            <a:r>
              <a:rPr lang="ru-RU" sz="1600" dirty="0" err="1" smtClean="0">
                <a:effectLst/>
              </a:rPr>
              <a:t>Аквитанской</a:t>
            </a:r>
            <a:r>
              <a:rPr lang="ru-RU" sz="1600" dirty="0" smtClean="0">
                <a:effectLst/>
              </a:rPr>
              <a:t>. У него также имелось другое прозвище (не столь известное, как Львиное Сердце) — Ричард Да-и-Нет, которое означало его лаконичность или же что его легко склонить в ту или другую сторону. Один из самых известных крестоносцев, большую часть своего правления провёл за пределами Англии в крестовых походах и иных войнах, прославился как выдающийся полководец; однако при этом фактически страной в его отсутствие поочерёдно управляли </a:t>
            </a:r>
            <a:r>
              <a:rPr lang="ru-RU" sz="1600" dirty="0" err="1" smtClean="0">
                <a:effectLst/>
              </a:rPr>
              <a:t>Гийом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Лоншан</a:t>
            </a:r>
            <a:r>
              <a:rPr lang="ru-RU" sz="1600" dirty="0" smtClean="0">
                <a:effectLst/>
              </a:rPr>
              <a:t>, </a:t>
            </a:r>
            <a:r>
              <a:rPr lang="ru-RU" sz="1600" dirty="0" err="1" smtClean="0">
                <a:effectLst/>
              </a:rPr>
              <a:t>Алиенора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Аквитанская</a:t>
            </a:r>
            <a:r>
              <a:rPr lang="ru-RU" sz="1600" dirty="0" smtClean="0">
                <a:effectLst/>
              </a:rPr>
              <a:t> и </a:t>
            </a:r>
            <a:r>
              <a:rPr lang="ru-RU" sz="1600" dirty="0" err="1" smtClean="0">
                <a:effectLst/>
              </a:rPr>
              <a:t>Губерт</a:t>
            </a:r>
            <a:r>
              <a:rPr lang="ru-RU" sz="1600" dirty="0" smtClean="0">
                <a:effectLst/>
              </a:rPr>
              <a:t> </a:t>
            </a:r>
            <a:r>
              <a:rPr lang="ru-RU" sz="1600" dirty="0" err="1" smtClean="0">
                <a:effectLst/>
              </a:rPr>
              <a:t>Уолтер</a:t>
            </a:r>
            <a:r>
              <a:rPr lang="ru-RU" sz="1600" dirty="0" smtClean="0">
                <a:effectLst/>
              </a:rPr>
              <a:t>. </a:t>
            </a:r>
          </a:p>
          <a:p>
            <a:pPr marL="0" indent="0" algn="ctr">
              <a:buNone/>
            </a:pPr>
            <a:r>
              <a:rPr lang="ru-RU" sz="2000" dirty="0" err="1" smtClean="0">
                <a:solidFill>
                  <a:schemeClr val="accent4">
                    <a:lumMod val="75000"/>
                  </a:schemeClr>
                </a:solidFill>
              </a:rPr>
              <a:t>Иоан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Безземельный (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John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</a:rPr>
              <a:t>Lackland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700" dirty="0" smtClean="0"/>
              <a:t>В 1177 году Ген­рих II про­воз­гла­сил Иоанна Безземельного пра­ви­те­лем Ир­лан­дии. В 1189 году по­сле ко­ро­на­ции сво­его стар­ше­го бра­та - Ри­чар­да Льви­ное Серд­це по­лу­чил под­твер­жде­ние прав на Ир­лан­дию, а так­же граф­ст­ва </a:t>
            </a:r>
            <a:r>
              <a:rPr lang="ru-RU" sz="1700" dirty="0" err="1" smtClean="0"/>
              <a:t>Дор­сет</a:t>
            </a:r>
            <a:r>
              <a:rPr lang="ru-RU" sz="1700" dirty="0" smtClean="0"/>
              <a:t>, Кор­ну­олл, Де­вон, Со­мер­сет в Анг­лии и </a:t>
            </a:r>
            <a:r>
              <a:rPr lang="ru-RU" sz="1700" dirty="0" err="1" smtClean="0"/>
              <a:t>Мор­тен</a:t>
            </a:r>
            <a:r>
              <a:rPr lang="ru-RU" sz="1700" dirty="0" smtClean="0"/>
              <a:t> в Нор­ман­дии. По­сле смер­ти Ри­чар­да Льви­ное Серд­це в 1199 году взо­шёл на трон и унас­ле­до­вал все кон­ти­нен­таль­ные вла­де­ния Анг­лии. Од­на­ко в ре­зуль­та­те не­удач­ных войн с Фран­ци­ей вско­ре по­те­рял Нор­ман­дию (к 1204 году), а так­же Ан­жу, Мэн и часть Пуа­ту (к 1206 году). В 1205 году за­клю­чил со­юз с пра­ви­те­лем Уэль­са - </a:t>
            </a:r>
            <a:r>
              <a:rPr lang="ru-RU" sz="1700" dirty="0" err="1" smtClean="0"/>
              <a:t>Лли­ве­ли­ном</a:t>
            </a:r>
            <a:r>
              <a:rPr lang="ru-RU" sz="1700" dirty="0" smtClean="0"/>
              <a:t> Ве­ли­ким (</a:t>
            </a:r>
            <a:r>
              <a:rPr lang="ru-RU" sz="1700" dirty="0" err="1" smtClean="0"/>
              <a:t>ок</a:t>
            </a:r>
            <a:r>
              <a:rPr lang="ru-RU" sz="1700" dirty="0" smtClean="0"/>
              <a:t>. 1173-1240 годы), вы­дав за не­го свою не­за­кон­но­ро­ж­дён­ную дочь Джо­ан. Ут­ра­та зна­чительной час­ти кон­ти­нен­таль­ных вла­де­ний, по­сто­ян­ные вой­ны, со­про­во­ж­дав­шие­ся уже­сто­че­ни­ем на­ло­го­об­ло­же­ния, от­кро­вен­ный про­из­вол </a:t>
            </a:r>
            <a:r>
              <a:rPr lang="ru-RU" sz="1700" dirty="0" err="1" smtClean="0"/>
              <a:t>Ионна</a:t>
            </a:r>
            <a:r>
              <a:rPr lang="ru-RU" sz="1700" dirty="0" smtClean="0"/>
              <a:t> Безземельного вы­зы­ва­ли не­до­воль­ст­во его под­дан­ных.</a:t>
            </a:r>
            <a:endParaRPr lang="ru-RU" sz="17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714" y="4354984"/>
            <a:ext cx="4572000" cy="2266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21" y="4354984"/>
            <a:ext cx="2145479" cy="236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35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565</Words>
  <Application>Microsoft Office PowerPoint</Application>
  <PresentationFormat>Широкоэкранный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Batang</vt:lpstr>
      <vt:lpstr>Arial</vt:lpstr>
      <vt:lpstr>Book Antiqua</vt:lpstr>
      <vt:lpstr>Calibri</vt:lpstr>
      <vt:lpstr>Calibri Light</vt:lpstr>
      <vt:lpstr>Тема Office</vt:lpstr>
      <vt:lpstr>Нормандия</vt:lpstr>
      <vt:lpstr>Нормандское завоевание Англии</vt:lpstr>
      <vt:lpstr>Битва при Гастингсе</vt:lpstr>
      <vt:lpstr>Презентация PowerPoint</vt:lpstr>
      <vt:lpstr>Генрих II Короткий плащ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Нормандия</dc:title>
  <dc:creator>Dmich</dc:creator>
  <cp:lastModifiedBy>Dmich</cp:lastModifiedBy>
  <cp:revision>7</cp:revision>
  <dcterms:created xsi:type="dcterms:W3CDTF">2021-02-25T23:28:14Z</dcterms:created>
  <dcterms:modified xsi:type="dcterms:W3CDTF">2021-02-26T00:17:06Z</dcterms:modified>
</cp:coreProperties>
</file>