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sldIdLst>
    <p:sldId id="256" r:id="rId2"/>
    <p:sldId id="263"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65" r:id="rId26"/>
  </p:sldIdLst>
  <p:sldSz cx="12192000" cy="6858000"/>
  <p:notesSz cx="6858000" cy="9144000"/>
  <p:custDataLst>
    <p:tags r:id="rId2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6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948534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2464570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640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9CE46B1-71DD-4511-8658-33AB91398BCD}" type="datetimeFigureOut">
              <a:rPr lang="ru-RU" smtClean="0"/>
              <a:t>10.04.2017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1104957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9CE46B1-71DD-4511-8658-33AB91398BCD}" type="datetimeFigureOut">
              <a:rPr lang="ru-RU" smtClean="0"/>
              <a:t>10.04.2017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2671358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9CE46B1-71DD-4511-8658-33AB91398BCD}" type="datetimeFigureOut">
              <a:rPr lang="ru-RU" smtClean="0"/>
              <a:t>10.04.2017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134777632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CE46B1-71DD-4511-8658-33AB91398BCD}" type="datetimeFigureOut">
              <a:rPr lang="ru-RU" smtClean="0"/>
              <a:t>10.04.2017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422122069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9CE46B1-71DD-4511-8658-33AB91398BCD}" type="datetimeFigureOut">
              <a:rPr lang="ru-RU" smtClean="0"/>
              <a:t>10.04.2017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1337163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9CE46B1-71DD-4511-8658-33AB91398BCD}" type="datetimeFigureOut">
              <a:rPr lang="ru-RU" smtClean="0"/>
              <a:t>10.04.2017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283045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9CE46B1-71DD-4511-8658-33AB91398BCD}" type="datetimeFigureOut">
              <a:rPr lang="ru-RU" smtClean="0"/>
              <a:t>10.04.2017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3127060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103664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05794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3084407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16492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2685973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582297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9CE46B1-71DD-4511-8658-33AB91398BCD}" type="datetimeFigureOut">
              <a:rPr lang="ru-RU" smtClean="0"/>
              <a:t>10.04.2017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9A36D45-8CFA-49BD-8EE9-6BB32C4BAC47}" type="slidenum">
              <a:rPr lang="ru-RU" smtClean="0"/>
              <a:t>‹#›</a:t>
            </a:fld>
            <a:endParaRPr lang="ru-RU"/>
          </a:p>
        </p:txBody>
      </p:sp>
    </p:spTree>
    <p:extLst>
      <p:ext uri="{BB962C8B-B14F-4D97-AF65-F5344CB8AC3E}">
        <p14:creationId xmlns:p14="http://schemas.microsoft.com/office/powerpoint/2010/main" val="3544839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
              <a:schemeClr val="bg2">
                <a:tint val="97000"/>
                <a:hueMod val="92000"/>
                <a:satMod val="169000"/>
                <a:lumMod val="164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9CE46B1-71DD-4511-8658-33AB91398BCD}" type="datetimeFigureOut">
              <a:rPr lang="ru-RU" smtClean="0"/>
              <a:t>10.04.2017</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9A36D45-8CFA-49BD-8EE9-6BB32C4BAC47}" type="slidenum">
              <a:rPr lang="ru-RU" smtClean="0"/>
              <a:t>‹#›</a:t>
            </a:fld>
            <a:endParaRPr lang="ru-RU"/>
          </a:p>
        </p:txBody>
      </p:sp>
    </p:spTree>
    <p:extLst>
      <p:ext uri="{BB962C8B-B14F-4D97-AF65-F5344CB8AC3E}">
        <p14:creationId xmlns:p14="http://schemas.microsoft.com/office/powerpoint/2010/main" val="702433263"/>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p:timing>
    <p:tnLst>
      <p:par>
        <p:cTn id="1" dur="indefinite" restart="never" nodeType="tmRoot"/>
      </p:par>
    </p:tnLst>
  </p:timing>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4212" y="685800"/>
            <a:ext cx="8555582" cy="3250474"/>
          </a:xfrm>
        </p:spPr>
        <p:txBody>
          <a:bodyPr>
            <a:normAutofit/>
          </a:bodyPr>
          <a:lstStyle/>
          <a:p>
            <a:pPr algn="ctr"/>
            <a:r>
              <a:rPr lang="ru-RU" sz="5400" b="1" dirty="0" smtClean="0"/>
              <a:t>БЮДЖЕТНОЕ ПЛАНИРОВАНИЕ И ПРОГНОЗИРОВАНИЕ</a:t>
            </a:r>
            <a:endParaRPr lang="ru-RU" sz="5400" b="1" dirty="0"/>
          </a:p>
        </p:txBody>
      </p:sp>
      <p:sp>
        <p:nvSpPr>
          <p:cNvPr id="3" name="Подзаголовок 2"/>
          <p:cNvSpPr>
            <a:spLocks noGrp="1"/>
          </p:cNvSpPr>
          <p:nvPr>
            <p:ph type="subTitle" idx="1"/>
          </p:nvPr>
        </p:nvSpPr>
        <p:spPr>
          <a:xfrm>
            <a:off x="7557451" y="5393992"/>
            <a:ext cx="4530045" cy="1389986"/>
          </a:xfrm>
        </p:spPr>
        <p:txBody>
          <a:bodyPr/>
          <a:lstStyle/>
          <a:p>
            <a:r>
              <a:rPr lang="ru-RU" dirty="0" smtClean="0"/>
              <a:t>Уксуменко Алёна Анатольевна</a:t>
            </a:r>
          </a:p>
          <a:p>
            <a:r>
              <a:rPr lang="ru-RU" dirty="0"/>
              <a:t>к</a:t>
            </a:r>
            <a:r>
              <a:rPr lang="ru-RU" dirty="0" smtClean="0"/>
              <a:t>андидат экономических наук,</a:t>
            </a:r>
          </a:p>
          <a:p>
            <a:r>
              <a:rPr lang="ru-RU" dirty="0" smtClean="0"/>
              <a:t>доцент</a:t>
            </a:r>
            <a:endParaRPr lang="ru-RU" dirty="0"/>
          </a:p>
        </p:txBody>
      </p:sp>
    </p:spTree>
    <p:extLst>
      <p:ext uri="{BB962C8B-B14F-4D97-AF65-F5344CB8AC3E}">
        <p14:creationId xmlns:p14="http://schemas.microsoft.com/office/powerpoint/2010/main" val="3375494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513" y="741145"/>
            <a:ext cx="10491537" cy="3705726"/>
          </a:xfrm>
        </p:spPr>
        <p:txBody>
          <a:bodyPr>
            <a:normAutofit/>
          </a:bodyPr>
          <a:lstStyle/>
          <a:p>
            <a:pPr algn="ctr"/>
            <a:r>
              <a:rPr lang="ru-RU" sz="4800" b="1" dirty="0" smtClean="0"/>
              <a:t>ПЛАНИРОВАНИЕ </a:t>
            </a:r>
            <a:r>
              <a:rPr lang="ru-RU" sz="4800" b="1" dirty="0" err="1" smtClean="0"/>
              <a:t>БюджетнОЙ</a:t>
            </a:r>
            <a:r>
              <a:rPr lang="ru-RU" sz="4800" b="1" dirty="0" smtClean="0"/>
              <a:t> ПОЛИТИКИ РФ НА 2017-2019 ГГ.</a:t>
            </a:r>
            <a:endParaRPr lang="ru-RU" sz="4800" b="1" dirty="0"/>
          </a:p>
        </p:txBody>
      </p:sp>
    </p:spTree>
    <p:extLst>
      <p:ext uri="{BB962C8B-B14F-4D97-AF65-F5344CB8AC3E}">
        <p14:creationId xmlns:p14="http://schemas.microsoft.com/office/powerpoint/2010/main" val="2939271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663" y="0"/>
            <a:ext cx="11472953" cy="1103570"/>
          </a:xfrm>
        </p:spPr>
        <p:txBody>
          <a:bodyPr/>
          <a:lstStyle/>
          <a:p>
            <a:r>
              <a:rPr lang="ru-RU" dirty="0"/>
              <a:t>КЛЮЧЕВЫЕ ИТОГИ БЮДЖЕТНОЙ </a:t>
            </a:r>
            <a:r>
              <a:rPr lang="ru-RU" dirty="0" smtClean="0"/>
              <a:t>ПОЛИТИКИ:</a:t>
            </a:r>
            <a:endParaRPr lang="ru-RU" dirty="0"/>
          </a:p>
        </p:txBody>
      </p:sp>
      <p:sp>
        <p:nvSpPr>
          <p:cNvPr id="3" name="Прямоугольник 2"/>
          <p:cNvSpPr/>
          <p:nvPr/>
        </p:nvSpPr>
        <p:spPr>
          <a:xfrm>
            <a:off x="344576" y="1265257"/>
            <a:ext cx="11472953" cy="923330"/>
          </a:xfrm>
          <a:prstGeom prst="rect">
            <a:avLst/>
          </a:prstGeom>
        </p:spPr>
        <p:txBody>
          <a:bodyPr wrap="square">
            <a:spAutoFit/>
          </a:bodyPr>
          <a:lstStyle/>
          <a:p>
            <a:pPr marL="285750" indent="-285750">
              <a:buFont typeface="Wingdings" panose="05000000000000000000" pitchFamily="2" charset="2"/>
              <a:buChar char="q"/>
            </a:pPr>
            <a:r>
              <a:rPr lang="ru-RU" dirty="0" smtClean="0"/>
              <a:t>Со </a:t>
            </a:r>
            <a:r>
              <a:rPr lang="ru-RU" dirty="0"/>
              <a:t>второй половины 2014 года отечественная экономика столкнулась с резким изменением внешних условий – двукратным падением структурного уровня цен на нефть и введением финансовых санкций</a:t>
            </a:r>
          </a:p>
        </p:txBody>
      </p:sp>
      <p:sp>
        <p:nvSpPr>
          <p:cNvPr id="4" name="Прямоугольник 3"/>
          <p:cNvSpPr/>
          <p:nvPr/>
        </p:nvSpPr>
        <p:spPr>
          <a:xfrm>
            <a:off x="344576" y="2370103"/>
            <a:ext cx="10985274" cy="2031325"/>
          </a:xfrm>
          <a:prstGeom prst="rect">
            <a:avLst/>
          </a:prstGeom>
        </p:spPr>
        <p:txBody>
          <a:bodyPr wrap="square">
            <a:spAutoFit/>
          </a:bodyPr>
          <a:lstStyle/>
          <a:p>
            <a:pPr marL="285750" indent="-285750">
              <a:buFont typeface="Wingdings" panose="05000000000000000000" pitchFamily="2" charset="2"/>
              <a:buChar char="q"/>
            </a:pPr>
            <a:r>
              <a:rPr lang="ru-RU" dirty="0" smtClean="0"/>
              <a:t>Подстройка </a:t>
            </a:r>
            <a:r>
              <a:rPr lang="ru-RU" dirty="0"/>
              <a:t>платежного баланса к столь сильному изменению равновесных (ценовых) условий торговли требует перехода к новому внутреннему равновесию экономики с более низким уровнем потребления импорта и/или более высоким уровнем </a:t>
            </a:r>
            <a:r>
              <a:rPr lang="ru-RU" dirty="0" err="1"/>
              <a:t>ненефтегазового</a:t>
            </a:r>
            <a:r>
              <a:rPr lang="ru-RU" dirty="0"/>
              <a:t> экспорта. Для перехода к новому равновесию требуется изменение структуры экономики, а механизм, обеспечивающий такую трансформацию – изменение секторальной структуры цен, т.е. снижение цен в </a:t>
            </a:r>
            <a:r>
              <a:rPr lang="ru-RU" dirty="0" err="1"/>
              <a:t>неторгуемых</a:t>
            </a:r>
            <a:r>
              <a:rPr lang="ru-RU" dirty="0"/>
              <a:t> секторах относительно цен в торгуемых секторах</a:t>
            </a:r>
          </a:p>
        </p:txBody>
      </p:sp>
      <p:sp>
        <p:nvSpPr>
          <p:cNvPr id="5" name="Прямоугольник 4"/>
          <p:cNvSpPr/>
          <p:nvPr/>
        </p:nvSpPr>
        <p:spPr>
          <a:xfrm>
            <a:off x="344576" y="4582944"/>
            <a:ext cx="11472953" cy="2031325"/>
          </a:xfrm>
          <a:prstGeom prst="rect">
            <a:avLst/>
          </a:prstGeom>
        </p:spPr>
        <p:txBody>
          <a:bodyPr wrap="square">
            <a:spAutoFit/>
          </a:bodyPr>
          <a:lstStyle/>
          <a:p>
            <a:pPr marL="285750" indent="-285750">
              <a:buFont typeface="Wingdings" panose="05000000000000000000" pitchFamily="2" charset="2"/>
              <a:buChar char="q"/>
            </a:pPr>
            <a:r>
              <a:rPr lang="ru-RU" dirty="0"/>
              <a:t>О</a:t>
            </a:r>
            <a:r>
              <a:rPr lang="ru-RU" dirty="0" smtClean="0"/>
              <a:t>птимальная </a:t>
            </a:r>
            <a:r>
              <a:rPr lang="ru-RU" dirty="0"/>
              <a:t>макроэкономическая политика в период адаптации к шокам должна быть направлена на: </a:t>
            </a:r>
            <a:endParaRPr lang="ru-RU" dirty="0" smtClean="0"/>
          </a:p>
          <a:p>
            <a:pPr marL="342900" indent="-342900">
              <a:buAutoNum type="arabicParenR"/>
            </a:pPr>
            <a:r>
              <a:rPr lang="ru-RU" dirty="0" smtClean="0"/>
              <a:t>обеспечение </a:t>
            </a:r>
            <a:r>
              <a:rPr lang="ru-RU" dirty="0"/>
              <a:t>скорейшего перехода в равновесное состояние с новой структурой </a:t>
            </a:r>
            <a:r>
              <a:rPr lang="ru-RU" dirty="0" smtClean="0"/>
              <a:t>экономики;</a:t>
            </a:r>
          </a:p>
          <a:p>
            <a:pPr marL="342900" indent="-342900">
              <a:buAutoNum type="arabicParenR"/>
            </a:pPr>
            <a:r>
              <a:rPr lang="ru-RU" dirty="0" smtClean="0"/>
              <a:t>минимизацию </a:t>
            </a:r>
            <a:r>
              <a:rPr lang="ru-RU" dirty="0"/>
              <a:t>потерь при таком переходе. </a:t>
            </a:r>
            <a:endParaRPr lang="ru-RU" dirty="0" smtClean="0"/>
          </a:p>
          <a:p>
            <a:r>
              <a:rPr lang="ru-RU" dirty="0"/>
              <a:t> </a:t>
            </a:r>
            <a:r>
              <a:rPr lang="ru-RU" dirty="0" smtClean="0"/>
              <a:t>    На </a:t>
            </a:r>
            <a:r>
              <a:rPr lang="ru-RU" dirty="0"/>
              <a:t>достижение этих целей и была направлена государственная экономическая политика, включая бюджетную, в течение 2015-2016 годов</a:t>
            </a:r>
          </a:p>
        </p:txBody>
      </p:sp>
    </p:spTree>
    <p:extLst>
      <p:ext uri="{BB962C8B-B14F-4D97-AF65-F5344CB8AC3E}">
        <p14:creationId xmlns:p14="http://schemas.microsoft.com/office/powerpoint/2010/main" val="3083816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srcRect l="30000" t="33486" r="50980" b="40545"/>
          <a:stretch/>
        </p:blipFill>
        <p:spPr>
          <a:xfrm>
            <a:off x="-121920" y="0"/>
            <a:ext cx="12313920" cy="6858000"/>
          </a:xfrm>
          <a:prstGeom prst="rect">
            <a:avLst/>
          </a:prstGeom>
        </p:spPr>
      </p:pic>
    </p:spTree>
    <p:extLst>
      <p:ext uri="{BB962C8B-B14F-4D97-AF65-F5344CB8AC3E}">
        <p14:creationId xmlns:p14="http://schemas.microsoft.com/office/powerpoint/2010/main" val="51367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64486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1025"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l="30305" t="16248" r="31053" b="25314"/>
          <a:stretch>
            <a:fillRect/>
          </a:stretch>
        </p:blipFill>
        <p:spPr bwMode="auto">
          <a:xfrm>
            <a:off x="0" y="0"/>
            <a:ext cx="12192000" cy="6840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487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113" y="106921"/>
            <a:ext cx="11908383" cy="1399662"/>
          </a:xfrm>
        </p:spPr>
        <p:txBody>
          <a:bodyPr>
            <a:noAutofit/>
          </a:bodyPr>
          <a:lstStyle/>
          <a:p>
            <a:pPr algn="ctr"/>
            <a:r>
              <a:rPr lang="ru-RU" sz="4000" b="1" dirty="0"/>
              <a:t>УСЛОВИЯ РЕАЛИЗАЦИИ БЮДЖЕТНОЙ </a:t>
            </a:r>
            <a:r>
              <a:rPr lang="ru-RU" sz="4000" b="1" dirty="0" smtClean="0"/>
              <a:t>ПОЛИТИКИ В 2017-2019 годы </a:t>
            </a:r>
            <a:endParaRPr lang="ru-RU" sz="4000" b="1" dirty="0"/>
          </a:p>
        </p:txBody>
      </p:sp>
      <p:sp>
        <p:nvSpPr>
          <p:cNvPr id="3" name="Прямоугольник 2"/>
          <p:cNvSpPr/>
          <p:nvPr/>
        </p:nvSpPr>
        <p:spPr>
          <a:xfrm>
            <a:off x="179113" y="1724297"/>
            <a:ext cx="11908383" cy="4832092"/>
          </a:xfrm>
          <a:prstGeom prst="rect">
            <a:avLst/>
          </a:prstGeom>
        </p:spPr>
        <p:txBody>
          <a:bodyPr wrap="square">
            <a:spAutoFit/>
          </a:bodyPr>
          <a:lstStyle/>
          <a:p>
            <a:r>
              <a:rPr lang="ru-RU" sz="2800" dirty="0">
                <a:solidFill>
                  <a:srgbClr val="FF0000"/>
                </a:solidFill>
              </a:rPr>
              <a:t>1. ВНЕШНИЕ </a:t>
            </a:r>
            <a:r>
              <a:rPr lang="ru-RU" sz="2800" dirty="0" smtClean="0">
                <a:solidFill>
                  <a:srgbClr val="FF0000"/>
                </a:solidFill>
              </a:rPr>
              <a:t>УСЛОВИЯ</a:t>
            </a:r>
            <a:r>
              <a:rPr lang="ru-RU" sz="2800" dirty="0"/>
              <a:t> </a:t>
            </a:r>
            <a:r>
              <a:rPr lang="ru-RU" sz="2800" dirty="0" smtClean="0"/>
              <a:t>Внешнеэкономические </a:t>
            </a:r>
            <a:r>
              <a:rPr lang="ru-RU" sz="2800" dirty="0"/>
              <a:t>условия развития российской экономики в предстоящий трехлетний период будут относительно сложными: внешний спрос останется сравнительно слабым, равно как не прогнозируется и существенного улучшения ценовой конъюнктуры на традиционных экспортных рынках. Кроме того, условия финансирования на мировых рынках будут ужесточаться вслед за постепенной нормализацией денежно-кредитной политики центральными банками развитых стран. Неустойчивость крупных глобальных финансовых структур, а также политический фактор могут стать дополнительными вызовами</a:t>
            </a:r>
          </a:p>
        </p:txBody>
      </p:sp>
    </p:spTree>
    <p:extLst>
      <p:ext uri="{BB962C8B-B14F-4D97-AF65-F5344CB8AC3E}">
        <p14:creationId xmlns:p14="http://schemas.microsoft.com/office/powerpoint/2010/main" val="3479439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657" y="1"/>
            <a:ext cx="11725502" cy="1245326"/>
          </a:xfrm>
        </p:spPr>
        <p:txBody>
          <a:bodyPr>
            <a:normAutofit fontScale="90000"/>
          </a:bodyPr>
          <a:lstStyle/>
          <a:p>
            <a:pPr algn="ctr"/>
            <a:r>
              <a:rPr lang="ru-RU" sz="4000" b="1" dirty="0"/>
              <a:t>УСЛОВИЯ РЕАЛИЗАЦИИ БЮДЖЕТНОЙ ПОЛИТИКИ </a:t>
            </a:r>
            <a:r>
              <a:rPr lang="ru-RU" sz="4000" b="1" dirty="0" smtClean="0"/>
              <a:t/>
            </a:r>
            <a:br>
              <a:rPr lang="ru-RU" sz="4000" b="1" dirty="0" smtClean="0"/>
            </a:br>
            <a:r>
              <a:rPr lang="ru-RU" sz="4000" b="1" dirty="0" smtClean="0"/>
              <a:t>В </a:t>
            </a:r>
            <a:r>
              <a:rPr lang="ru-RU" sz="4000" b="1" dirty="0"/>
              <a:t>2017-2019 годы </a:t>
            </a:r>
            <a:endParaRPr lang="ru-RU" sz="4000" dirty="0"/>
          </a:p>
        </p:txBody>
      </p:sp>
      <p:sp>
        <p:nvSpPr>
          <p:cNvPr id="3" name="Прямоугольник 2"/>
          <p:cNvSpPr/>
          <p:nvPr/>
        </p:nvSpPr>
        <p:spPr>
          <a:xfrm>
            <a:off x="183046" y="1319502"/>
            <a:ext cx="11825907" cy="1785104"/>
          </a:xfrm>
          <a:prstGeom prst="rect">
            <a:avLst/>
          </a:prstGeom>
        </p:spPr>
        <p:txBody>
          <a:bodyPr wrap="square">
            <a:spAutoFit/>
          </a:bodyPr>
          <a:lstStyle/>
          <a:p>
            <a:pPr>
              <a:spcAft>
                <a:spcPts val="1200"/>
              </a:spcAft>
            </a:pPr>
            <a:r>
              <a:rPr lang="ru-RU" sz="2800" b="1" dirty="0">
                <a:solidFill>
                  <a:srgbClr val="FF0000"/>
                </a:solidFill>
              </a:rPr>
              <a:t>2. ВНУТРЕННИЕ </a:t>
            </a:r>
            <a:r>
              <a:rPr lang="ru-RU" sz="2800" b="1" dirty="0" smtClean="0">
                <a:solidFill>
                  <a:srgbClr val="FF0000"/>
                </a:solidFill>
              </a:rPr>
              <a:t>УСЛОВИЯ: </a:t>
            </a:r>
          </a:p>
          <a:p>
            <a:pPr marL="342900" indent="-342900">
              <a:buAutoNum type="arabicPeriod"/>
            </a:pPr>
            <a:r>
              <a:rPr lang="ru-RU" dirty="0" smtClean="0"/>
              <a:t>Сложная </a:t>
            </a:r>
            <a:r>
              <a:rPr lang="ru-RU" dirty="0"/>
              <a:t>демографическая ситуация. По всем трем варианта демографического прогноза Росстата ожидается продолжение снижения численности населения в трудоспособном возрасте (-2,3 млн человек в течение 2017-2019 гг.) на фоне быстрого роста численности населения старше трудоспособного возраста (+2,0 млн. человек</a:t>
            </a:r>
            <a:r>
              <a:rPr lang="ru-RU" dirty="0" smtClean="0"/>
              <a:t>)</a:t>
            </a:r>
          </a:p>
        </p:txBody>
      </p:sp>
      <p:sp>
        <p:nvSpPr>
          <p:cNvPr id="4" name="Rectangle 2"/>
          <p:cNvSpPr>
            <a:spLocks noChangeArrowheads="1"/>
          </p:cNvSpPr>
          <p:nvPr/>
        </p:nvSpPr>
        <p:spPr bwMode="auto">
          <a:xfrm>
            <a:off x="644434" y="264740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49"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l="4649" t="9692" r="909" b="30444"/>
          <a:stretch>
            <a:fillRect/>
          </a:stretch>
        </p:blipFill>
        <p:spPr bwMode="auto">
          <a:xfrm>
            <a:off x="0" y="3104606"/>
            <a:ext cx="12192000" cy="3753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270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137" y="448882"/>
            <a:ext cx="11851464" cy="5386090"/>
          </a:xfrm>
          <a:prstGeom prst="rect">
            <a:avLst/>
          </a:prstGeom>
        </p:spPr>
        <p:txBody>
          <a:bodyPr wrap="square">
            <a:spAutoFit/>
          </a:bodyPr>
          <a:lstStyle/>
          <a:p>
            <a:pPr>
              <a:spcAft>
                <a:spcPts val="1200"/>
              </a:spcAft>
            </a:pPr>
            <a:r>
              <a:rPr lang="ru-RU" sz="2800" b="1" dirty="0">
                <a:solidFill>
                  <a:srgbClr val="FF0000"/>
                </a:solidFill>
              </a:rPr>
              <a:t>2. ВНУТРЕННИЕ УСЛОВИЯ: </a:t>
            </a:r>
            <a:endParaRPr lang="ru-RU" sz="2800" b="1" dirty="0" smtClean="0">
              <a:solidFill>
                <a:srgbClr val="FF0000"/>
              </a:solidFill>
            </a:endParaRPr>
          </a:p>
          <a:p>
            <a:pPr marL="514350" indent="-514350">
              <a:spcAft>
                <a:spcPts val="1200"/>
              </a:spcAft>
              <a:buFont typeface="+mj-lt"/>
              <a:buAutoNum type="arabicPeriod" startAt="2"/>
            </a:pPr>
            <a:r>
              <a:rPr lang="ru-RU" sz="2600" dirty="0" smtClean="0"/>
              <a:t>Низкие </a:t>
            </a:r>
            <a:r>
              <a:rPr lang="ru-RU" sz="2600" dirty="0"/>
              <a:t>уровень и качество инвестиций. На фоне высокой степени износа основных фондов расширение производственного потенциала российской экономики требует дополнительных инвестиций в основной капитал. Вместе с тем, текущие макроэкономические и институциональные условия существенно ограничивают стимулы для </a:t>
            </a:r>
            <a:r>
              <a:rPr lang="ru-RU" sz="2600" dirty="0" smtClean="0"/>
              <a:t>инвестирования</a:t>
            </a:r>
          </a:p>
          <a:p>
            <a:pPr marL="514350" indent="-514350">
              <a:spcAft>
                <a:spcPts val="1200"/>
              </a:spcAft>
              <a:buFont typeface="+mj-lt"/>
              <a:buAutoNum type="arabicPeriod" startAt="2"/>
            </a:pPr>
            <a:r>
              <a:rPr lang="ru-RU" sz="2600" dirty="0"/>
              <a:t>Высокий уровень структурного дефицита федерального бюджета и доли бюджетных расходов к ВВП, их неэффективная </a:t>
            </a:r>
            <a:r>
              <a:rPr lang="ru-RU" sz="2600" dirty="0" smtClean="0"/>
              <a:t>структура</a:t>
            </a:r>
          </a:p>
          <a:p>
            <a:pPr marL="514350" indent="-514350">
              <a:spcAft>
                <a:spcPts val="1200"/>
              </a:spcAft>
              <a:buFont typeface="+mj-lt"/>
              <a:buAutoNum type="arabicPeriod" startAt="2"/>
            </a:pPr>
            <a:r>
              <a:rPr lang="ru-RU" sz="2600" dirty="0"/>
              <a:t>Низкая эффективность государственных компаний и высокий уровень регулируемых тарифов естественных монополий</a:t>
            </a:r>
            <a:endParaRPr lang="ru-RU" sz="2600" b="1" dirty="0">
              <a:solidFill>
                <a:srgbClr val="FF0000"/>
              </a:solidFill>
            </a:endParaRPr>
          </a:p>
        </p:txBody>
      </p:sp>
    </p:spTree>
    <p:extLst>
      <p:ext uri="{BB962C8B-B14F-4D97-AF65-F5344CB8AC3E}">
        <p14:creationId xmlns:p14="http://schemas.microsoft.com/office/powerpoint/2010/main" val="7083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028" y="106921"/>
            <a:ext cx="12004177" cy="624600"/>
          </a:xfrm>
        </p:spPr>
        <p:txBody>
          <a:bodyPr>
            <a:normAutofit/>
          </a:bodyPr>
          <a:lstStyle/>
          <a:p>
            <a:r>
              <a:rPr lang="ru-RU" sz="2800" b="1" dirty="0"/>
              <a:t>3. ОСНОВНЫЕ ПАРАМЕТРЫ МАКРОЭКОНОМИЧЕСКОГО ПРОГНОЗА</a:t>
            </a:r>
          </a:p>
        </p:txBody>
      </p:sp>
      <p:sp>
        <p:nvSpPr>
          <p:cNvPr id="3" name="Прямоугольник 2"/>
          <p:cNvSpPr/>
          <p:nvPr/>
        </p:nvSpPr>
        <p:spPr>
          <a:xfrm>
            <a:off x="92027" y="801414"/>
            <a:ext cx="12004177" cy="923330"/>
          </a:xfrm>
          <a:prstGeom prst="rect">
            <a:avLst/>
          </a:prstGeom>
        </p:spPr>
        <p:txBody>
          <a:bodyPr wrap="square">
            <a:spAutoFit/>
          </a:bodyPr>
          <a:lstStyle/>
          <a:p>
            <a:r>
              <a:rPr lang="ru-RU" dirty="0" smtClean="0"/>
              <a:t>     Основные </a:t>
            </a:r>
            <a:r>
              <a:rPr lang="ru-RU" dirty="0"/>
              <a:t>направления бюджетной политики на 2017 год и плановый период 2018 и 2019 годов разработаны на основании базового варианта прогноза социально- экономического развития Российской Федерации на 2017 год и плановый период 2018 и 2019 годов</a:t>
            </a:r>
          </a:p>
        </p:txBody>
      </p:sp>
      <p:sp>
        <p:nvSpPr>
          <p:cNvPr id="4" name="Rectangle 2"/>
          <p:cNvSpPr>
            <a:spLocks noChangeArrowheads="1"/>
          </p:cNvSpPr>
          <p:nvPr/>
        </p:nvSpPr>
        <p:spPr bwMode="auto">
          <a:xfrm>
            <a:off x="3431177" y="4210050"/>
            <a:ext cx="1127094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3073"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l="10904" t="16248" r="13576" b="18187"/>
          <a:stretch>
            <a:fillRect/>
          </a:stretch>
        </p:blipFill>
        <p:spPr bwMode="auto">
          <a:xfrm>
            <a:off x="0" y="1794637"/>
            <a:ext cx="12192000" cy="5063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80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669" y="0"/>
            <a:ext cx="12052661" cy="836023"/>
          </a:xfrm>
        </p:spPr>
        <p:txBody>
          <a:bodyPr>
            <a:normAutofit/>
          </a:bodyPr>
          <a:lstStyle/>
          <a:p>
            <a:pPr algn="ctr"/>
            <a:r>
              <a:rPr lang="ru-RU" sz="3200" b="1" dirty="0"/>
              <a:t>ЦЕЛИ И ЗАДАЧИ БЮДЖЕТНОЙ ПОЛИТИКИ НА </a:t>
            </a:r>
            <a:r>
              <a:rPr lang="ru-RU" sz="3200" b="1" dirty="0" smtClean="0"/>
              <a:t>2017-2019 гг. </a:t>
            </a:r>
            <a:endParaRPr lang="ru-RU" sz="3200" b="1" dirty="0"/>
          </a:p>
        </p:txBody>
      </p:sp>
      <p:sp>
        <p:nvSpPr>
          <p:cNvPr id="3" name="Прямоугольник 2"/>
          <p:cNvSpPr/>
          <p:nvPr/>
        </p:nvSpPr>
        <p:spPr>
          <a:xfrm>
            <a:off x="182880" y="1440490"/>
            <a:ext cx="11939450" cy="4031873"/>
          </a:xfrm>
          <a:prstGeom prst="rect">
            <a:avLst/>
          </a:prstGeom>
        </p:spPr>
        <p:txBody>
          <a:bodyPr wrap="square">
            <a:spAutoFit/>
          </a:bodyPr>
          <a:lstStyle/>
          <a:p>
            <a:r>
              <a:rPr lang="ru-RU" sz="3200" dirty="0" smtClean="0"/>
              <a:t>     Завершение </a:t>
            </a:r>
            <a:r>
              <a:rPr lang="ru-RU" sz="3200" dirty="0"/>
              <a:t>подстройки российской экономики к внешним шокам, а также ожидаемое сохранение непростых внешних условий и сохранение/усугубление действия внутренних ограничений для развития предопределяет выход на первый план повестки государственной экономической политики цели по обеспечению сбалансированного развития страны и расширению потенциала отечественной экономики</a:t>
            </a:r>
          </a:p>
        </p:txBody>
      </p:sp>
    </p:spTree>
    <p:extLst>
      <p:ext uri="{BB962C8B-B14F-4D97-AF65-F5344CB8AC3E}">
        <p14:creationId xmlns:p14="http://schemas.microsoft.com/office/powerpoint/2010/main" val="3031151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657" y="37253"/>
            <a:ext cx="11803880" cy="877148"/>
          </a:xfrm>
        </p:spPr>
        <p:txBody>
          <a:bodyPr/>
          <a:lstStyle/>
          <a:p>
            <a:pPr algn="ctr"/>
            <a:r>
              <a:rPr lang="ru-RU" b="1" dirty="0"/>
              <a:t>КЛЮЧЕВЫЕ ЦЕЛИ БЮДЖЕТНОЙ ПОЛИТИКИ</a:t>
            </a:r>
          </a:p>
        </p:txBody>
      </p:sp>
      <p:sp>
        <p:nvSpPr>
          <p:cNvPr id="3" name="Прямоугольник 2"/>
          <p:cNvSpPr/>
          <p:nvPr/>
        </p:nvSpPr>
        <p:spPr>
          <a:xfrm>
            <a:off x="104503" y="1003387"/>
            <a:ext cx="11922034" cy="2246769"/>
          </a:xfrm>
          <a:prstGeom prst="rect">
            <a:avLst/>
          </a:prstGeom>
        </p:spPr>
        <p:txBody>
          <a:bodyPr wrap="square">
            <a:spAutoFit/>
          </a:bodyPr>
          <a:lstStyle/>
          <a:p>
            <a:r>
              <a:rPr lang="ru-RU" sz="2000" b="1" dirty="0">
                <a:solidFill>
                  <a:srgbClr val="FF0000"/>
                </a:solidFill>
              </a:rPr>
              <a:t>На макроуровне </a:t>
            </a:r>
            <a:r>
              <a:rPr lang="ru-RU" sz="2000" dirty="0"/>
              <a:t>– достижение целевого макроэкономического равновесия, характеризующегося: </a:t>
            </a:r>
            <a:endParaRPr lang="ru-RU" sz="2000" dirty="0" smtClean="0"/>
          </a:p>
          <a:p>
            <a:pPr marL="457200" indent="-457200">
              <a:buAutoNum type="alphaLcPeriod"/>
            </a:pPr>
            <a:r>
              <a:rPr lang="ru-RU" sz="2000" dirty="0" smtClean="0"/>
              <a:t>стабильностью </a:t>
            </a:r>
            <a:r>
              <a:rPr lang="ru-RU" sz="2000" dirty="0"/>
              <a:t>и прогнозируемостью внутренних экономических показателей и их низкой восприимчивостью к колебаниям цен на нефть; </a:t>
            </a:r>
            <a:endParaRPr lang="ru-RU" sz="2000" dirty="0" smtClean="0"/>
          </a:p>
          <a:p>
            <a:pPr marL="457200" indent="-457200">
              <a:buAutoNum type="alphaLcPeriod"/>
            </a:pPr>
            <a:r>
              <a:rPr lang="ru-RU" sz="2000" dirty="0" smtClean="0"/>
              <a:t>устойчиво </a:t>
            </a:r>
            <a:r>
              <a:rPr lang="ru-RU" sz="2000" dirty="0"/>
              <a:t>низкой инфляцией; </a:t>
            </a:r>
            <a:endParaRPr lang="ru-RU" sz="2000" dirty="0" smtClean="0"/>
          </a:p>
          <a:p>
            <a:pPr marL="457200" indent="-457200">
              <a:buAutoNum type="alphaLcPeriod"/>
            </a:pPr>
            <a:r>
              <a:rPr lang="ru-RU" sz="2000" dirty="0" smtClean="0"/>
              <a:t>низкой </a:t>
            </a:r>
            <a:r>
              <a:rPr lang="ru-RU" sz="2000" dirty="0"/>
              <a:t>стоимостью долгосрочного капитала; </a:t>
            </a:r>
            <a:endParaRPr lang="ru-RU" sz="2000" dirty="0" smtClean="0"/>
          </a:p>
          <a:p>
            <a:pPr marL="457200" indent="-457200">
              <a:buAutoNum type="alphaLcPeriod"/>
            </a:pPr>
            <a:r>
              <a:rPr lang="ru-RU" sz="2000" dirty="0" smtClean="0"/>
              <a:t>стабильными </a:t>
            </a:r>
            <a:r>
              <a:rPr lang="ru-RU" sz="2000" dirty="0"/>
              <a:t>налоговыми условиями</a:t>
            </a:r>
          </a:p>
        </p:txBody>
      </p:sp>
      <p:sp>
        <p:nvSpPr>
          <p:cNvPr id="4" name="Прямоугольник 3"/>
          <p:cNvSpPr/>
          <p:nvPr/>
        </p:nvSpPr>
        <p:spPr>
          <a:xfrm>
            <a:off x="104503" y="3520164"/>
            <a:ext cx="11922034" cy="2862322"/>
          </a:xfrm>
          <a:prstGeom prst="rect">
            <a:avLst/>
          </a:prstGeom>
        </p:spPr>
        <p:txBody>
          <a:bodyPr wrap="square">
            <a:spAutoFit/>
          </a:bodyPr>
          <a:lstStyle/>
          <a:p>
            <a:r>
              <a:rPr lang="ru-RU" sz="2000" b="1" dirty="0">
                <a:solidFill>
                  <a:srgbClr val="FF0000"/>
                </a:solidFill>
              </a:rPr>
              <a:t>На микроуровне </a:t>
            </a:r>
            <a:r>
              <a:rPr lang="ru-RU" sz="2000" dirty="0"/>
              <a:t>– устранение структурных дисбалансов и препятствий для развития, связанных с демографическими вызовами, конкурентоспособностью и эффективностью распределения ресурсов, в том числе посредством мер, направленных на: </a:t>
            </a:r>
            <a:endParaRPr lang="ru-RU" sz="2000" dirty="0" smtClean="0"/>
          </a:p>
          <a:p>
            <a:pPr marL="342900" indent="-342900">
              <a:buAutoNum type="alphaLcPeriod"/>
            </a:pPr>
            <a:r>
              <a:rPr lang="ru-RU" sz="2000" dirty="0" smtClean="0"/>
              <a:t>снижение </a:t>
            </a:r>
            <a:r>
              <a:rPr lang="ru-RU" sz="2000" dirty="0"/>
              <a:t>государственного участия в экономике и повышение его эффективности </a:t>
            </a:r>
            <a:endParaRPr lang="ru-RU" sz="2000" dirty="0" smtClean="0"/>
          </a:p>
          <a:p>
            <a:pPr marL="342900" indent="-342900">
              <a:buAutoNum type="alphaLcPeriod"/>
            </a:pPr>
            <a:r>
              <a:rPr lang="ru-RU" sz="2000" dirty="0" smtClean="0"/>
              <a:t>повышение </a:t>
            </a:r>
            <a:r>
              <a:rPr lang="ru-RU" sz="2000" dirty="0"/>
              <a:t>эффективности распределения труда и капитала в экономике; </a:t>
            </a:r>
            <a:endParaRPr lang="ru-RU" sz="2000" dirty="0" smtClean="0"/>
          </a:p>
          <a:p>
            <a:pPr marL="342900" indent="-342900">
              <a:buAutoNum type="alphaLcPeriod"/>
            </a:pPr>
            <a:r>
              <a:rPr lang="ru-RU" sz="2000" dirty="0" smtClean="0"/>
              <a:t>снижение </a:t>
            </a:r>
            <a:r>
              <a:rPr lang="ru-RU" sz="2000" dirty="0"/>
              <a:t>степени монополизации рынков и обеспечение равных конкурентных условий; </a:t>
            </a:r>
            <a:endParaRPr lang="ru-RU" sz="2000" dirty="0" smtClean="0"/>
          </a:p>
          <a:p>
            <a:pPr marL="342900" indent="-342900">
              <a:buAutoNum type="alphaLcPeriod"/>
            </a:pPr>
            <a:r>
              <a:rPr lang="ru-RU" sz="2000" dirty="0" smtClean="0"/>
              <a:t>увеличение </a:t>
            </a:r>
            <a:r>
              <a:rPr lang="ru-RU" sz="2000" dirty="0"/>
              <a:t>экономической активности и продолжительности активной жизни; </a:t>
            </a:r>
            <a:endParaRPr lang="ru-RU" sz="2000" dirty="0" smtClean="0"/>
          </a:p>
          <a:p>
            <a:pPr marL="342900" indent="-342900">
              <a:buAutoNum type="alphaLcPeriod"/>
            </a:pPr>
            <a:r>
              <a:rPr lang="ru-RU" sz="2000" dirty="0" smtClean="0"/>
              <a:t>повышение </a:t>
            </a:r>
            <a:r>
              <a:rPr lang="ru-RU" sz="2000" dirty="0"/>
              <a:t>эффективности рынка труда и мобильности трудовых </a:t>
            </a:r>
            <a:r>
              <a:rPr lang="ru-RU" sz="2000" dirty="0" smtClean="0"/>
              <a:t>ресурсов</a:t>
            </a:r>
            <a:endParaRPr lang="ru-RU" sz="2000" dirty="0"/>
          </a:p>
        </p:txBody>
      </p:sp>
    </p:spTree>
    <p:extLst>
      <p:ext uri="{BB962C8B-B14F-4D97-AF65-F5344CB8AC3E}">
        <p14:creationId xmlns:p14="http://schemas.microsoft.com/office/powerpoint/2010/main" val="2076502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 y="0"/>
            <a:ext cx="4206404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4097" name="Рисунок 4"/>
          <p:cNvPicPr>
            <a:picLocks noChangeAspect="1" noChangeArrowheads="1"/>
          </p:cNvPicPr>
          <p:nvPr/>
        </p:nvPicPr>
        <p:blipFill>
          <a:blip r:embed="rId2">
            <a:extLst>
              <a:ext uri="{28A0092B-C50C-407E-A947-70E740481C1C}">
                <a14:useLocalDpi xmlns:a14="http://schemas.microsoft.com/office/drawing/2010/main" val="0"/>
              </a:ext>
            </a:extLst>
          </a:blip>
          <a:srcRect l="20361" t="8267" r="20151" b="14195"/>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363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 y="0"/>
            <a:ext cx="4252250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5121" name="Рисунок 5"/>
          <p:cNvPicPr>
            <a:picLocks noChangeAspect="1" noChangeArrowheads="1"/>
          </p:cNvPicPr>
          <p:nvPr/>
        </p:nvPicPr>
        <p:blipFill>
          <a:blip r:embed="rId2">
            <a:extLst>
              <a:ext uri="{28A0092B-C50C-407E-A947-70E740481C1C}">
                <a14:useLocalDpi xmlns:a14="http://schemas.microsoft.com/office/drawing/2010/main" val="0"/>
              </a:ext>
            </a:extLst>
          </a:blip>
          <a:srcRect l="19724" t="19099" r="21432" b="9634"/>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863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4219068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6145" name="Рисунок 6"/>
          <p:cNvPicPr>
            <a:picLocks noChangeAspect="1" noChangeArrowheads="1"/>
          </p:cNvPicPr>
          <p:nvPr/>
        </p:nvPicPr>
        <p:blipFill>
          <a:blip r:embed="rId2">
            <a:extLst>
              <a:ext uri="{28A0092B-C50C-407E-A947-70E740481C1C}">
                <a14:useLocalDpi xmlns:a14="http://schemas.microsoft.com/office/drawing/2010/main" val="0"/>
              </a:ext>
            </a:extLst>
          </a:blip>
          <a:srcRect l="20042" t="16818" r="20309" b="15907"/>
          <a:stretch>
            <a:fillRect/>
          </a:stretch>
        </p:blipFill>
        <p:spPr bwMode="auto">
          <a:xfrm>
            <a:off x="-1" y="0"/>
            <a:ext cx="1226166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410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0463" y="141755"/>
            <a:ext cx="8534400" cy="798771"/>
          </a:xfrm>
        </p:spPr>
        <p:txBody>
          <a:bodyPr/>
          <a:lstStyle/>
          <a:p>
            <a:pPr algn="ctr"/>
            <a:r>
              <a:rPr lang="ru-RU" b="1" dirty="0"/>
              <a:t>МЕЖБЮДЖЕТНЫЕ ОТНОШЕНИЯ</a:t>
            </a:r>
          </a:p>
        </p:txBody>
      </p:sp>
      <p:sp>
        <p:nvSpPr>
          <p:cNvPr id="3" name="Прямоугольник 2"/>
          <p:cNvSpPr/>
          <p:nvPr/>
        </p:nvSpPr>
        <p:spPr>
          <a:xfrm>
            <a:off x="200296" y="1149425"/>
            <a:ext cx="11773989" cy="5601533"/>
          </a:xfrm>
          <a:prstGeom prst="rect">
            <a:avLst/>
          </a:prstGeom>
        </p:spPr>
        <p:txBody>
          <a:bodyPr wrap="square">
            <a:spAutoFit/>
          </a:bodyPr>
          <a:lstStyle/>
          <a:p>
            <a:pPr>
              <a:spcAft>
                <a:spcPts val="1200"/>
              </a:spcAft>
            </a:pPr>
            <a:r>
              <a:rPr lang="ru-RU" dirty="0" smtClean="0"/>
              <a:t>     </a:t>
            </a:r>
            <a:r>
              <a:rPr lang="ru-RU" sz="2600" dirty="0" smtClean="0"/>
              <a:t>Бюджетная </a:t>
            </a:r>
            <a:r>
              <a:rPr lang="ru-RU" sz="2600" dirty="0"/>
              <a:t>политика в сфере межбюджетных отношений в 2017-2019 гг. будет сосредоточена на решении следующих задач</a:t>
            </a:r>
            <a:r>
              <a:rPr lang="ru-RU" sz="2600" dirty="0" smtClean="0"/>
              <a:t>: </a:t>
            </a:r>
          </a:p>
          <a:p>
            <a:pPr marL="285750" indent="-285750">
              <a:buFont typeface="Wingdings" panose="05000000000000000000" pitchFamily="2" charset="2"/>
              <a:buChar char="q"/>
            </a:pPr>
            <a:r>
              <a:rPr lang="ru-RU" sz="2600" dirty="0" smtClean="0"/>
              <a:t>содействие </a:t>
            </a:r>
            <a:r>
              <a:rPr lang="ru-RU" sz="2600" dirty="0"/>
              <a:t>сбалансированности бюджетов субъектов и местных бюджетов</a:t>
            </a:r>
            <a:r>
              <a:rPr lang="ru-RU" sz="2600" dirty="0" smtClean="0"/>
              <a:t>; </a:t>
            </a:r>
          </a:p>
          <a:p>
            <a:pPr marL="285750" indent="-285750">
              <a:buFont typeface="Wingdings" panose="05000000000000000000" pitchFamily="2" charset="2"/>
              <a:buChar char="q"/>
            </a:pPr>
            <a:r>
              <a:rPr lang="ru-RU" sz="2600" dirty="0" smtClean="0"/>
              <a:t>совершенствование </a:t>
            </a:r>
            <a:r>
              <a:rPr lang="ru-RU" sz="2600" dirty="0"/>
              <a:t>эффективности правового регулирования разграничения полномочий между уровнями публичной власти и повышение эффективности системы делегирования полномочий</a:t>
            </a:r>
            <a:r>
              <a:rPr lang="ru-RU" sz="2600" dirty="0" smtClean="0"/>
              <a:t>; </a:t>
            </a:r>
          </a:p>
          <a:p>
            <a:pPr marL="285750" indent="-285750">
              <a:buFont typeface="Wingdings" panose="05000000000000000000" pitchFamily="2" charset="2"/>
              <a:buChar char="q"/>
            </a:pPr>
            <a:r>
              <a:rPr lang="ru-RU" sz="2600" dirty="0" smtClean="0"/>
              <a:t>оптимизация </a:t>
            </a:r>
            <a:r>
              <a:rPr lang="ru-RU" sz="2600" dirty="0"/>
              <a:t>форм межбюджетных трансфертов, предоставляемых бюджетам субъектов. </a:t>
            </a:r>
            <a:endParaRPr lang="ru-RU" sz="2600" dirty="0" smtClean="0"/>
          </a:p>
          <a:p>
            <a:pPr>
              <a:spcBef>
                <a:spcPts val="1200"/>
              </a:spcBef>
            </a:pPr>
            <a:r>
              <a:rPr lang="ru-RU" sz="2600" dirty="0"/>
              <a:t> </a:t>
            </a:r>
            <a:r>
              <a:rPr lang="ru-RU" sz="2600" dirty="0" smtClean="0"/>
              <a:t>    Для </a:t>
            </a:r>
            <a:r>
              <a:rPr lang="ru-RU" sz="2600" dirty="0"/>
              <a:t>поддержания сбалансированности субфедеральных и местных бюджетов в течение планового периода будет продолжено применение мер, направленных на ограничение дефицитов и уровня долга</a:t>
            </a:r>
          </a:p>
        </p:txBody>
      </p:sp>
    </p:spTree>
    <p:extLst>
      <p:ext uri="{BB962C8B-B14F-4D97-AF65-F5344CB8AC3E}">
        <p14:creationId xmlns:p14="http://schemas.microsoft.com/office/powerpoint/2010/main" val="11001463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6724" y="98212"/>
            <a:ext cx="10088291" cy="642017"/>
          </a:xfrm>
        </p:spPr>
        <p:txBody>
          <a:bodyPr/>
          <a:lstStyle/>
          <a:p>
            <a:pPr algn="ctr"/>
            <a:r>
              <a:rPr lang="ru-RU" b="1" dirty="0"/>
              <a:t>ГОСУДАРСТВЕННЫЕ </a:t>
            </a:r>
            <a:r>
              <a:rPr lang="ru-RU" b="1" dirty="0" smtClean="0"/>
              <a:t>ПРОГРАММЫ</a:t>
            </a:r>
            <a:endParaRPr lang="ru-RU" b="1" dirty="0"/>
          </a:p>
        </p:txBody>
      </p:sp>
      <p:sp>
        <p:nvSpPr>
          <p:cNvPr id="3" name="Прямоугольник 2"/>
          <p:cNvSpPr/>
          <p:nvPr/>
        </p:nvSpPr>
        <p:spPr>
          <a:xfrm>
            <a:off x="154868" y="803032"/>
            <a:ext cx="11950045" cy="1015663"/>
          </a:xfrm>
          <a:prstGeom prst="rect">
            <a:avLst/>
          </a:prstGeom>
        </p:spPr>
        <p:txBody>
          <a:bodyPr wrap="square">
            <a:spAutoFit/>
          </a:bodyPr>
          <a:lstStyle/>
          <a:p>
            <a:r>
              <a:rPr lang="ru-RU" sz="2000" dirty="0" smtClean="0"/>
              <a:t>     В </a:t>
            </a:r>
            <a:r>
              <a:rPr lang="ru-RU" sz="2000" dirty="0"/>
              <a:t>предстоящем периоде продолжится работа по повышению качества и эффективности реализации государственных программ как основного инструмента интеграции стратегического, бюджетного и операционного управления</a:t>
            </a:r>
          </a:p>
        </p:txBody>
      </p:sp>
      <p:sp>
        <p:nvSpPr>
          <p:cNvPr id="4" name="Прямоугольник 3"/>
          <p:cNvSpPr/>
          <p:nvPr/>
        </p:nvSpPr>
        <p:spPr>
          <a:xfrm>
            <a:off x="154868" y="1881499"/>
            <a:ext cx="11652067" cy="5324535"/>
          </a:xfrm>
          <a:prstGeom prst="rect">
            <a:avLst/>
          </a:prstGeom>
        </p:spPr>
        <p:txBody>
          <a:bodyPr wrap="square">
            <a:spAutoFit/>
          </a:bodyPr>
          <a:lstStyle/>
          <a:p>
            <a:r>
              <a:rPr lang="ru-RU" sz="2000" dirty="0" smtClean="0"/>
              <a:t>     В </a:t>
            </a:r>
            <a:r>
              <a:rPr lang="ru-RU" sz="2000" dirty="0"/>
              <a:t>целях обеспечения своевременной реализации мероприятий госпрограмм и достижения целевых показателей планируется предусмотреть в законодательстве норму о возможности перераспределения по решению ответственного исполнителя бюджетных ассигнований на реализацию госпрограммы путем внесения изменений в сводную бюджетную роспись при условии сохранения значений целевых показателей </a:t>
            </a:r>
            <a:r>
              <a:rPr lang="ru-RU" sz="2000" dirty="0" smtClean="0"/>
              <a:t>госпрограммы</a:t>
            </a:r>
          </a:p>
          <a:p>
            <a:r>
              <a:rPr lang="ru-RU" sz="2000" dirty="0" smtClean="0"/>
              <a:t>     В </a:t>
            </a:r>
            <a:r>
              <a:rPr lang="ru-RU" sz="2000" dirty="0"/>
              <a:t>связи с разработкой и утверждением бюджетного прогноза до 2034 года будет решен вопрос неопределенности параметров расходов федерального бюджета на долгосрочную перспективу, что позволит определить приоритеты в распределении бюджетных ассигнований, сформировать обеспеченные финансированием госпрограммы, создать стимулы для ответственных исполнителей по выявлению и использованию резервов для перераспределения </a:t>
            </a:r>
            <a:r>
              <a:rPr lang="ru-RU" sz="2000" dirty="0" smtClean="0"/>
              <a:t>расходов</a:t>
            </a:r>
          </a:p>
          <a:p>
            <a:r>
              <a:rPr lang="ru-RU" sz="2000" dirty="0" smtClean="0"/>
              <a:t>     В </a:t>
            </a:r>
            <a:r>
              <a:rPr lang="ru-RU" sz="2000" dirty="0"/>
              <a:t>целях внедрения проектного подхода в предстоящем периоде начнется работа по формированию и реализации приоритетных проектов по определенным Правительством направлениям, увязка которых с госпрограммами будет обеспечена обособлением мероприятий указанных проектов в виде отдельных структурных элементов госпрограмм</a:t>
            </a:r>
          </a:p>
        </p:txBody>
      </p:sp>
    </p:spTree>
    <p:extLst>
      <p:ext uri="{BB962C8B-B14F-4D97-AF65-F5344CB8AC3E}">
        <p14:creationId xmlns:p14="http://schemas.microsoft.com/office/powerpoint/2010/main" val="19170422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3617" y="150463"/>
            <a:ext cx="11647125" cy="1507067"/>
          </a:xfrm>
        </p:spPr>
        <p:txBody>
          <a:bodyPr>
            <a:normAutofit/>
          </a:bodyPr>
          <a:lstStyle/>
          <a:p>
            <a:pPr algn="ctr"/>
            <a:r>
              <a:rPr lang="ru-RU" b="1" dirty="0"/>
              <a:t>ОПЕРАЦИОННАЯ ЭФФЕКТИВНОСТЬ ИСПОЛЬЗОВАНИЯ БЮДЖЕТНЫХ СРЕДСТВ</a:t>
            </a:r>
          </a:p>
        </p:txBody>
      </p:sp>
      <p:sp>
        <p:nvSpPr>
          <p:cNvPr id="3" name="Прямоугольник 2"/>
          <p:cNvSpPr/>
          <p:nvPr/>
        </p:nvSpPr>
        <p:spPr>
          <a:xfrm>
            <a:off x="283617" y="2274838"/>
            <a:ext cx="11533914" cy="4031873"/>
          </a:xfrm>
          <a:prstGeom prst="rect">
            <a:avLst/>
          </a:prstGeom>
        </p:spPr>
        <p:txBody>
          <a:bodyPr wrap="square">
            <a:spAutoFit/>
          </a:bodyPr>
          <a:lstStyle/>
          <a:p>
            <a:r>
              <a:rPr lang="ru-RU" sz="3200" dirty="0"/>
              <a:t>В рамках направления повышения операционной эффективности бюджета в 2017-2019 гг. планируется продолжать реализовывать меры, направленные на сокращение дебиторской задолженности, оптимизацию расходования бюджетных средств, повышение эффективности бюджетных инвестиций и совершенствование предоставления межбюджетных трансфертов</a:t>
            </a:r>
          </a:p>
        </p:txBody>
      </p:sp>
    </p:spTree>
    <p:extLst>
      <p:ext uri="{BB962C8B-B14F-4D97-AF65-F5344CB8AC3E}">
        <p14:creationId xmlns:p14="http://schemas.microsoft.com/office/powerpoint/2010/main" val="39838574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246" y="0"/>
            <a:ext cx="11472954" cy="903274"/>
          </a:xfrm>
        </p:spPr>
        <p:txBody>
          <a:bodyPr/>
          <a:lstStyle/>
          <a:p>
            <a:pPr algn="ctr"/>
            <a:r>
              <a:rPr lang="ru-RU" b="1" dirty="0"/>
              <a:t>НОВАЯ РЕДАКЦИЯ БЮДЖЕТНОГО КОДЕКСА</a:t>
            </a:r>
          </a:p>
        </p:txBody>
      </p:sp>
      <p:sp>
        <p:nvSpPr>
          <p:cNvPr id="3" name="Прямоугольник 2"/>
          <p:cNvSpPr/>
          <p:nvPr/>
        </p:nvSpPr>
        <p:spPr>
          <a:xfrm>
            <a:off x="217713" y="1012095"/>
            <a:ext cx="11782697" cy="1323439"/>
          </a:xfrm>
          <a:prstGeom prst="rect">
            <a:avLst/>
          </a:prstGeom>
        </p:spPr>
        <p:txBody>
          <a:bodyPr wrap="square">
            <a:spAutoFit/>
          </a:bodyPr>
          <a:lstStyle/>
          <a:p>
            <a:r>
              <a:rPr lang="ru-RU" dirty="0" smtClean="0"/>
              <a:t>     </a:t>
            </a:r>
            <a:r>
              <a:rPr lang="ru-RU" sz="2000" dirty="0" smtClean="0"/>
              <a:t>В </a:t>
            </a:r>
            <a:r>
              <a:rPr lang="ru-RU" sz="2000" dirty="0"/>
              <a:t>2017 году предстоит принять новую редакцию Бюджетного кодекса (далее - НРБК), призванную закрепить результаты проведенных за последние 16 лет бюджетных реформ. Бюджетный кодекс в его новой редакции должен отвечать современным тактическим и стратегическим задачам государственного и муниципального управления</a:t>
            </a:r>
          </a:p>
        </p:txBody>
      </p:sp>
      <p:sp>
        <p:nvSpPr>
          <p:cNvPr id="4" name="Прямоугольник 3"/>
          <p:cNvSpPr/>
          <p:nvPr/>
        </p:nvSpPr>
        <p:spPr>
          <a:xfrm>
            <a:off x="217713" y="2321245"/>
            <a:ext cx="11669487" cy="3477875"/>
          </a:xfrm>
          <a:prstGeom prst="rect">
            <a:avLst/>
          </a:prstGeom>
        </p:spPr>
        <p:txBody>
          <a:bodyPr wrap="square">
            <a:spAutoFit/>
          </a:bodyPr>
          <a:lstStyle/>
          <a:p>
            <a:r>
              <a:rPr lang="ru-RU" dirty="0" smtClean="0"/>
              <a:t>     </a:t>
            </a:r>
            <a:r>
              <a:rPr lang="ru-RU" sz="2000" dirty="0" smtClean="0"/>
              <a:t>НРБК </a:t>
            </a:r>
            <a:r>
              <a:rPr lang="ru-RU" sz="2000" dirty="0"/>
              <a:t>будет решена задача объединения правового регулирования в отношении участников бюджетного процесса и «не участников», которые обладают отдельными бюджетными правами и обязанностями и активно задействованы в функционировании системы государственного и муниципального </a:t>
            </a:r>
            <a:r>
              <a:rPr lang="ru-RU" sz="2000" dirty="0" smtClean="0"/>
              <a:t>управления</a:t>
            </a:r>
          </a:p>
          <a:p>
            <a:r>
              <a:rPr lang="ru-RU" sz="2000" dirty="0" smtClean="0"/>
              <a:t>     НРБК </a:t>
            </a:r>
            <a:r>
              <a:rPr lang="ru-RU" sz="2000" dirty="0"/>
              <a:t>позволит завершить кодификацию бюджетного законодательства, консолидировать в единую систему нормы всех принятых за последние годы федеральных законов, регулирующих бюджетные правоотношения, с целью принятия системного, стабильного и удобного для </a:t>
            </a:r>
            <a:r>
              <a:rPr lang="ru-RU" sz="2000" dirty="0" err="1"/>
              <a:t>правоприменения</a:t>
            </a:r>
            <a:r>
              <a:rPr lang="ru-RU" sz="2000" dirty="0"/>
              <a:t> </a:t>
            </a:r>
            <a:r>
              <a:rPr lang="ru-RU" sz="2000" dirty="0" smtClean="0"/>
              <a:t>закона</a:t>
            </a:r>
          </a:p>
          <a:p>
            <a:r>
              <a:rPr lang="ru-RU" sz="2000" dirty="0" smtClean="0"/>
              <a:t>     В </a:t>
            </a:r>
            <a:r>
              <a:rPr lang="ru-RU" sz="2000" dirty="0"/>
              <a:t>случае принятия в 2017 году НРБК, ее положения могут быть применены в 2018 году при составлении проектов бюджетов, начиная с бюджетов на 2019 – 2020 годов, а в части исполнения бюджетов с 1 января 2019 года</a:t>
            </a:r>
          </a:p>
        </p:txBody>
      </p:sp>
    </p:spTree>
    <p:extLst>
      <p:ext uri="{BB962C8B-B14F-4D97-AF65-F5344CB8AC3E}">
        <p14:creationId xmlns:p14="http://schemas.microsoft.com/office/powerpoint/2010/main" val="34135276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113" y="0"/>
            <a:ext cx="11821297" cy="816188"/>
          </a:xfrm>
        </p:spPr>
        <p:txBody>
          <a:bodyPr>
            <a:normAutofit/>
          </a:bodyPr>
          <a:lstStyle/>
          <a:p>
            <a:pPr algn="ctr"/>
            <a:r>
              <a:rPr lang="ru-RU" sz="3200" b="1" dirty="0"/>
              <a:t>СТРАТЕГИЯ ФИНАНСИРОВАНИЯ ДЕФИЦИТА БЮДЖЕТА</a:t>
            </a:r>
          </a:p>
        </p:txBody>
      </p:sp>
      <p:sp>
        <p:nvSpPr>
          <p:cNvPr id="3" name="Прямоугольник 2"/>
          <p:cNvSpPr/>
          <p:nvPr/>
        </p:nvSpPr>
        <p:spPr>
          <a:xfrm>
            <a:off x="104502" y="943107"/>
            <a:ext cx="11895908" cy="5786199"/>
          </a:xfrm>
          <a:prstGeom prst="rect">
            <a:avLst/>
          </a:prstGeom>
        </p:spPr>
        <p:txBody>
          <a:bodyPr wrap="square">
            <a:spAutoFit/>
          </a:bodyPr>
          <a:lstStyle/>
          <a:p>
            <a:pPr>
              <a:spcAft>
                <a:spcPts val="1200"/>
              </a:spcAft>
            </a:pPr>
            <a:r>
              <a:rPr lang="ru-RU" dirty="0"/>
              <a:t>Главной задачей на предстоящую трехлетку является обеспечение плавного перехода к полностью рыночному финансированию дефицита бюджета. Ключевыми элементами стратегии такого перехода будут: </a:t>
            </a:r>
            <a:endParaRPr lang="ru-RU" dirty="0" smtClean="0"/>
          </a:p>
          <a:p>
            <a:pPr marL="342900" indent="-342900">
              <a:buAutoNum type="arabicPeriod"/>
            </a:pPr>
            <a:r>
              <a:rPr lang="ru-RU" dirty="0" smtClean="0"/>
              <a:t>Планомерное </a:t>
            </a:r>
            <a:r>
              <a:rPr lang="ru-RU" dirty="0"/>
              <a:t>снижение дефицита бюджета. Оно будет составлять 1 </a:t>
            </a:r>
            <a:r>
              <a:rPr lang="ru-RU" dirty="0" err="1"/>
              <a:t>п.п</a:t>
            </a:r>
            <a:r>
              <a:rPr lang="ru-RU" dirty="0"/>
              <a:t>. каждый год в 2017-2019 гг., что позволит существенно снизить требуемый объем привлечения финансовых ресурсов. </a:t>
            </a:r>
            <a:endParaRPr lang="ru-RU" dirty="0" smtClean="0"/>
          </a:p>
          <a:p>
            <a:pPr marL="342900" indent="-342900">
              <a:buAutoNum type="arabicPeriod"/>
            </a:pPr>
            <a:r>
              <a:rPr lang="ru-RU" dirty="0" smtClean="0"/>
              <a:t>Увеличение </a:t>
            </a:r>
            <a:r>
              <a:rPr lang="ru-RU" dirty="0"/>
              <a:t>программы внутренних заимствований. Уже по итогам следующего года объем чистых заимствований должен превысить 1 трлн. руб. Помимо ожидаемого сохранения притока средств нерезидентов на рынок ОФЗ ожидается серьезное увеличение объемов размещения среди отечественных инвесторов, чему будет способствовать продолжающееся снижение инфляционных ожиданий. Дополнительным инструментом привлечения заемных средств станут новые специальные государственные ценные бумаги для населения, потенциал которых, однако, с точки зрения исполнения программы заимствований, </a:t>
            </a:r>
            <a:r>
              <a:rPr lang="ru-RU" dirty="0" smtClean="0"/>
              <a:t>ограничен</a:t>
            </a:r>
          </a:p>
          <a:p>
            <a:pPr marL="342900" indent="-342900">
              <a:buAutoNum type="arabicPeriod"/>
            </a:pPr>
            <a:r>
              <a:rPr lang="ru-RU" dirty="0" smtClean="0"/>
              <a:t>Использование </a:t>
            </a:r>
            <a:r>
              <a:rPr lang="ru-RU" dirty="0"/>
              <a:t>инструмента внешних заимствований будет ориентировано, в первую очередь, на поддержание ликвидности рынка суверенных еврооблигаций. Текущее состояние платежного баланса характеризуется полным покрытием валютных потребностей экономики положительным сальдо текущего счета платежного баланса. В данной ситуации привлечение внешнего финансирования будет сопровождаться укреплением реального курса рубля, что при прочих равных условиях будет негативно сказываться на стабильности и предсказуемости макроэкономических параметров и доходной части федерального бюджета. В данных условиях суверенные еврооблигации планируется размещать в ограниченных объемах</a:t>
            </a:r>
          </a:p>
        </p:txBody>
      </p:sp>
    </p:spTree>
    <p:extLst>
      <p:ext uri="{BB962C8B-B14F-4D97-AF65-F5344CB8AC3E}">
        <p14:creationId xmlns:p14="http://schemas.microsoft.com/office/powerpoint/2010/main" val="31970544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365" y="133046"/>
            <a:ext cx="11734211" cy="851023"/>
          </a:xfrm>
        </p:spPr>
        <p:txBody>
          <a:bodyPr/>
          <a:lstStyle/>
          <a:p>
            <a:pPr algn="ctr"/>
            <a:r>
              <a:rPr lang="ru-RU" b="1" dirty="0"/>
              <a:t>ОСНОВНЫЕ ПАРАМЕТРЫ БЮДЖЕТНОЙ СИСТЕМЫ</a:t>
            </a:r>
          </a:p>
        </p:txBody>
      </p:sp>
      <p:sp>
        <p:nvSpPr>
          <p:cNvPr id="3" name="Rectangle 2"/>
          <p:cNvSpPr>
            <a:spLocks noChangeArrowheads="1"/>
          </p:cNvSpPr>
          <p:nvPr/>
        </p:nvSpPr>
        <p:spPr bwMode="auto">
          <a:xfrm>
            <a:off x="1297577" y="254290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69" name="Рисунок 7"/>
          <p:cNvPicPr>
            <a:picLocks noChangeAspect="1" noChangeArrowheads="1"/>
          </p:cNvPicPr>
          <p:nvPr/>
        </p:nvPicPr>
        <p:blipFill rotWithShape="1">
          <a:blip r:embed="rId2">
            <a:extLst>
              <a:ext uri="{28A0092B-C50C-407E-A947-70E740481C1C}">
                <a14:useLocalDpi xmlns:a14="http://schemas.microsoft.com/office/drawing/2010/main" val="0"/>
              </a:ext>
            </a:extLst>
          </a:blip>
          <a:srcRect l="20694" t="17958" r="21593" b="8781"/>
          <a:stretch/>
        </p:blipFill>
        <p:spPr bwMode="auto">
          <a:xfrm>
            <a:off x="2470" y="1245327"/>
            <a:ext cx="12191999" cy="561267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470" y="884704"/>
            <a:ext cx="10796159" cy="369332"/>
          </a:xfrm>
          <a:prstGeom prst="rect">
            <a:avLst/>
          </a:prstGeom>
        </p:spPr>
        <p:txBody>
          <a:bodyPr wrap="square">
            <a:spAutoFit/>
          </a:bodyPr>
          <a:lstStyle/>
          <a:p>
            <a:r>
              <a:rPr lang="ru-RU" dirty="0"/>
              <a:t>Таблица </a:t>
            </a:r>
            <a:r>
              <a:rPr lang="ru-RU" dirty="0" smtClean="0"/>
              <a:t>1 - </a:t>
            </a:r>
            <a:r>
              <a:rPr lang="ru-RU" dirty="0"/>
              <a:t>Основные характеристики федерального бюджета в 2016-2019 гг.</a:t>
            </a:r>
          </a:p>
        </p:txBody>
      </p:sp>
    </p:spTree>
    <p:extLst>
      <p:ext uri="{BB962C8B-B14F-4D97-AF65-F5344CB8AC3E}">
        <p14:creationId xmlns:p14="http://schemas.microsoft.com/office/powerpoint/2010/main" val="47347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 y="106922"/>
            <a:ext cx="12131040" cy="441718"/>
          </a:xfrm>
        </p:spPr>
        <p:txBody>
          <a:bodyPr>
            <a:normAutofit fontScale="90000"/>
          </a:bodyPr>
          <a:lstStyle/>
          <a:p>
            <a:r>
              <a:rPr lang="ru-RU" sz="2400" b="1" dirty="0"/>
              <a:t>Таблица </a:t>
            </a:r>
            <a:r>
              <a:rPr lang="ru-RU" sz="2400" b="1" dirty="0" smtClean="0"/>
              <a:t>2 - </a:t>
            </a:r>
            <a:r>
              <a:rPr lang="ru-RU" sz="2400" b="1" dirty="0"/>
              <a:t>Суверенные фонды и государственный долг в 2017-2019 гг. </a:t>
            </a:r>
          </a:p>
        </p:txBody>
      </p:sp>
      <p:sp>
        <p:nvSpPr>
          <p:cNvPr id="3" name="Rectangle 2"/>
          <p:cNvSpPr>
            <a:spLocks noChangeArrowheads="1"/>
          </p:cNvSpPr>
          <p:nvPr/>
        </p:nvSpPr>
        <p:spPr bwMode="auto">
          <a:xfrm>
            <a:off x="313508" y="16139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8193" name="Рисунок 8"/>
          <p:cNvPicPr>
            <a:picLocks noChangeAspect="1" noChangeArrowheads="1"/>
          </p:cNvPicPr>
          <p:nvPr/>
        </p:nvPicPr>
        <p:blipFill>
          <a:blip r:embed="rId2">
            <a:extLst>
              <a:ext uri="{28A0092B-C50C-407E-A947-70E740481C1C}">
                <a14:useLocalDpi xmlns:a14="http://schemas.microsoft.com/office/drawing/2010/main" val="0"/>
              </a:ext>
            </a:extLst>
          </a:blip>
          <a:srcRect l="31267" t="12830" r="32655" b="13626"/>
          <a:stretch>
            <a:fillRect/>
          </a:stretch>
        </p:blipFill>
        <p:spPr bwMode="auto">
          <a:xfrm>
            <a:off x="60960" y="574766"/>
            <a:ext cx="7559041" cy="630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9942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019" y="0"/>
            <a:ext cx="11699376" cy="763937"/>
          </a:xfrm>
        </p:spPr>
        <p:txBody>
          <a:bodyPr/>
          <a:lstStyle/>
          <a:p>
            <a:pPr algn="ctr"/>
            <a:r>
              <a:rPr lang="ru-RU" b="1" dirty="0"/>
              <a:t>ГОСУДАРСТВЕННЫЕ ВНЕБЮДЖЕТНЫЕ ФОНДЫ</a:t>
            </a:r>
          </a:p>
        </p:txBody>
      </p:sp>
      <p:sp>
        <p:nvSpPr>
          <p:cNvPr id="3" name="Прямоугольник 2"/>
          <p:cNvSpPr/>
          <p:nvPr/>
        </p:nvSpPr>
        <p:spPr>
          <a:xfrm>
            <a:off x="165462" y="914400"/>
            <a:ext cx="11878491" cy="1569660"/>
          </a:xfrm>
          <a:prstGeom prst="rect">
            <a:avLst/>
          </a:prstGeom>
        </p:spPr>
        <p:txBody>
          <a:bodyPr wrap="square">
            <a:spAutoFit/>
          </a:bodyPr>
          <a:lstStyle/>
          <a:p>
            <a:pPr algn="ctr"/>
            <a:r>
              <a:rPr lang="ru-RU" sz="2400" b="1" dirty="0">
                <a:solidFill>
                  <a:srgbClr val="FF0000"/>
                </a:solidFill>
              </a:rPr>
              <a:t>Пенсионный фонд </a:t>
            </a:r>
            <a:endParaRPr lang="ru-RU" sz="2400" b="1" dirty="0" smtClean="0">
              <a:solidFill>
                <a:srgbClr val="FF0000"/>
              </a:solidFill>
            </a:endParaRPr>
          </a:p>
          <a:p>
            <a:r>
              <a:rPr lang="ru-RU" dirty="0" smtClean="0"/>
              <a:t>Несмотря </a:t>
            </a:r>
            <a:r>
              <a:rPr lang="ru-RU" dirty="0"/>
              <a:t>на реализацию отдельных мер, направленных на обеспечение сбалансированности бюджета Пенсионного фонда Российской Федерации, снижение его зависимости от трансфертов из федерального бюджета в долгосрочной перспективе с учетом складывающихся демографических тенденций остается главной задачей</a:t>
            </a:r>
          </a:p>
        </p:txBody>
      </p:sp>
      <p:sp>
        <p:nvSpPr>
          <p:cNvPr id="4" name="Rectangle 2"/>
          <p:cNvSpPr>
            <a:spLocks noChangeArrowheads="1"/>
          </p:cNvSpPr>
          <p:nvPr/>
        </p:nvSpPr>
        <p:spPr bwMode="auto">
          <a:xfrm>
            <a:off x="121417" y="1990341"/>
            <a:ext cx="3053964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9217" name="Рисунок 9"/>
          <p:cNvPicPr>
            <a:picLocks noChangeAspect="1" noChangeArrowheads="1"/>
          </p:cNvPicPr>
          <p:nvPr/>
        </p:nvPicPr>
        <p:blipFill>
          <a:blip r:embed="rId2">
            <a:extLst>
              <a:ext uri="{28A0092B-C50C-407E-A947-70E740481C1C}">
                <a14:useLocalDpi xmlns:a14="http://schemas.microsoft.com/office/drawing/2010/main" val="0"/>
              </a:ext>
            </a:extLst>
          </a:blip>
          <a:srcRect l="10422" t="15678" r="7643" b="10490"/>
          <a:stretch>
            <a:fillRect/>
          </a:stretch>
        </p:blipFill>
        <p:spPr bwMode="auto">
          <a:xfrm>
            <a:off x="0" y="2447541"/>
            <a:ext cx="12192000" cy="444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72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669" y="194006"/>
            <a:ext cx="12061369" cy="642018"/>
          </a:xfrm>
        </p:spPr>
        <p:txBody>
          <a:bodyPr>
            <a:normAutofit/>
          </a:bodyPr>
          <a:lstStyle/>
          <a:p>
            <a:pPr algn="ctr"/>
            <a:r>
              <a:rPr lang="ru-RU" sz="2800" b="1" dirty="0"/>
              <a:t>Фонд социального страхования Российской Федерации</a:t>
            </a:r>
          </a:p>
        </p:txBody>
      </p:sp>
      <p:sp>
        <p:nvSpPr>
          <p:cNvPr id="3" name="Rectangle 2"/>
          <p:cNvSpPr>
            <a:spLocks noChangeArrowheads="1"/>
          </p:cNvSpPr>
          <p:nvPr/>
        </p:nvSpPr>
        <p:spPr bwMode="auto">
          <a:xfrm>
            <a:off x="69669" y="15152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41" name="Рисунок 11"/>
          <p:cNvPicPr>
            <a:picLocks noChangeAspect="1" noChangeArrowheads="1"/>
          </p:cNvPicPr>
          <p:nvPr/>
        </p:nvPicPr>
        <p:blipFill>
          <a:blip r:embed="rId2">
            <a:extLst>
              <a:ext uri="{28A0092B-C50C-407E-A947-70E740481C1C}">
                <a14:useLocalDpi xmlns:a14="http://schemas.microsoft.com/office/drawing/2010/main" val="0"/>
              </a:ext>
            </a:extLst>
          </a:blip>
          <a:srcRect l="1604" t="8553" r="2191" b="23888"/>
          <a:stretch>
            <a:fillRect/>
          </a:stretch>
        </p:blipFill>
        <p:spPr bwMode="auto">
          <a:xfrm>
            <a:off x="4353" y="1332858"/>
            <a:ext cx="12187647" cy="552514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353" y="963526"/>
            <a:ext cx="11987350" cy="369332"/>
          </a:xfrm>
          <a:prstGeom prst="rect">
            <a:avLst/>
          </a:prstGeom>
        </p:spPr>
        <p:txBody>
          <a:bodyPr wrap="square">
            <a:spAutoFit/>
          </a:bodyPr>
          <a:lstStyle/>
          <a:p>
            <a:r>
              <a:rPr lang="ru-RU" b="1" dirty="0"/>
              <a:t>Таблица </a:t>
            </a:r>
            <a:r>
              <a:rPr lang="ru-RU" b="1" dirty="0" smtClean="0"/>
              <a:t>3 - Основные </a:t>
            </a:r>
            <a:r>
              <a:rPr lang="ru-RU" b="1" dirty="0"/>
              <a:t>характеристики бюджета Фонда социального страхования в 2016-2019 гг. </a:t>
            </a:r>
          </a:p>
        </p:txBody>
      </p:sp>
    </p:spTree>
    <p:extLst>
      <p:ext uri="{BB962C8B-B14F-4D97-AF65-F5344CB8AC3E}">
        <p14:creationId xmlns:p14="http://schemas.microsoft.com/office/powerpoint/2010/main" val="26806589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987" y="63378"/>
            <a:ext cx="11873549" cy="1507067"/>
          </a:xfrm>
        </p:spPr>
        <p:txBody>
          <a:bodyPr>
            <a:normAutofit/>
          </a:bodyPr>
          <a:lstStyle/>
          <a:p>
            <a:pPr algn="ctr"/>
            <a:r>
              <a:rPr lang="ru-RU" sz="3200" b="1" dirty="0"/>
              <a:t>Федеральный фонд </a:t>
            </a:r>
            <a:r>
              <a:rPr lang="ru-RU" sz="3200" b="1" dirty="0" smtClean="0"/>
              <a:t>обязательного</a:t>
            </a:r>
            <a:br>
              <a:rPr lang="ru-RU" sz="3200" b="1" dirty="0" smtClean="0"/>
            </a:br>
            <a:r>
              <a:rPr lang="ru-RU" sz="3200" b="1" dirty="0" smtClean="0"/>
              <a:t>медицинского </a:t>
            </a:r>
            <a:r>
              <a:rPr lang="ru-RU" sz="3200" b="1" dirty="0"/>
              <a:t>страхования</a:t>
            </a:r>
          </a:p>
        </p:txBody>
      </p:sp>
      <p:sp>
        <p:nvSpPr>
          <p:cNvPr id="3" name="Прямоугольник 2"/>
          <p:cNvSpPr/>
          <p:nvPr/>
        </p:nvSpPr>
        <p:spPr>
          <a:xfrm>
            <a:off x="0" y="1377984"/>
            <a:ext cx="11948160" cy="707886"/>
          </a:xfrm>
          <a:prstGeom prst="rect">
            <a:avLst/>
          </a:prstGeom>
        </p:spPr>
        <p:txBody>
          <a:bodyPr wrap="square">
            <a:spAutoFit/>
          </a:bodyPr>
          <a:lstStyle/>
          <a:p>
            <a:r>
              <a:rPr lang="ru-RU" sz="2000" dirty="0"/>
              <a:t>Таблица </a:t>
            </a:r>
            <a:r>
              <a:rPr lang="ru-RU" sz="2000" dirty="0" smtClean="0"/>
              <a:t>4 - Основные </a:t>
            </a:r>
            <a:r>
              <a:rPr lang="ru-RU" sz="2000" dirty="0"/>
              <a:t>характеристики бюджета Федерального фонда обязательного медицинского страхования в 2016-2019 гг.</a:t>
            </a:r>
          </a:p>
        </p:txBody>
      </p:sp>
      <p:sp>
        <p:nvSpPr>
          <p:cNvPr id="4" name="Rectangle 2"/>
          <p:cNvSpPr>
            <a:spLocks noChangeArrowheads="1"/>
          </p:cNvSpPr>
          <p:nvPr/>
        </p:nvSpPr>
        <p:spPr bwMode="auto">
          <a:xfrm>
            <a:off x="0" y="195942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1265" name="Рисунок 12"/>
          <p:cNvPicPr>
            <a:picLocks noChangeAspect="1" noChangeArrowheads="1"/>
          </p:cNvPicPr>
          <p:nvPr/>
        </p:nvPicPr>
        <p:blipFill>
          <a:blip r:embed="rId2">
            <a:extLst>
              <a:ext uri="{28A0092B-C50C-407E-A947-70E740481C1C}">
                <a14:useLocalDpi xmlns:a14="http://schemas.microsoft.com/office/drawing/2010/main" val="0"/>
              </a:ext>
            </a:extLst>
          </a:blip>
          <a:srcRect l="10583" t="13968" r="7162" b="18758"/>
          <a:stretch>
            <a:fillRect/>
          </a:stretch>
        </p:blipFill>
        <p:spPr bwMode="auto">
          <a:xfrm>
            <a:off x="1" y="2212311"/>
            <a:ext cx="12192000" cy="4645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060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0139" y="685799"/>
            <a:ext cx="11203805" cy="2971801"/>
          </a:xfrm>
        </p:spPr>
        <p:txBody>
          <a:bodyPr>
            <a:normAutofit/>
          </a:bodyPr>
          <a:lstStyle/>
          <a:p>
            <a:pPr algn="ctr"/>
            <a:r>
              <a:rPr lang="ru-RU" sz="5400" b="1" dirty="0" smtClean="0"/>
              <a:t>Спасибо за внимание!</a:t>
            </a:r>
            <a:endParaRPr lang="ru-RU" sz="5400" b="1" dirty="0"/>
          </a:p>
        </p:txBody>
      </p:sp>
    </p:spTree>
    <p:extLst>
      <p:ext uri="{BB962C8B-B14F-4D97-AF65-F5344CB8AC3E}">
        <p14:creationId xmlns:p14="http://schemas.microsoft.com/office/powerpoint/2010/main" val="184522270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dee1a4b35c16c975451ddeddda25b214539cf6"/>
</p:tagLst>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Integral</Template>
  <TotalTime>216</TotalTime>
  <Words>1327</Words>
  <Application>Microsoft Office PowerPoint</Application>
  <PresentationFormat>Широкоэкранный</PresentationFormat>
  <Paragraphs>71</Paragraphs>
  <Slides>25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25</vt:i4>
      </vt:variant>
    </vt:vector>
  </HeadingPairs>
  <TitlesOfParts>
    <vt:vector size="29" baseType="lpstr">
      <vt:lpstr>Century Gothic</vt:lpstr>
      <vt:lpstr>Wingdings</vt:lpstr>
      <vt:lpstr>Wingdings 3</vt:lpstr>
      <vt:lpstr>Сектор</vt:lpstr>
      <vt:lpstr>БЮДЖЕТНОЕ ПЛАНИРОВАНИЕ И ПРОГНОЗИРОВАНИЕ</vt:lpstr>
      <vt:lpstr>ПЛАНИРОВАНИЕ БюджетнОЙ ПОЛИТИКИ РФ НА 2017-2019 ГГ.</vt:lpstr>
      <vt:lpstr>КЛЮЧЕВЫЕ ИТОГИ БЮДЖЕТНОЙ ПОЛИТИКИ:</vt:lpstr>
      <vt:lpstr>Презентация PowerPoint</vt:lpstr>
      <vt:lpstr>Презентация PowerPoint</vt:lpstr>
      <vt:lpstr>УСЛОВИЯ РЕАЛИЗАЦИИ БЮДЖЕТНОЙ ПОЛИТИКИ В 2017-2019 годы </vt:lpstr>
      <vt:lpstr>УСЛОВИЯ РЕАЛИЗАЦИИ БЮДЖЕТНОЙ ПОЛИТИКИ  В 2017-2019 годы </vt:lpstr>
      <vt:lpstr>Презентация PowerPoint</vt:lpstr>
      <vt:lpstr>3. ОСНОВНЫЕ ПАРАМЕТРЫ МАКРОЭКОНОМИЧЕСКОГО ПРОГНОЗА</vt:lpstr>
      <vt:lpstr>ЦЕЛИ И ЗАДАЧИ БЮДЖЕТНОЙ ПОЛИТИКИ НА 2017-2019 гг. </vt:lpstr>
      <vt:lpstr>КЛЮЧЕВЫЕ ЦЕЛИ БЮДЖЕТНОЙ ПОЛИТИКИ</vt:lpstr>
      <vt:lpstr>Презентация PowerPoint</vt:lpstr>
      <vt:lpstr>Презентация PowerPoint</vt:lpstr>
      <vt:lpstr>Презентация PowerPoint</vt:lpstr>
      <vt:lpstr>МЕЖБЮДЖЕТНЫЕ ОТНОШЕНИЯ</vt:lpstr>
      <vt:lpstr>ГОСУДАРСТВЕННЫЕ ПРОГРАММЫ</vt:lpstr>
      <vt:lpstr>ОПЕРАЦИОННАЯ ЭФФЕКТИВНОСТЬ ИСПОЛЬЗОВАНИЯ БЮДЖЕТНЫХ СРЕДСТВ</vt:lpstr>
      <vt:lpstr>НОВАЯ РЕДАКЦИЯ БЮДЖЕТНОГО КОДЕКСА</vt:lpstr>
      <vt:lpstr>СТРАТЕГИЯ ФИНАНСИРОВАНИЯ ДЕФИЦИТА БЮДЖЕТА</vt:lpstr>
      <vt:lpstr>ОСНОВНЫЕ ПАРАМЕТРЫ БЮДЖЕТНОЙ СИСТЕМЫ</vt:lpstr>
      <vt:lpstr>Таблица 2 - Суверенные фонды и государственный долг в 2017-2019 гг. </vt:lpstr>
      <vt:lpstr>ГОСУДАРСТВЕННЫЕ ВНЕБЮДЖЕТНЫЕ ФОНДЫ</vt:lpstr>
      <vt:lpstr>Фонд социального страхования Российской Федерации</vt:lpstr>
      <vt:lpstr>Федеральный фонд обязательного медицинского страхования</vt:lpstr>
      <vt:lpstr>Спасибо за внимание!</vt:lpstr>
    </vt:vector>
  </TitlesOfParts>
  <Company>VVSU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Бюджетная система</dc:title>
  <dc:creator>Уксуменко Алёна</dc:creator>
  <cp:lastModifiedBy>Уксуменко Алёна</cp:lastModifiedBy>
  <cp:revision>23</cp:revision>
  <dcterms:created xsi:type="dcterms:W3CDTF">2016-12-08T02:18:34Z</dcterms:created>
  <dcterms:modified xsi:type="dcterms:W3CDTF">2017-04-10T08:26:17Z</dcterms:modified>
</cp:coreProperties>
</file>