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6.xml" ContentType="application/vnd.openxmlformats-officedocument.presentationml.notesSlide+xml"/>
  <Override PartName="/ppt/legacyDocTextInfo.bin" ContentType="application/vnd.ms-office.legacyDocTextInfo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320" r:id="rId2"/>
    <p:sldId id="265" r:id="rId3"/>
    <p:sldId id="322" r:id="rId4"/>
    <p:sldId id="323" r:id="rId5"/>
    <p:sldId id="351" r:id="rId6"/>
    <p:sldId id="407" r:id="rId7"/>
    <p:sldId id="280" r:id="rId8"/>
    <p:sldId id="335" r:id="rId9"/>
    <p:sldId id="326" r:id="rId10"/>
    <p:sldId id="360" r:id="rId11"/>
    <p:sldId id="409" r:id="rId12"/>
    <p:sldId id="406" r:id="rId13"/>
    <p:sldId id="327" r:id="rId14"/>
    <p:sldId id="410" r:id="rId15"/>
    <p:sldId id="411" r:id="rId16"/>
    <p:sldId id="412" r:id="rId17"/>
    <p:sldId id="413" r:id="rId18"/>
    <p:sldId id="414" r:id="rId19"/>
    <p:sldId id="385" r:id="rId20"/>
    <p:sldId id="401" r:id="rId21"/>
    <p:sldId id="403" r:id="rId22"/>
    <p:sldId id="386" r:id="rId23"/>
    <p:sldId id="392" r:id="rId24"/>
    <p:sldId id="313" r:id="rId25"/>
    <p:sldId id="416" r:id="rId26"/>
    <p:sldId id="415" r:id="rId27"/>
    <p:sldId id="363" r:id="rId28"/>
    <p:sldId id="340" r:id="rId29"/>
    <p:sldId id="397" r:id="rId30"/>
    <p:sldId id="408" r:id="rId31"/>
    <p:sldId id="341" r:id="rId32"/>
    <p:sldId id="352" r:id="rId33"/>
    <p:sldId id="353" r:id="rId34"/>
    <p:sldId id="354" r:id="rId35"/>
    <p:sldId id="355" r:id="rId36"/>
    <p:sldId id="356" r:id="rId37"/>
    <p:sldId id="357" r:id="rId38"/>
    <p:sldId id="358" r:id="rId39"/>
    <p:sldId id="272" r:id="rId40"/>
    <p:sldId id="393" r:id="rId41"/>
    <p:sldId id="395" r:id="rId42"/>
    <p:sldId id="394" r:id="rId43"/>
    <p:sldId id="274" r:id="rId44"/>
    <p:sldId id="359" r:id="rId45"/>
    <p:sldId id="373" r:id="rId46"/>
    <p:sldId id="404" r:id="rId47"/>
    <p:sldId id="398" r:id="rId48"/>
    <p:sldId id="374" r:id="rId49"/>
    <p:sldId id="376" r:id="rId50"/>
    <p:sldId id="400" r:id="rId51"/>
    <p:sldId id="380" r:id="rId52"/>
    <p:sldId id="381" r:id="rId53"/>
    <p:sldId id="317" r:id="rId54"/>
    <p:sldId id="316" r:id="rId55"/>
    <p:sldId id="318" r:id="rId56"/>
    <p:sldId id="367" r:id="rId57"/>
    <p:sldId id="368" r:id="rId58"/>
    <p:sldId id="369" r:id="rId59"/>
    <p:sldId id="389" r:id="rId60"/>
    <p:sldId id="390" r:id="rId61"/>
    <p:sldId id="314" r:id="rId62"/>
    <p:sldId id="330" r:id="rId63"/>
    <p:sldId id="343" r:id="rId64"/>
    <p:sldId id="298" r:id="rId6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5517" autoAdjust="0"/>
  </p:normalViewPr>
  <p:slideViewPr>
    <p:cSldViewPr>
      <p:cViewPr varScale="1">
        <p:scale>
          <a:sx n="87" d="100"/>
          <a:sy n="87" d="100"/>
        </p:scale>
        <p:origin x="-23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0.bin"/><Relationship Id="rId7" Type="http://schemas.microsoft.com/office/2006/relationships/legacyDiagramText" Target="legacyDiagramText14.bin"/><Relationship Id="rId2" Type="http://schemas.microsoft.com/office/2006/relationships/legacyDiagramText" Target="legacyDiagramText9.bin"/><Relationship Id="rId1" Type="http://schemas.microsoft.com/office/2006/relationships/legacyDiagramText" Target="legacyDiagramText8.bin"/><Relationship Id="rId6" Type="http://schemas.microsoft.com/office/2006/relationships/legacyDiagramText" Target="legacyDiagramText13.bin"/><Relationship Id="rId5" Type="http://schemas.microsoft.com/office/2006/relationships/legacyDiagramText" Target="legacyDiagramText12.bin"/><Relationship Id="rId4" Type="http://schemas.microsoft.com/office/2006/relationships/legacyDiagramText" Target="legacyDiagramText1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387AF-0208-4A3F-ABF4-B9F686D093C1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86114-6845-47C1-9ABB-BC46A393B6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93F7D4-1A05-4EE1-8B69-298E930FEA4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Марина Викторовна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Зинаида Ивановна</a:t>
            </a: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7A4EFD-09BF-4319-AC16-3349630F52B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/>
              <a:t>Потребитель является непосредственным участником как потребления</a:t>
            </a:r>
            <a:r>
              <a:rPr lang="en-US" b="1" kern="0" dirty="0" smtClean="0"/>
              <a:t> </a:t>
            </a:r>
            <a:r>
              <a:rPr lang="ru-RU" b="1" kern="0" dirty="0" smtClean="0"/>
              <a:t>так производства</a:t>
            </a:r>
            <a:r>
              <a:rPr lang="en-US" b="1" kern="0" dirty="0" smtClean="0"/>
              <a:t> </a:t>
            </a:r>
            <a:r>
              <a:rPr lang="ru-RU" b="1" kern="0" dirty="0" smtClean="0"/>
              <a:t>услуги.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6114-6845-47C1-9ABB-BC46A393B65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сфере услуг потребительские выгоды и само удовлетворение нужд потребителей в основном происходят в момент двухстороннего взаимодействия покупателя и продавца в процессе оказания услуги. Поэтому наиболее простой способ идентификации потребительской “корзины выгод”, содержащихся в услуге как товаре, - это создание диаграммы процесса взаимодействия покупателя и продавца. Метод диаграммного проектирования 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blue-printing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был предложен американским практиком и консультантом по маркетингу услуг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Линн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Шостак [4].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мнению Л. Шостак, наиболее выгодный путь для успешного маркетинга услуг это визуальное представление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маркетологом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всего процесса производства и оказания услуг, а также всех последовательных задач, непосредственно связанных с этим процессом. Согласно технологии диаграммного проектирования необходимо прежде всего различать “полосу видимости” для потребителя выполняемых в процессе оказания услуги задач. На </a:t>
            </a:r>
            <a:r>
              <a:rPr lang="ru-RU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видимой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части диаграммы размещаются и анализируются этапы процесса оказания услуги и решаемые при этом задачи.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ru-RU" sz="1200" b="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невидимой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части диаграммы анализируются задачи, решаемые в процессе производства услуги. Процессы взаимосвязаны, поддаются контролю и изменяемы, а задачи взаимозаменяемы. В качестве простейшего примера Л. Шостак приводит диаграмму процесса производства и оказания услуги “заказ цветов по телефону” (Рис 1).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6114-6845-47C1-9ABB-BC46A393B65B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dirty="0" smtClean="0">
                <a:latin typeface="+mn-lt"/>
              </a:rPr>
              <a:t>В сфере услуг достаточно сложно разделить процессы производства, маркетинга и потребления.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6114-6845-47C1-9ABB-BC46A393B65B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6114-6845-47C1-9ABB-BC46A393B65B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cs typeface="Arial" pitchFamily="34" charset="0"/>
              </a:rPr>
              <a:t>Главная задача организации обслуживания  это разработка и внедрение рациональных форм и методов обслуживания.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6114-6845-47C1-9ABB-BC46A393B65B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66A9D-AC58-4794-AF06-D85BCBDCE4B2}" type="datetimeFigureOut">
              <a:rPr lang="ru-RU"/>
              <a:pPr>
                <a:defRPr/>
              </a:pPr>
              <a:t>15.10.2015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8DD36-3A4F-4DC5-8977-6C7F7D2F8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50C05-28F6-45A4-BB58-4C667F5534FA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D9EEC-64A5-431B-97AD-F875E3FBE4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fin.ru/press/marketing/2001-1/novatorov.s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5"/>
          <p:cNvSpPr>
            <a:spLocks noChangeShapeType="1"/>
          </p:cNvSpPr>
          <p:nvPr/>
        </p:nvSpPr>
        <p:spPr bwMode="auto">
          <a:xfrm>
            <a:off x="285750" y="20716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3" name="Line 6"/>
          <p:cNvSpPr>
            <a:spLocks noChangeShapeType="1"/>
          </p:cNvSpPr>
          <p:nvPr/>
        </p:nvSpPr>
        <p:spPr bwMode="auto">
          <a:xfrm>
            <a:off x="323850" y="40052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357188" y="2286000"/>
            <a:ext cx="8496300" cy="1446550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Лекция 2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Организация процесса оказания услуг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Text Box 13"/>
          <p:cNvSpPr txBox="1">
            <a:spLocks noChangeArrowheads="1"/>
          </p:cNvSpPr>
          <p:nvPr/>
        </p:nvSpPr>
        <p:spPr bwMode="auto">
          <a:xfrm>
            <a:off x="373063" y="4378325"/>
            <a:ext cx="84963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2400">
              <a:latin typeface="Calibri" pitchFamily="34" charset="0"/>
            </a:endParaRPr>
          </a:p>
        </p:txBody>
      </p:sp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357188" y="285750"/>
            <a:ext cx="8429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Организация и планирование</a:t>
            </a:r>
            <a:r>
              <a:rPr lang="en-US" sz="3200" b="1">
                <a:latin typeface="Calibri" pitchFamily="34" charset="0"/>
              </a:rPr>
              <a:t> </a:t>
            </a:r>
            <a:r>
              <a:rPr lang="ru-RU" sz="3200" b="1">
                <a:latin typeface="Calibri" pitchFamily="34" charset="0"/>
              </a:rPr>
              <a:t>деятельности предприятий  сервиса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5127" name="TextBox 8"/>
          <p:cNvSpPr txBox="1">
            <a:spLocks noChangeArrowheads="1"/>
          </p:cNvSpPr>
          <p:nvPr/>
        </p:nvSpPr>
        <p:spPr bwMode="auto">
          <a:xfrm>
            <a:off x="1714500" y="4572000"/>
            <a:ext cx="73755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latin typeface="Times New Roman" pitchFamily="18" charset="0"/>
                <a:cs typeface="Times New Roman" pitchFamily="18" charset="0"/>
              </a:rPr>
              <a:t>Фалько Людмила Юрьевна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доцент кафедры дизайна и технологий,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кандидат технических наук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03238" y="260350"/>
            <a:ext cx="8316912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 sz="4000">
                <a:solidFill>
                  <a:srgbClr val="333399"/>
                </a:solidFill>
              </a:rPr>
              <a:t>План лекции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fld id="{32B087BE-A725-4766-8602-4BAD43C88722}" type="slidenum">
              <a:rPr lang="ru-RU"/>
              <a:pPr/>
              <a:t>2</a:t>
            </a:fld>
            <a:endParaRPr lang="ru-RU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/>
          <a:lstStyle/>
          <a:p>
            <a:pPr marL="274638" indent="-274638">
              <a:spcBef>
                <a:spcPct val="10000"/>
              </a:spcBef>
            </a:pPr>
            <a:r>
              <a:rPr lang="ru-RU" sz="2800" dirty="0"/>
              <a:t>1</a:t>
            </a:r>
            <a:r>
              <a:rPr lang="en-US" sz="2800" dirty="0"/>
              <a:t> </a:t>
            </a:r>
            <a:r>
              <a:rPr lang="ru-RU" sz="2800" dirty="0"/>
              <a:t>Характеристика и структура процесса оказания услуг. </a:t>
            </a:r>
            <a:r>
              <a:rPr lang="en-US" sz="2800" dirty="0"/>
              <a:t> </a:t>
            </a:r>
          </a:p>
          <a:p>
            <a:pPr marL="274638" indent="-274638">
              <a:spcBef>
                <a:spcPct val="10000"/>
              </a:spcBef>
            </a:pPr>
            <a:r>
              <a:rPr lang="en-US" sz="2800" dirty="0"/>
              <a:t>2 </a:t>
            </a:r>
            <a:r>
              <a:rPr lang="ru-RU" sz="2800" dirty="0"/>
              <a:t>Организация процесса оказания услуг во времени. </a:t>
            </a:r>
            <a:endParaRPr lang="en-US" sz="2800" dirty="0"/>
          </a:p>
          <a:p>
            <a:pPr marL="274638" indent="-274638">
              <a:spcBef>
                <a:spcPct val="10000"/>
              </a:spcBef>
            </a:pPr>
            <a:r>
              <a:rPr lang="en-US" sz="2800" dirty="0"/>
              <a:t>3 </a:t>
            </a:r>
            <a:r>
              <a:rPr lang="ru-RU" sz="2800" dirty="0" smtClean="0"/>
              <a:t>Формы </a:t>
            </a:r>
            <a:r>
              <a:rPr lang="ru-RU" sz="2800" dirty="0"/>
              <a:t>и методы организации выполнения услуг. </a:t>
            </a:r>
            <a:endParaRPr lang="en-US" sz="2800" dirty="0"/>
          </a:p>
          <a:p>
            <a:pPr marL="274638" indent="-274638">
              <a:spcBef>
                <a:spcPct val="10000"/>
              </a:spcBef>
            </a:pPr>
            <a:r>
              <a:rPr lang="en-US" sz="2800" dirty="0"/>
              <a:t>4 </a:t>
            </a:r>
            <a:r>
              <a:rPr lang="ru-RU" sz="2800" dirty="0" smtClean="0"/>
              <a:t>Принципы </a:t>
            </a:r>
            <a:r>
              <a:rPr lang="ru-RU" sz="2800" dirty="0"/>
              <a:t>организации обслуживания </a:t>
            </a:r>
            <a:r>
              <a:rPr lang="ru-RU" sz="2800" dirty="0" smtClean="0"/>
              <a:t>потребителей</a:t>
            </a:r>
          </a:p>
          <a:p>
            <a:pPr marL="274638" indent="-274638">
              <a:spcBef>
                <a:spcPct val="10000"/>
              </a:spcBef>
            </a:pPr>
            <a:r>
              <a:rPr lang="ru-RU" sz="2800" dirty="0" smtClean="0"/>
              <a:t>5. Повышение эффективности обслуживания</a:t>
            </a:r>
          </a:p>
          <a:p>
            <a:pPr marL="274638" indent="-274638">
              <a:spcBef>
                <a:spcPct val="10000"/>
              </a:spcBef>
            </a:pPr>
            <a:endParaRPr lang="ru-RU" sz="2800" dirty="0" smtClean="0"/>
          </a:p>
          <a:p>
            <a:pPr marL="274638" indent="-274638">
              <a:spcBef>
                <a:spcPct val="10000"/>
              </a:spcBef>
            </a:pPr>
            <a:endParaRPr lang="ru-RU" sz="2800" dirty="0" smtClean="0"/>
          </a:p>
          <a:p>
            <a:pPr marL="274638" indent="-274638">
              <a:spcBef>
                <a:spcPct val="10000"/>
              </a:spcBef>
            </a:pPr>
            <a:endParaRPr lang="ru-RU" sz="2800" dirty="0" smtClean="0"/>
          </a:p>
          <a:p>
            <a:pPr marL="274638" indent="-274638">
              <a:spcBef>
                <a:spcPct val="10000"/>
              </a:spcBef>
            </a:pPr>
            <a:r>
              <a:rPr lang="ru-RU" sz="2800" dirty="0" smtClean="0"/>
              <a:t>  </a:t>
            </a:r>
            <a:endParaRPr lang="ru-RU" sz="2800" dirty="0"/>
          </a:p>
          <a:p>
            <a:pPr marL="274638" indent="-274638">
              <a:spcBef>
                <a:spcPct val="10000"/>
              </a:spcBef>
            </a:pPr>
            <a:endParaRPr lang="ru-RU" sz="2800" dirty="0">
              <a:solidFill>
                <a:srgbClr val="333399"/>
              </a:solidFill>
            </a:endParaRPr>
          </a:p>
        </p:txBody>
      </p:sp>
      <p:pic>
        <p:nvPicPr>
          <p:cNvPr id="100354" name="Picture 2" descr="http://kholodkov.ru/it/wp-content/uploads/2008/11/002_05_in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857628"/>
            <a:ext cx="3578118" cy="2774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Виноградова М.В.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предприятий сервиса. Учебное пособие для студ. вузов.  / М.В. Виноградова, З.И.  Панина – М.: Изд-во торговая компания «Дашков и Ко», 2013. -448 с.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Панина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З. И.</a:t>
            </a:r>
            <a:br>
              <a:rPr lang="ru-RU" sz="5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предприятия сферы сервиса: практикум [для студентов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специалитета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] / З. И. Панина, М. В. Виноградова. - 2-е изд. - М. : Дашков и К°, 2013. - 244 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smtClean="0">
                <a:hlinkClick r:id="rId3"/>
              </a:rPr>
              <a:t>http://www.cfin.ru/press/marketing/2001-1/novatorov.shtml</a:t>
            </a:r>
            <a:r>
              <a:rPr lang="ru-RU" sz="5100" dirty="0" smtClean="0"/>
              <a:t> - методы проектирования сервиса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51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Процессный подход,&#10;стандарт, процесс, проект&#10;Процессный подход&#10;подразделения и сотрудники, задействованные в одном&#10;процесс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23249" cy="6742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 bwMode="auto">
          <a:xfrm>
            <a:off x="428596" y="2000240"/>
            <a:ext cx="8261379" cy="413703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Обслуживание - это частично духовный процесс.</a:t>
            </a:r>
          </a:p>
          <a:p>
            <a:pPr>
              <a:buFontTx/>
              <a:buNone/>
            </a:pPr>
            <a:r>
              <a:rPr lang="ru-RU" sz="2000" b="1" dirty="0" smtClean="0"/>
              <a:t>     Е</a:t>
            </a:r>
            <a:r>
              <a:rPr lang="ru-RU" sz="2000" dirty="0" smtClean="0"/>
              <a:t>жедневные ситуации общения протекают на эмоциональном уровне.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Обслуживание - это процесс, ряд последовательных действий</a:t>
            </a:r>
            <a:r>
              <a:rPr lang="ru-RU" sz="2000" dirty="0" smtClean="0"/>
              <a:t>  .</a:t>
            </a:r>
          </a:p>
          <a:p>
            <a:pPr>
              <a:buFontTx/>
              <a:buNone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Обслуживание часто производится и используется одновременно</a:t>
            </a:r>
            <a:r>
              <a:rPr lang="ru-RU" sz="2000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Клиент, </a:t>
            </a:r>
            <a:r>
              <a:rPr lang="ru-RU" sz="2000" dirty="0" smtClean="0"/>
              <a:t>пользующийся услугами, </a:t>
            </a:r>
            <a:r>
              <a:rPr lang="ru-RU" sz="2000" b="1" dirty="0" smtClean="0"/>
              <a:t>сам является частью процесса обслуживания.</a:t>
            </a:r>
          </a:p>
          <a:p>
            <a:endParaRPr lang="ru-RU" sz="2000" dirty="0" smtClean="0"/>
          </a:p>
        </p:txBody>
      </p:sp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34" y="1357298"/>
            <a:ext cx="8301038" cy="47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912813" eaLnBrk="1" hangingPunct="1"/>
            <a:r>
              <a:rPr lang="ru-RU" sz="2400" b="1" dirty="0" smtClean="0">
                <a:solidFill>
                  <a:srgbClr val="C00000"/>
                </a:solidFill>
                <a:cs typeface="Arial" pitchFamily="34" charset="0"/>
              </a:rPr>
              <a:t>Сущностная характеристика процесса обслуживания</a:t>
            </a:r>
          </a:p>
        </p:txBody>
      </p:sp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571472" y="5286388"/>
            <a:ext cx="8105775" cy="13239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2000" b="1" dirty="0">
                <a:cs typeface="Arial" pitchFamily="34" charset="0"/>
              </a:rPr>
              <a:t>Организация обслуживания потребителей- </a:t>
            </a:r>
            <a:r>
              <a:rPr lang="ru-RU" sz="2000" dirty="0">
                <a:cs typeface="Arial" pitchFamily="34" charset="0"/>
              </a:rPr>
              <a:t>это </a:t>
            </a:r>
            <a:r>
              <a:rPr lang="ru-RU" sz="2000" dirty="0" smtClean="0">
                <a:cs typeface="Arial" pitchFamily="34" charset="0"/>
              </a:rPr>
              <a:t>специфическая </a:t>
            </a:r>
            <a:r>
              <a:rPr lang="ru-RU" sz="2000" dirty="0">
                <a:cs typeface="Arial" pitchFamily="34" charset="0"/>
              </a:rPr>
              <a:t>часть организации деятельности сервисного предприятия по  </a:t>
            </a:r>
            <a:r>
              <a:rPr lang="ru-RU" sz="2000" dirty="0"/>
              <a:t>доведению услуги до потребителя</a:t>
            </a:r>
            <a:endParaRPr lang="ru-RU" sz="2000" b="1" dirty="0"/>
          </a:p>
          <a:p>
            <a:pPr defTabSz="912813"/>
            <a:endParaRPr lang="ru-RU" sz="2000" dirty="0"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/>
          </p:cNvSpPr>
          <p:nvPr/>
        </p:nvSpPr>
        <p:spPr>
          <a:xfrm>
            <a:off x="500034" y="142852"/>
            <a:ext cx="8147050" cy="1223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120AA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1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120AA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 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120AA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Характеристика и структура процесса оказания услуг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accent1">
                    <a:lumMod val="75000"/>
                  </a:schemeClr>
                </a:solidFill>
              </a:rPr>
              <a:t>УСЛУГА</a:t>
            </a:r>
            <a:endParaRPr lang="ru-RU" sz="4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Разная природа товара и услуги:</a:t>
            </a:r>
          </a:p>
          <a:p>
            <a:r>
              <a:rPr lang="ru-RU" dirty="0" smtClean="0"/>
              <a:t>Услуга неосязаема, нематериальна</a:t>
            </a:r>
          </a:p>
          <a:p>
            <a:r>
              <a:rPr lang="ru-RU" dirty="0" smtClean="0"/>
              <a:t>Люди являются частью услуги</a:t>
            </a:r>
          </a:p>
          <a:p>
            <a:r>
              <a:rPr lang="ru-RU" dirty="0" smtClean="0"/>
              <a:t>Сложнее установить стандарты качества</a:t>
            </a:r>
          </a:p>
          <a:p>
            <a:r>
              <a:rPr lang="ru-RU" dirty="0" smtClean="0"/>
              <a:t>Указанные услуги нельзя складировать</a:t>
            </a:r>
          </a:p>
          <a:p>
            <a:r>
              <a:rPr lang="ru-RU" dirty="0" smtClean="0"/>
              <a:t>Важен временной фактор </a:t>
            </a:r>
          </a:p>
          <a:p>
            <a:r>
              <a:rPr lang="ru-RU" dirty="0" smtClean="0"/>
              <a:t>Разные каналы реализации товаров и услуг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6260" t="21861" r="17072" b="16169"/>
          <a:stretch>
            <a:fillRect/>
          </a:stretch>
        </p:blipFill>
        <p:spPr bwMode="auto">
          <a:xfrm>
            <a:off x="1" y="857232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Теория организации обслужива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85908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7643" t="13942" r="26114" b="18117"/>
          <a:stretch>
            <a:fillRect/>
          </a:stretch>
        </p:blipFill>
        <p:spPr bwMode="auto">
          <a:xfrm>
            <a:off x="0" y="142852"/>
            <a:ext cx="916311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24562" t="43082" r="25730" b="38458"/>
          <a:stretch>
            <a:fillRect/>
          </a:stretch>
        </p:blipFill>
        <p:spPr bwMode="auto">
          <a:xfrm>
            <a:off x="428596" y="5000612"/>
            <a:ext cx="889147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14400" y="381000"/>
            <a:ext cx="7924800" cy="6172200"/>
            <a:chOff x="1921" y="7974"/>
            <a:chExt cx="9327" cy="6798"/>
          </a:xfrm>
          <a:effectLst>
            <a:outerShdw blurRad="355600" dist="50800" dir="5400000" sx="102000" sy="102000" algn="ctr" rotWithShape="0">
              <a:schemeClr val="accent1">
                <a:lumMod val="65000"/>
              </a:schemeClr>
            </a:outerShdw>
          </a:effectLst>
        </p:grpSpPr>
        <p:sp>
          <p:nvSpPr>
            <p:cNvPr id="10246" name="Rectangle 8"/>
            <p:cNvSpPr>
              <a:spLocks noChangeArrowheads="1"/>
            </p:cNvSpPr>
            <p:nvPr/>
          </p:nvSpPr>
          <p:spPr bwMode="auto">
            <a:xfrm>
              <a:off x="4121" y="7974"/>
              <a:ext cx="4547" cy="16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tabLst>
                  <a:tab pos="90488" algn="l"/>
                </a:tabLst>
                <a:defRPr/>
              </a:pPr>
              <a:r>
                <a:rPr lang="en-US" sz="1500" b="1" dirty="0" err="1">
                  <a:latin typeface="Times New Roman" pitchFamily="18" charset="0"/>
                  <a:cs typeface="Times New Roman" pitchFamily="18" charset="0"/>
                </a:rPr>
                <a:t>Смешанные</a:t>
              </a:r>
              <a:r>
                <a:rPr lang="en-US" sz="15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b="1" dirty="0" err="1">
                  <a:latin typeface="Times New Roman" pitchFamily="18" charset="0"/>
                  <a:cs typeface="Times New Roman" pitchFamily="18" charset="0"/>
                </a:rPr>
                <a:t>потребители</a:t>
              </a:r>
              <a:endParaRPr lang="en-US" sz="1500" dirty="0">
                <a:latin typeface="Arial" charset="0"/>
              </a:endParaRPr>
            </a:p>
            <a:p>
              <a:pPr algn="ctr"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Ожидают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высокий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уровень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обслуживания</a:t>
              </a:r>
              <a:endParaRPr lang="en-US" sz="1500" dirty="0">
                <a:latin typeface="Arial" charset="0"/>
              </a:endParaRPr>
            </a:p>
            <a:p>
              <a:pPr algn="ctr"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Требуют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больше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удобств</a:t>
              </a:r>
              <a:endParaRPr lang="en-US" sz="1500" dirty="0">
                <a:latin typeface="Arial" charset="0"/>
              </a:endParaRPr>
            </a:p>
            <a:p>
              <a:pPr algn="ctr"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Требуют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большего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разнообразия</a:t>
              </a:r>
              <a:endParaRPr lang="en-US" sz="1500" dirty="0">
                <a:latin typeface="Arial" charset="0"/>
              </a:endParaRPr>
            </a:p>
            <a:p>
              <a:pPr algn="ctr"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Больше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беспокоятся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о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цене</a:t>
              </a:r>
              <a:endParaRPr lang="en-US" sz="1500" dirty="0">
                <a:latin typeface="Arial" charset="0"/>
              </a:endParaRPr>
            </a:p>
            <a:p>
              <a:pPr algn="ctr"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Чутко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реагируют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на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продвижение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товара</a:t>
              </a:r>
              <a:endParaRPr lang="en-US" sz="1500" dirty="0">
                <a:latin typeface="Arial" charset="0"/>
              </a:endParaRPr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>
              <a:off x="3461" y="12474"/>
              <a:ext cx="5860" cy="22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tabLst>
                  <a:tab pos="90488" algn="l"/>
                </a:tabLst>
                <a:defRPr/>
              </a:pPr>
              <a:r>
                <a:rPr lang="en-US" sz="1500" b="1">
                  <a:latin typeface="Times New Roman" pitchFamily="18" charset="0"/>
                  <a:cs typeface="Times New Roman" pitchFamily="18" charset="0"/>
                </a:rPr>
                <a:t>Осторожный потребитель</a:t>
              </a:r>
              <a:endParaRPr lang="en-US" sz="150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Ощущает широко распространенный, глубокий и долгосрочный застой</a:t>
              </a:r>
              <a:endParaRPr lang="en-US" sz="150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Боится потерять работу</a:t>
              </a:r>
              <a:endParaRPr lang="en-US" sz="150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Поляризация доходов</a:t>
              </a:r>
              <a:endParaRPr lang="en-US" sz="150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На его образ жизни воздействуют пожилые потребители</a:t>
              </a:r>
              <a:endParaRPr lang="en-US" sz="150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Пессимистическое отношение к будущему</a:t>
              </a:r>
              <a:endParaRPr lang="en-US" sz="150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Отказывается от материалистического образа жизни (</a:t>
              </a:r>
              <a:r>
                <a:rPr lang="en-US" sz="1500">
                  <a:latin typeface="Arial" charset="0"/>
                  <a:cs typeface="Times New Roman" pitchFamily="18" charset="0"/>
                </a:rPr>
                <a:t>«</a:t>
              </a: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закредитованной</a:t>
              </a:r>
              <a:r>
                <a:rPr lang="en-US" sz="1500">
                  <a:latin typeface="Arial" charset="0"/>
                  <a:cs typeface="Times New Roman" pitchFamily="18" charset="0"/>
                </a:rPr>
                <a:t>»</a:t>
              </a:r>
              <a:r>
                <a:rPr lang="en-US" sz="1500">
                  <a:latin typeface="Times New Roman" pitchFamily="18" charset="0"/>
                  <a:cs typeface="Times New Roman" pitchFamily="18" charset="0"/>
                </a:rPr>
                <a:t> жизни)</a:t>
              </a:r>
              <a:endParaRPr lang="en-US" sz="1500">
                <a:latin typeface="Arial" charset="0"/>
              </a:endParaRPr>
            </a:p>
          </p:txBody>
        </p:sp>
        <p:sp>
          <p:nvSpPr>
            <p:cNvPr id="10248" name="Rectangle 6"/>
            <p:cNvSpPr>
              <a:spLocks noChangeArrowheads="1"/>
            </p:cNvSpPr>
            <p:nvPr/>
          </p:nvSpPr>
          <p:spPr bwMode="auto">
            <a:xfrm>
              <a:off x="6761" y="9954"/>
              <a:ext cx="4487" cy="22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tabLst>
                  <a:tab pos="90488" algn="l"/>
                </a:tabLst>
                <a:defRPr/>
              </a:pPr>
              <a:r>
                <a:rPr lang="en-US" sz="1500" b="1" dirty="0" err="1">
                  <a:latin typeface="Times New Roman" pitchFamily="18" charset="0"/>
                  <a:cs typeface="Times New Roman" pitchFamily="18" charset="0"/>
                </a:rPr>
                <a:t>Безразличный</a:t>
              </a:r>
              <a:r>
                <a:rPr lang="en-US" sz="15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b="1" dirty="0" err="1">
                  <a:latin typeface="Times New Roman" pitchFamily="18" charset="0"/>
                  <a:cs typeface="Times New Roman" pitchFamily="18" charset="0"/>
                </a:rPr>
                <a:t>потребитель</a:t>
              </a:r>
              <a:endParaRPr lang="en-US" sz="1500" dirty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Увеличивается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часть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дохода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которую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он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может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потратить</a:t>
              </a:r>
              <a:endParaRPr lang="en-US" sz="1500" dirty="0" smtClean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Нехватка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времени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напряженная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жизнь</a:t>
              </a:r>
              <a:endParaRPr lang="en-US" sz="1500" dirty="0" smtClean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Относится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к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покупкам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как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к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тяжелой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обязанности</a:t>
              </a:r>
              <a:endParaRPr lang="en-US" sz="1500" dirty="0" smtClean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Отказывается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от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тщательно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продуманного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потребления</a:t>
              </a:r>
              <a:endParaRPr lang="en-US" sz="1500" dirty="0" smtClean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 smtClean="0">
                  <a:latin typeface="Times New Roman" pitchFamily="18" charset="0"/>
                  <a:cs typeface="Times New Roman" pitchFamily="18" charset="0"/>
                </a:rPr>
                <a:t>Застой</a:t>
              </a:r>
              <a:endParaRPr lang="en-US" sz="1500" dirty="0">
                <a:latin typeface="Arial" charset="0"/>
              </a:endParaRPr>
            </a:p>
          </p:txBody>
        </p:sp>
        <p:sp>
          <p:nvSpPr>
            <p:cNvPr id="10249" name="Rectangle 5"/>
            <p:cNvSpPr>
              <a:spLocks noChangeArrowheads="1"/>
            </p:cNvSpPr>
            <p:nvPr/>
          </p:nvSpPr>
          <p:spPr bwMode="auto">
            <a:xfrm>
              <a:off x="1921" y="9954"/>
              <a:ext cx="3785" cy="22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tabLst>
                  <a:tab pos="90488" algn="l"/>
                </a:tabLst>
                <a:defRPr/>
              </a:pPr>
              <a:r>
                <a:rPr lang="en-US" sz="1500" b="1" dirty="0" err="1">
                  <a:latin typeface="Times New Roman" pitchFamily="18" charset="0"/>
                  <a:cs typeface="Times New Roman" pitchFamily="18" charset="0"/>
                </a:rPr>
                <a:t>Требовательный</a:t>
              </a:r>
              <a:r>
                <a:rPr lang="en-US" sz="15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b="1" dirty="0" err="1">
                  <a:latin typeface="Times New Roman" pitchFamily="18" charset="0"/>
                  <a:cs typeface="Times New Roman" pitchFamily="18" charset="0"/>
                </a:rPr>
                <a:t>потребитель</a:t>
              </a:r>
              <a:endParaRPr lang="en-US" sz="1500" dirty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Увеличивается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часть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дохода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которую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он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может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потратить</a:t>
              </a:r>
              <a:endParaRPr lang="en-US" sz="1500" dirty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Более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осведомленный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потребитель</a:t>
              </a:r>
              <a:endParaRPr lang="en-US" sz="1500" dirty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Восприимчив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к </a:t>
              </a:r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стандартам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обслуживания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и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качества</a:t>
              </a:r>
              <a:endParaRPr lang="en-US" sz="1500" dirty="0">
                <a:latin typeface="Arial" charset="0"/>
              </a:endParaRPr>
            </a:p>
            <a:p>
              <a:pPr eaLnBrk="0" hangingPunct="0">
                <a:buFontTx/>
                <a:buChar char="•"/>
                <a:tabLst>
                  <a:tab pos="90488" algn="l"/>
                </a:tabLst>
                <a:defRPr/>
              </a:pP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Восприимчив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к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эффективности</a:t>
              </a:r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500" dirty="0" err="1">
                  <a:latin typeface="Times New Roman" pitchFamily="18" charset="0"/>
                  <a:cs typeface="Times New Roman" pitchFamily="18" charset="0"/>
                </a:rPr>
                <a:t>спроса</a:t>
              </a:r>
              <a:endParaRPr lang="en-US" sz="1500" dirty="0">
                <a:latin typeface="Arial" charset="0"/>
              </a:endParaRPr>
            </a:p>
          </p:txBody>
        </p:sp>
        <p:cxnSp>
          <p:nvCxnSpPr>
            <p:cNvPr id="10250" name="AutoShape 4"/>
            <p:cNvCxnSpPr>
              <a:cxnSpLocks noChangeShapeType="1"/>
            </p:cNvCxnSpPr>
            <p:nvPr/>
          </p:nvCxnSpPr>
          <p:spPr bwMode="auto">
            <a:xfrm flipV="1">
              <a:off x="3791" y="9548"/>
              <a:ext cx="1570" cy="4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251" name="AutoShape 3"/>
            <p:cNvCxnSpPr>
              <a:cxnSpLocks noChangeShapeType="1"/>
            </p:cNvCxnSpPr>
            <p:nvPr/>
          </p:nvCxnSpPr>
          <p:spPr bwMode="auto">
            <a:xfrm flipH="1" flipV="1">
              <a:off x="7421" y="9548"/>
              <a:ext cx="1650" cy="4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252" name="AutoShape 2"/>
            <p:cNvCxnSpPr>
              <a:cxnSpLocks noChangeShapeType="1"/>
            </p:cNvCxnSpPr>
            <p:nvPr/>
          </p:nvCxnSpPr>
          <p:spPr bwMode="auto">
            <a:xfrm flipV="1">
              <a:off x="6211" y="9548"/>
              <a:ext cx="1" cy="29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29700" name="Rectangle 14"/>
          <p:cNvSpPr>
            <a:spLocks noChangeArrowheads="1"/>
          </p:cNvSpPr>
          <p:nvPr/>
        </p:nvSpPr>
        <p:spPr bwMode="auto">
          <a:xfrm>
            <a:off x="0" y="0"/>
            <a:ext cx="3200400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eaLnBrk="0" hangingPunct="0"/>
            <a:r>
              <a:rPr lang="ru-RU" sz="1100"/>
              <a:t/>
            </a:r>
            <a:br>
              <a:rPr lang="ru-RU" sz="1100"/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Появление потребителя смешанного типа</a:t>
            </a:r>
            <a:endParaRPr lang="ru-RU"/>
          </a:p>
          <a:p>
            <a:pPr indent="450850"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478" t="13223" r="20661" b="17721"/>
          <a:stretch>
            <a:fillRect/>
          </a:stretch>
        </p:blipFill>
        <p:spPr bwMode="auto">
          <a:xfrm>
            <a:off x="7568" y="714356"/>
            <a:ext cx="918814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381" t="14110" r="19840" b="16753"/>
          <a:stretch>
            <a:fillRect/>
          </a:stretch>
        </p:blipFill>
        <p:spPr bwMode="auto">
          <a:xfrm>
            <a:off x="0" y="785794"/>
            <a:ext cx="914406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accent1">
                    <a:lumMod val="75000"/>
                  </a:schemeClr>
                </a:solidFill>
              </a:rPr>
              <a:t>Предприятие сервиса</a:t>
            </a:r>
            <a:endParaRPr lang="ru-RU" sz="4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775" t="14727" r="19526" b="15844"/>
          <a:stretch>
            <a:fillRect/>
          </a:stretch>
        </p:blipFill>
        <p:spPr bwMode="auto">
          <a:xfrm>
            <a:off x="0" y="1643050"/>
            <a:ext cx="914400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Сервисы состоят из этапов, и в идеа- &#10;ле путь пользователя каждого удоб- &#10;ного сервиса должен выглядеть так &#10;(на примере п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220112"/>
            <a:ext cx="8361089" cy="5923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Однако, если в этапах сервиса есть &#10;неудобства, разрывы, или этапы &#10;не связаны между собой, клиент &#10;разочаровывается и даж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183" y="428604"/>
            <a:ext cx="8167637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Примеры разрывов в сервисе: &#10;непонятно, где находится нужная информация &#10;в мобильном приложении; &#10;• в колл-центр невозможн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69307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Поток клиентов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 descr="Редкий клиент дойдет до продукта, &#10;если сервис неудобен. Когда же сер- &#10;вис прост, удобен и радует клиентов, &#10;воронка прев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941" y="214290"/>
            <a:ext cx="8912680" cy="6314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5298" name="Picture 2" descr="И напоследок. &#10;«Good customer service &#10;costs less than bad &#10;customer service». &#10;Sally Gronow, Welsh Water &#10; "/>
          <p:cNvPicPr>
            <a:picLocks noChangeAspect="1" noChangeArrowheads="1"/>
          </p:cNvPicPr>
          <p:nvPr/>
        </p:nvPicPr>
        <p:blipFill>
          <a:blip r:embed="rId2"/>
          <a:srcRect t="19912"/>
          <a:stretch>
            <a:fillRect/>
          </a:stretch>
        </p:blipFill>
        <p:spPr bwMode="auto">
          <a:xfrm>
            <a:off x="857224" y="571480"/>
            <a:ext cx="7554283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Персонал</a:t>
            </a:r>
            <a:endParaRPr lang="ru-RU" sz="4800" i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Должен быть эмоционально компетентен</a:t>
            </a:r>
          </a:p>
          <a:p>
            <a:r>
              <a:rPr lang="ru-RU" dirty="0" smtClean="0"/>
              <a:t>Должен четко представлять, какой уровень качества работы от него </a:t>
            </a:r>
            <a:r>
              <a:rPr lang="ru-RU" dirty="0" err="1" smtClean="0"/>
              <a:t>ождают</a:t>
            </a:r>
            <a:endParaRPr lang="ru-RU" dirty="0" smtClean="0"/>
          </a:p>
          <a:p>
            <a:r>
              <a:rPr lang="ru-RU" dirty="0" smtClean="0"/>
              <a:t>Должен быть обучен процессу сервиса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4000504"/>
            <a:ext cx="60721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Исследование  показало, что обслуживание характеризуют следующие факторы:</a:t>
            </a:r>
            <a:r>
              <a:rPr lang="ru-RU" sz="2400" dirty="0" smtClean="0"/>
              <a:t>	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Интерес к клиенту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Спонтанность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Компетентность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Находчивость в кризисных ситуациях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2"/>
          <p:cNvSpPr>
            <a:spLocks noChangeArrowheads="1"/>
          </p:cNvSpPr>
          <p:nvPr/>
        </p:nvSpPr>
        <p:spPr bwMode="auto">
          <a:xfrm>
            <a:off x="738188" y="434975"/>
            <a:ext cx="715645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	</a:t>
            </a:r>
          </a:p>
          <a:p>
            <a:r>
              <a:rPr lang="ru-RU" sz="2000" b="1" dirty="0"/>
              <a:t>Интерес к клиенту</a:t>
            </a:r>
            <a:endParaRPr lang="ru-RU" sz="2000" dirty="0"/>
          </a:p>
          <a:p>
            <a:r>
              <a:rPr lang="ru-RU" sz="2000" dirty="0"/>
              <a:t>Клиент чувствует, что организация, ее персонал и функциональная система существуют для того, чтобы решать возникающие проблемы.</a:t>
            </a:r>
          </a:p>
          <a:p>
            <a:endParaRPr lang="ru-RU" sz="2000" dirty="0"/>
          </a:p>
          <a:p>
            <a:r>
              <a:rPr lang="ru-RU" sz="2000" b="1" dirty="0" smtClean="0"/>
              <a:t>Компетентность</a:t>
            </a:r>
            <a:endParaRPr lang="ru-RU" sz="2000" dirty="0" smtClean="0"/>
          </a:p>
          <a:p>
            <a:r>
              <a:rPr lang="ru-RU" sz="2000" dirty="0" smtClean="0"/>
              <a:t>Персонал обладает необходимыми знаниями и способен находить гибкие решения проблем клиента.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Спонтанность</a:t>
            </a:r>
            <a:endParaRPr lang="ru-RU" sz="2000" b="1" dirty="0"/>
          </a:p>
          <a:p>
            <a:r>
              <a:rPr lang="ru-RU" sz="2000" dirty="0"/>
              <a:t>Персонал имеет возможность и желание принимать независимые решения и гибко действовать в каждой ситуации.</a:t>
            </a:r>
          </a:p>
          <a:p>
            <a:endParaRPr lang="ru-RU" sz="2000" dirty="0"/>
          </a:p>
          <a:p>
            <a:r>
              <a:rPr lang="ru-RU" sz="2000" b="1" dirty="0"/>
              <a:t>Находчивость в кризисных ситуациях</a:t>
            </a:r>
            <a:endParaRPr lang="ru-RU" sz="2000" dirty="0"/>
          </a:p>
          <a:p>
            <a:r>
              <a:rPr lang="ru-RU" sz="2000" dirty="0"/>
              <a:t>Персонал обладает находчивостью и готовностью действовать быстро, когда возникает проблема, или случается что-то непредвиденное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 bwMode="auto">
          <a:xfrm>
            <a:off x="263525" y="654050"/>
            <a:ext cx="8339138" cy="23876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>
              <a:defRPr/>
            </a:pP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>Работник сферы услуг должен знать общую психологию и психологию процесса обслуживания потребителя. Это включает в себя изучение собственной личности, умение оценить характер собеседника и поиск индивидуального подхода к каждому покупателю.</a:t>
            </a:r>
            <a:b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 Клиентам всегда неприятно равнодушие работников контактной зоны.</a:t>
            </a:r>
            <a:br>
              <a:rPr lang="ru-RU" sz="1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800" dirty="0" smtClean="0">
                <a:cs typeface="Times New Roman" pitchFamily="18" charset="0"/>
              </a:rPr>
              <a:t> Сферу обслуживания недаром называют службой хорошего настроения;</a:t>
            </a:r>
            <a:br>
              <a:rPr lang="ru-RU" sz="1800" dirty="0" smtClean="0">
                <a:cs typeface="Times New Roman" pitchFamily="18" charset="0"/>
              </a:rPr>
            </a:br>
            <a:r>
              <a:rPr lang="ru-RU" sz="1800" dirty="0" smtClean="0">
                <a:cs typeface="Times New Roman" pitchFamily="18" charset="0"/>
              </a:rPr>
              <a:t/>
            </a:r>
            <a:br>
              <a:rPr lang="ru-RU" sz="1800" dirty="0" smtClean="0">
                <a:cs typeface="Times New Roman" pitchFamily="18" charset="0"/>
              </a:rPr>
            </a:br>
            <a:r>
              <a:rPr lang="ru-RU" sz="1800" dirty="0" smtClean="0">
                <a:cs typeface="Times New Roman" pitchFamily="18" charset="0"/>
              </a:rPr>
              <a:t/>
            </a:r>
            <a:br>
              <a:rPr lang="ru-RU" sz="1800" dirty="0" smtClean="0">
                <a:cs typeface="Times New Roman" pitchFamily="18" charset="0"/>
              </a:rPr>
            </a:b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 Профессиональное поведение работника должно отвечать следующим требованиям</a:t>
            </a:r>
            <a:r>
              <a:rPr lang="ru-RU" sz="1800" dirty="0" smtClean="0">
                <a:cs typeface="Times New Roman" pitchFamily="18" charset="0"/>
              </a:rPr>
              <a:t>: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142852"/>
            <a:ext cx="65944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Требования к  персоналу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контактной зоны</a:t>
            </a:r>
            <a:endParaRPr lang="ru-RU" sz="1800" dirty="0">
              <a:latin typeface="Arial" charset="0"/>
            </a:endParaRPr>
          </a:p>
        </p:txBody>
      </p:sp>
      <p:sp>
        <p:nvSpPr>
          <p:cNvPr id="40964" name="Содержимое 3"/>
          <p:cNvSpPr>
            <a:spLocks noGrp="1"/>
          </p:cNvSpPr>
          <p:nvPr>
            <p:ph idx="1"/>
          </p:nvPr>
        </p:nvSpPr>
        <p:spPr bwMode="auto">
          <a:xfrm>
            <a:off x="519113" y="4999038"/>
            <a:ext cx="3030537" cy="1314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301625">
              <a:spcBef>
                <a:spcPct val="0"/>
              </a:spcBef>
              <a:buFont typeface="Wingdings" pitchFamily="2" charset="2"/>
              <a:buChar char="§"/>
              <a:tabLst>
                <a:tab pos="496888" algn="l"/>
              </a:tabLst>
            </a:pPr>
            <a:r>
              <a:rPr lang="ru-RU" sz="1800" dirty="0" smtClean="0">
                <a:cs typeface="Times New Roman" pitchFamily="18" charset="0"/>
              </a:rPr>
              <a:t>приветливость,</a:t>
            </a:r>
          </a:p>
          <a:p>
            <a:pPr marL="0" indent="301625">
              <a:spcBef>
                <a:spcPct val="0"/>
              </a:spcBef>
              <a:buFont typeface="Wingdings" pitchFamily="2" charset="2"/>
              <a:buChar char="§"/>
              <a:tabLst>
                <a:tab pos="496888" algn="l"/>
              </a:tabLst>
            </a:pPr>
            <a:r>
              <a:rPr lang="ru-RU" sz="1800" dirty="0" smtClean="0">
                <a:cs typeface="Times New Roman" pitchFamily="18" charset="0"/>
              </a:rPr>
              <a:t>вежливость;</a:t>
            </a:r>
          </a:p>
          <a:p>
            <a:pPr marL="0" indent="301625">
              <a:spcBef>
                <a:spcPct val="0"/>
              </a:spcBef>
              <a:buFont typeface="Wingdings" pitchFamily="2" charset="2"/>
              <a:buChar char="§"/>
              <a:tabLst>
                <a:tab pos="496888" algn="l"/>
              </a:tabLst>
            </a:pPr>
            <a:r>
              <a:rPr lang="ru-RU" sz="1800" dirty="0" smtClean="0">
                <a:cs typeface="Times New Roman" pitchFamily="18" charset="0"/>
              </a:rPr>
              <a:t>заботливость;	</a:t>
            </a:r>
            <a:endParaRPr lang="ru-RU" sz="1800" dirty="0" smtClean="0"/>
          </a:p>
          <a:p>
            <a:pPr marL="0" indent="301625">
              <a:spcBef>
                <a:spcPct val="0"/>
              </a:spcBef>
              <a:buFont typeface="Wingdings" pitchFamily="2" charset="2"/>
              <a:buChar char="§"/>
              <a:tabLst>
                <a:tab pos="496888" algn="l"/>
              </a:tabLst>
            </a:pPr>
            <a:r>
              <a:rPr lang="ru-RU" sz="1800" dirty="0" smtClean="0">
                <a:cs typeface="Times New Roman" pitchFamily="18" charset="0"/>
              </a:rPr>
              <a:t>эрудированность;</a:t>
            </a:r>
            <a:endParaRPr lang="ru-RU" sz="1800" dirty="0" smtClean="0"/>
          </a:p>
          <a:p>
            <a:pPr marL="0" indent="301625">
              <a:buFont typeface="Wingdings" pitchFamily="2" charset="2"/>
              <a:buChar char="§"/>
              <a:tabLst>
                <a:tab pos="496888" algn="l"/>
              </a:tabLst>
            </a:pPr>
            <a:endParaRPr lang="ru-RU" sz="1600" dirty="0" smtClean="0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4389438" y="4962525"/>
            <a:ext cx="4454525" cy="1570038"/>
          </a:xfrm>
          <a:prstGeom prst="rect">
            <a:avLst/>
          </a:prstGeom>
          <a:noFill/>
        </p:spPr>
        <p:txBody>
          <a:bodyPr/>
          <a:lstStyle/>
          <a:p>
            <a:pPr indent="301625">
              <a:buFont typeface="Wingdings" pitchFamily="2" charset="2"/>
              <a:buChar char="§"/>
              <a:tabLst>
                <a:tab pos="496888" algn="l"/>
              </a:tabLst>
              <a:defRPr/>
            </a:pPr>
            <a:r>
              <a:rPr lang="ru-RU" sz="1800" dirty="0">
                <a:latin typeface="Arial" charset="0"/>
                <a:cs typeface="Times New Roman" pitchFamily="18" charset="0"/>
              </a:rPr>
              <a:t>обходительность, </a:t>
            </a:r>
            <a:r>
              <a:rPr lang="ru-RU" sz="1800" dirty="0" smtClean="0">
                <a:latin typeface="Arial" charset="0"/>
                <a:cs typeface="Times New Roman" pitchFamily="18" charset="0"/>
              </a:rPr>
              <a:t>любезность</a:t>
            </a:r>
            <a:endParaRPr lang="ru-RU" sz="1800" dirty="0">
              <a:latin typeface="Arial" charset="0"/>
            </a:endParaRPr>
          </a:p>
          <a:p>
            <a:pPr indent="301625">
              <a:buFont typeface="Wingdings" pitchFamily="2" charset="2"/>
              <a:buChar char="§"/>
              <a:tabLst>
                <a:tab pos="496888" algn="l"/>
              </a:tabLst>
              <a:defRPr/>
            </a:pPr>
            <a:r>
              <a:rPr lang="ru-RU" sz="1800" dirty="0">
                <a:latin typeface="Arial" charset="0"/>
                <a:cs typeface="Times New Roman" pitchFamily="18" charset="0"/>
              </a:rPr>
              <a:t>сдержанность, </a:t>
            </a:r>
            <a:r>
              <a:rPr lang="ru-RU" sz="1800" dirty="0" smtClean="0">
                <a:latin typeface="Arial" charset="0"/>
                <a:cs typeface="Times New Roman" pitchFamily="18" charset="0"/>
              </a:rPr>
              <a:t>тактичность</a:t>
            </a:r>
            <a:endParaRPr lang="ru-RU" sz="1800" dirty="0">
              <a:latin typeface="Arial" charset="0"/>
            </a:endParaRPr>
          </a:p>
          <a:p>
            <a:pPr indent="301625" eaLnBrk="0" hangingPunct="0">
              <a:buFont typeface="Wingdings" pitchFamily="2" charset="2"/>
              <a:buChar char="§"/>
              <a:tabLst>
                <a:tab pos="496888" algn="l"/>
              </a:tabLst>
              <a:defRPr/>
            </a:pPr>
            <a:r>
              <a:rPr lang="ru-RU" sz="1800" kern="0" dirty="0">
                <a:latin typeface="+mn-lt"/>
                <a:cs typeface="Times New Roman" pitchFamily="18" charset="0"/>
              </a:rPr>
              <a:t>умение пользоваться </a:t>
            </a:r>
            <a:r>
              <a:rPr lang="ru-RU" sz="1800" kern="0" dirty="0" smtClean="0">
                <a:latin typeface="+mn-lt"/>
                <a:cs typeface="Times New Roman" pitchFamily="18" charset="0"/>
              </a:rPr>
              <a:t>улыбкой</a:t>
            </a:r>
            <a:endParaRPr lang="ru-RU" sz="1800" kern="0" dirty="0">
              <a:latin typeface="+mn-lt"/>
              <a:cs typeface="Times New Roman" pitchFamily="18" charset="0"/>
            </a:endParaRPr>
          </a:p>
          <a:p>
            <a:pPr indent="301625" eaLnBrk="0" hangingPunct="0">
              <a:buFont typeface="Wingdings" pitchFamily="2" charset="2"/>
              <a:buChar char="§"/>
              <a:tabLst>
                <a:tab pos="496888" algn="l"/>
              </a:tabLst>
              <a:defRPr/>
            </a:pPr>
            <a:r>
              <a:rPr lang="ru-RU" sz="1800" dirty="0" smtClean="0">
                <a:latin typeface="Arial" charset="0"/>
                <a:cs typeface="Times New Roman" pitchFamily="18" charset="0"/>
              </a:rPr>
              <a:t>мастерство</a:t>
            </a:r>
            <a:endParaRPr lang="ru-RU" sz="1800" kern="0" dirty="0">
              <a:latin typeface="+mn-lt"/>
            </a:endParaRPr>
          </a:p>
          <a:p>
            <a:pPr indent="301625" eaLnBrk="0" hangingPunct="0">
              <a:spcBef>
                <a:spcPct val="20000"/>
              </a:spcBef>
              <a:tabLst>
                <a:tab pos="496888" algn="l"/>
              </a:tabLst>
              <a:defRPr/>
            </a:pPr>
            <a:endParaRPr lang="ru-RU" sz="1600" kern="0" dirty="0">
              <a:latin typeface="+mn-lt"/>
            </a:endParaRP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2052638" y="3282950"/>
            <a:ext cx="6134100" cy="1423988"/>
          </a:xfrm>
          <a:prstGeom prst="rect">
            <a:avLst/>
          </a:prstGeom>
          <a:noFill/>
        </p:spPr>
        <p:txBody>
          <a:bodyPr/>
          <a:lstStyle/>
          <a:p>
            <a:pPr indent="301625" eaLnBrk="0" hangingPunct="0">
              <a:buFont typeface="Wingdings" pitchFamily="2" charset="2"/>
              <a:buChar char="v"/>
              <a:tabLst>
                <a:tab pos="496888" algn="l"/>
              </a:tabLst>
              <a:defRPr/>
            </a:pPr>
            <a:r>
              <a:rPr lang="ru-RU" sz="1600" kern="0" dirty="0">
                <a:latin typeface="+mn-lt"/>
                <a:cs typeface="Times New Roman" pitchFamily="18" charset="0"/>
              </a:rPr>
              <a:t>  </a:t>
            </a:r>
            <a:r>
              <a:rPr lang="ru-RU" sz="1800" kern="0" dirty="0">
                <a:latin typeface="+mn-lt"/>
                <a:cs typeface="Times New Roman" pitchFamily="18" charset="0"/>
              </a:rPr>
              <a:t>доброжелательность и радушие </a:t>
            </a:r>
          </a:p>
          <a:p>
            <a:pPr indent="301625" eaLnBrk="0" hangingPunct="0">
              <a:buFont typeface="Wingdings" pitchFamily="2" charset="2"/>
              <a:buChar char="v"/>
              <a:tabLst>
                <a:tab pos="496888" algn="l"/>
              </a:tabLst>
              <a:defRPr/>
            </a:pPr>
            <a:r>
              <a:rPr lang="ru-RU" sz="1800" kern="0" dirty="0">
                <a:latin typeface="+mn-lt"/>
                <a:cs typeface="Times New Roman" pitchFamily="18" charset="0"/>
              </a:rPr>
              <a:t>  забота о чести собственного предприятия;</a:t>
            </a:r>
            <a:endParaRPr lang="ru-RU" sz="1800" kern="0" dirty="0">
              <a:latin typeface="+mn-lt"/>
            </a:endParaRPr>
          </a:p>
          <a:p>
            <a:pPr indent="301625" eaLnBrk="0" hangingPunct="0">
              <a:buFont typeface="Wingdings" pitchFamily="2" charset="2"/>
              <a:buChar char="v"/>
              <a:tabLst>
                <a:tab pos="496888" algn="l"/>
              </a:tabLst>
              <a:defRPr/>
            </a:pPr>
            <a:r>
              <a:rPr lang="ru-RU" sz="1800" kern="0" dirty="0">
                <a:latin typeface="+mn-lt"/>
                <a:cs typeface="Times New Roman" pitchFamily="18" charset="0"/>
              </a:rPr>
              <a:t>  владение навыками воспитательной работы</a:t>
            </a:r>
            <a:r>
              <a:rPr lang="ru-RU" sz="1600" kern="0" dirty="0">
                <a:latin typeface="+mn-lt"/>
                <a:cs typeface="Times New Roman" pitchFamily="18" charset="0"/>
              </a:rPr>
              <a:t>;</a:t>
            </a:r>
          </a:p>
          <a:p>
            <a:pPr indent="301625" eaLnBrk="0" hangingPunct="0">
              <a:buFont typeface="Wingdings" pitchFamily="2" charset="2"/>
              <a:buChar char="v"/>
              <a:tabLst>
                <a:tab pos="496888" algn="l"/>
              </a:tabLst>
              <a:defRPr/>
            </a:pPr>
            <a:r>
              <a:rPr lang="ru-RU" sz="1800" kern="0" dirty="0">
                <a:latin typeface="Arial" charset="0"/>
                <a:cs typeface="Times New Roman" pitchFamily="18" charset="0"/>
              </a:rPr>
              <a:t>  понятие о стиле обслуживания;</a:t>
            </a:r>
            <a:endParaRPr lang="ru-RU" sz="1800" kern="0" dirty="0">
              <a:latin typeface="Arial" charset="0"/>
            </a:endParaRPr>
          </a:p>
          <a:p>
            <a:pPr indent="301625" eaLnBrk="0" hangingPunct="0">
              <a:buFontTx/>
              <a:buChar char="•"/>
              <a:tabLst>
                <a:tab pos="496888" algn="l"/>
              </a:tabLst>
              <a:defRPr/>
            </a:pPr>
            <a:endParaRPr lang="ru-RU" sz="1600" kern="0" dirty="0">
              <a:latin typeface="+mn-lt"/>
              <a:cs typeface="Times New Roman" pitchFamily="18" charset="0"/>
            </a:endParaRPr>
          </a:p>
          <a:p>
            <a:pPr indent="301625" eaLnBrk="0" hangingPunct="0">
              <a:buFontTx/>
              <a:buChar char="•"/>
              <a:tabLst>
                <a:tab pos="496888" algn="l"/>
              </a:tabLst>
              <a:defRPr/>
            </a:pPr>
            <a:endParaRPr lang="ru-RU" sz="1600" kern="0" dirty="0">
              <a:latin typeface="+mn-lt"/>
            </a:endParaRPr>
          </a:p>
          <a:p>
            <a:pPr indent="301625" eaLnBrk="0" hangingPunct="0">
              <a:spcBef>
                <a:spcPct val="20000"/>
              </a:spcBef>
              <a:tabLst>
                <a:tab pos="496888" algn="l"/>
              </a:tabLst>
              <a:defRPr/>
            </a:pPr>
            <a:endParaRPr lang="ru-RU" sz="1600" kern="0" dirty="0"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accent1">
                    <a:lumMod val="75000"/>
                  </a:schemeClr>
                </a:solidFill>
              </a:rPr>
              <a:t>Руководитель/менеджер</a:t>
            </a:r>
            <a:endParaRPr lang="ru-RU" sz="4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285860"/>
            <a:ext cx="8429684" cy="3203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813">
              <a:lnSpc>
                <a:spcPct val="80000"/>
              </a:lnSpc>
              <a:buFontTx/>
              <a:buNone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Роль менеджера по обслуживанию заключается в том, чтобы отслеживать и контролировать процесс обслуживания, основанный на обратной связи с потребителями, для того, чтобы убедиться, что потребности покупателей и представление     обслуживающего персонала об этих потребностях совпадут.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defTabSz="912813">
              <a:lnSpc>
                <a:spcPct val="80000"/>
              </a:lnSpc>
              <a:buFontTx/>
              <a:buNone/>
              <a:defRPr/>
            </a:pPr>
            <a:endParaRPr lang="en-US" sz="2800" dirty="0" smtClean="0"/>
          </a:p>
          <a:p>
            <a:pPr defTabSz="912813">
              <a:lnSpc>
                <a:spcPct val="80000"/>
              </a:lnSpc>
              <a:buFontTx/>
              <a:buNone/>
              <a:defRPr/>
            </a:pPr>
            <a:r>
              <a:rPr lang="ru-RU" sz="2800" dirty="0" smtClean="0"/>
              <a:t> 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4286256"/>
            <a:ext cx="73581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b="1" dirty="0" smtClean="0"/>
              <a:t>нанимать людей, способных воспринимать чужую точку зрения</a:t>
            </a:r>
          </a:p>
          <a:p>
            <a:pPr>
              <a:buFont typeface="Arial" pitchFamily="34" charset="0"/>
              <a:buChar char="•"/>
              <a:defRPr/>
            </a:pPr>
            <a:endParaRPr lang="ru-RU" b="1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ru-RU" b="1" dirty="0" smtClean="0"/>
              <a:t>разрабатывать стандарты обслуживания</a:t>
            </a:r>
          </a:p>
          <a:p>
            <a:pPr>
              <a:buFont typeface="Arial" pitchFamily="34" charset="0"/>
              <a:buChar char="•"/>
              <a:defRPr/>
            </a:pPr>
            <a:endParaRPr lang="ru-RU" b="1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ru-RU" b="1" dirty="0" smtClean="0"/>
              <a:t>обучать работников тому, как устанавливать контакт с клиентом;</a:t>
            </a:r>
          </a:p>
          <a:p>
            <a:pPr>
              <a:buFont typeface="Arial" pitchFamily="34" charset="0"/>
              <a:buChar char="•"/>
              <a:defRPr/>
            </a:pPr>
            <a:endParaRPr lang="ru-RU" b="1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ru-RU" b="1" dirty="0" smtClean="0"/>
              <a:t>руководство должно предоставлять работникам право поступать так, как они считают нужным для удовлетворения клиента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3786190"/>
            <a:ext cx="2398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руководство должно :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9"/>
          <p:cNvSpPr>
            <a:spLocks noChangeArrowheads="1"/>
          </p:cNvSpPr>
          <p:nvPr/>
        </p:nvSpPr>
        <p:spPr bwMode="auto">
          <a:xfrm>
            <a:off x="0" y="-30163"/>
            <a:ext cx="203200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47674" y="909603"/>
            <a:ext cx="7577972" cy="5486400"/>
            <a:chOff x="2620" y="1340"/>
            <a:chExt cx="7087" cy="5749"/>
          </a:xfrm>
          <a:effectLst>
            <a:outerShdw blurRad="266700" sx="106000" sy="106000" algn="ctr" rotWithShape="0">
              <a:schemeClr val="bg2">
                <a:lumMod val="60000"/>
                <a:lumOff val="40000"/>
              </a:schemeClr>
            </a:outerShdw>
          </a:effectLst>
        </p:grpSpPr>
        <p:sp>
          <p:nvSpPr>
            <p:cNvPr id="11270" name="Rectangle 18"/>
            <p:cNvSpPr>
              <a:spLocks noChangeArrowheads="1"/>
            </p:cNvSpPr>
            <p:nvPr/>
          </p:nvSpPr>
          <p:spPr bwMode="auto">
            <a:xfrm rot="16200000">
              <a:off x="1501" y="4549"/>
              <a:ext cx="2738" cy="4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sz="2400" dirty="0" err="1">
                  <a:latin typeface="Times New Roman" pitchFamily="18" charset="0"/>
                  <a:cs typeface="Times New Roman" pitchFamily="18" charset="0"/>
                </a:rPr>
                <a:t>Обратная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>
                  <a:latin typeface="Times New Roman" pitchFamily="18" charset="0"/>
                  <a:cs typeface="Times New Roman" pitchFamily="18" charset="0"/>
                </a:rPr>
                <a:t>связь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71" name="Oval 17"/>
            <p:cNvSpPr>
              <a:spLocks noChangeArrowheads="1"/>
            </p:cNvSpPr>
            <p:nvPr/>
          </p:nvSpPr>
          <p:spPr bwMode="auto">
            <a:xfrm>
              <a:off x="3467" y="1340"/>
              <a:ext cx="6240" cy="83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sz="1800" dirty="0" err="1">
                  <a:latin typeface="+mn-lt"/>
                  <a:cs typeface="Times New Roman" pitchFamily="18" charset="0"/>
                </a:rPr>
                <a:t>Ожидания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и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нужды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потребителей</a:t>
              </a:r>
              <a:endParaRPr lang="en-US" sz="1800" dirty="0">
                <a:latin typeface="+mn-lt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en-US" sz="1800" dirty="0">
                  <a:latin typeface="+mn-lt"/>
                  <a:cs typeface="Times New Roman" pitchFamily="18" charset="0"/>
                </a:rPr>
                <a:t>(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ожидаемое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качество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)</a:t>
              </a:r>
            </a:p>
          </p:txBody>
        </p:sp>
        <p:sp>
          <p:nvSpPr>
            <p:cNvPr id="11272" name="Rectangle 16"/>
            <p:cNvSpPr>
              <a:spLocks noChangeArrowheads="1"/>
            </p:cNvSpPr>
            <p:nvPr/>
          </p:nvSpPr>
          <p:spPr bwMode="auto">
            <a:xfrm>
              <a:off x="3824" y="2626"/>
              <a:ext cx="5500" cy="5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sz="1800" dirty="0" err="1">
                  <a:latin typeface="+mn-lt"/>
                  <a:cs typeface="Times New Roman" pitchFamily="18" charset="0"/>
                </a:rPr>
                <a:t>Выявление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нужд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потребителей</a:t>
              </a:r>
              <a:endParaRPr lang="en-US" sz="1800" dirty="0">
                <a:latin typeface="+mn-lt"/>
                <a:cs typeface="Times New Roman" pitchFamily="18" charset="0"/>
              </a:endParaRPr>
            </a:p>
          </p:txBody>
        </p:sp>
        <p:sp>
          <p:nvSpPr>
            <p:cNvPr id="11273" name="Rectangle 15"/>
            <p:cNvSpPr>
              <a:spLocks noChangeArrowheads="1"/>
            </p:cNvSpPr>
            <p:nvPr/>
          </p:nvSpPr>
          <p:spPr bwMode="auto">
            <a:xfrm>
              <a:off x="3824" y="6286"/>
              <a:ext cx="5500" cy="5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sz="1800" dirty="0" err="1">
                  <a:latin typeface="+mn-lt"/>
                  <a:cs typeface="Times New Roman" pitchFamily="18" charset="0"/>
                </a:rPr>
                <a:t>Восприятие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потребителей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(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воспринимаемое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качество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1274" name="Rectangle 14"/>
            <p:cNvSpPr>
              <a:spLocks noChangeArrowheads="1"/>
            </p:cNvSpPr>
            <p:nvPr/>
          </p:nvSpPr>
          <p:spPr bwMode="auto">
            <a:xfrm>
              <a:off x="3824" y="3618"/>
              <a:ext cx="5500" cy="10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sz="1800" dirty="0" err="1">
                  <a:latin typeface="+mn-lt"/>
                  <a:cs typeface="Times New Roman" pitchFamily="18" charset="0"/>
                </a:rPr>
                <a:t>Перевод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нужд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и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запросов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потребителей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в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конкретные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количественные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характеристики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продукции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или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услуги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(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проектируемое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качество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1275" name="Rectangle 13"/>
            <p:cNvSpPr>
              <a:spLocks noChangeArrowheads="1"/>
            </p:cNvSpPr>
            <p:nvPr/>
          </p:nvSpPr>
          <p:spPr bwMode="auto">
            <a:xfrm>
              <a:off x="3824" y="5129"/>
              <a:ext cx="5500" cy="7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sz="1800" dirty="0" err="1">
                  <a:latin typeface="+mn-lt"/>
                  <a:cs typeface="Times New Roman" pitchFamily="18" charset="0"/>
                </a:rPr>
                <a:t>Производство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продукции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,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оказание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услуг</a:t>
              </a:r>
              <a:endParaRPr lang="en-US" sz="1800" dirty="0">
                <a:latin typeface="+mn-lt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en-US" sz="1800" dirty="0">
                  <a:latin typeface="+mn-lt"/>
                  <a:cs typeface="Times New Roman" pitchFamily="18" charset="0"/>
                </a:rPr>
                <a:t> (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реальное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dirty="0" err="1">
                  <a:latin typeface="+mn-lt"/>
                  <a:cs typeface="Times New Roman" pitchFamily="18" charset="0"/>
                </a:rPr>
                <a:t>качество</a:t>
              </a:r>
              <a:r>
                <a:rPr lang="en-US" sz="1800" dirty="0">
                  <a:latin typeface="+mn-lt"/>
                  <a:cs typeface="Times New Roman" pitchFamily="18" charset="0"/>
                </a:rPr>
                <a:t>)</a:t>
              </a:r>
            </a:p>
          </p:txBody>
        </p:sp>
        <p:cxnSp>
          <p:nvCxnSpPr>
            <p:cNvPr id="11276" name="AutoShape 12"/>
            <p:cNvCxnSpPr>
              <a:cxnSpLocks noChangeShapeType="1"/>
            </p:cNvCxnSpPr>
            <p:nvPr/>
          </p:nvCxnSpPr>
          <p:spPr bwMode="auto">
            <a:xfrm>
              <a:off x="6586" y="2177"/>
              <a:ext cx="0" cy="4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277" name="AutoShape 11"/>
            <p:cNvCxnSpPr>
              <a:cxnSpLocks noChangeShapeType="1"/>
            </p:cNvCxnSpPr>
            <p:nvPr/>
          </p:nvCxnSpPr>
          <p:spPr bwMode="auto">
            <a:xfrm>
              <a:off x="6586" y="3169"/>
              <a:ext cx="0" cy="4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278" name="AutoShape 10"/>
            <p:cNvCxnSpPr>
              <a:cxnSpLocks noChangeShapeType="1"/>
            </p:cNvCxnSpPr>
            <p:nvPr/>
          </p:nvCxnSpPr>
          <p:spPr bwMode="auto">
            <a:xfrm>
              <a:off x="6586" y="5837"/>
              <a:ext cx="0" cy="4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279" name="AutoShape 9"/>
            <p:cNvCxnSpPr>
              <a:cxnSpLocks noChangeShapeType="1"/>
            </p:cNvCxnSpPr>
            <p:nvPr/>
          </p:nvCxnSpPr>
          <p:spPr bwMode="auto">
            <a:xfrm>
              <a:off x="6586" y="4680"/>
              <a:ext cx="0" cy="4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280" name="AutoShape 8"/>
            <p:cNvCxnSpPr>
              <a:cxnSpLocks noChangeShapeType="1"/>
            </p:cNvCxnSpPr>
            <p:nvPr/>
          </p:nvCxnSpPr>
          <p:spPr bwMode="auto">
            <a:xfrm>
              <a:off x="6586" y="6829"/>
              <a:ext cx="0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281" name="AutoShape 7"/>
            <p:cNvCxnSpPr>
              <a:cxnSpLocks noChangeShapeType="1"/>
            </p:cNvCxnSpPr>
            <p:nvPr/>
          </p:nvCxnSpPr>
          <p:spPr bwMode="auto">
            <a:xfrm flipH="1">
              <a:off x="3329" y="7089"/>
              <a:ext cx="325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282" name="AutoShape 6"/>
            <p:cNvCxnSpPr>
              <a:cxnSpLocks noChangeShapeType="1"/>
            </p:cNvCxnSpPr>
            <p:nvPr/>
          </p:nvCxnSpPr>
          <p:spPr bwMode="auto">
            <a:xfrm flipV="1">
              <a:off x="3329" y="2956"/>
              <a:ext cx="0" cy="413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283" name="AutoShape 5"/>
            <p:cNvCxnSpPr>
              <a:cxnSpLocks noChangeShapeType="1"/>
            </p:cNvCxnSpPr>
            <p:nvPr/>
          </p:nvCxnSpPr>
          <p:spPr bwMode="auto">
            <a:xfrm>
              <a:off x="3329" y="2956"/>
              <a:ext cx="49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284" name="AutoShape 4"/>
            <p:cNvCxnSpPr>
              <a:cxnSpLocks noChangeShapeType="1"/>
            </p:cNvCxnSpPr>
            <p:nvPr/>
          </p:nvCxnSpPr>
          <p:spPr bwMode="auto">
            <a:xfrm>
              <a:off x="3329" y="4208"/>
              <a:ext cx="49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285" name="AutoShape 3"/>
            <p:cNvCxnSpPr>
              <a:cxnSpLocks noChangeShapeType="1"/>
            </p:cNvCxnSpPr>
            <p:nvPr/>
          </p:nvCxnSpPr>
          <p:spPr bwMode="auto">
            <a:xfrm>
              <a:off x="3329" y="5506"/>
              <a:ext cx="49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286" name="AutoShape 2"/>
            <p:cNvCxnSpPr>
              <a:cxnSpLocks noChangeShapeType="1"/>
            </p:cNvCxnSpPr>
            <p:nvPr/>
          </p:nvCxnSpPr>
          <p:spPr bwMode="auto">
            <a:xfrm>
              <a:off x="3329" y="6521"/>
              <a:ext cx="49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11268" name="Rectangle 26"/>
          <p:cNvSpPr>
            <a:spLocks noChangeArrowheads="1"/>
          </p:cNvSpPr>
          <p:nvPr/>
        </p:nvSpPr>
        <p:spPr bwMode="auto">
          <a:xfrm>
            <a:off x="190500" y="215900"/>
            <a:ext cx="8953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eaLnBrk="0" hangingPunct="0">
              <a:defRPr/>
            </a:pPr>
            <a:r>
              <a:rPr lang="ru-RU" sz="2400" b="1" dirty="0">
                <a:latin typeface="+mn-lt"/>
                <a:cs typeface="Times New Roman" pitchFamily="18" charset="0"/>
              </a:rPr>
              <a:t>Цикл управления взаимоотношениями с </a:t>
            </a:r>
            <a:r>
              <a:rPr lang="en-US" sz="2400" b="1" dirty="0">
                <a:latin typeface="+mn-lt"/>
                <a:cs typeface="Times New Roman" pitchFamily="18" charset="0"/>
              </a:rPr>
              <a:t>   </a:t>
            </a:r>
            <a:r>
              <a:rPr lang="ru-RU" sz="2400" b="1" dirty="0">
                <a:latin typeface="+mn-lt"/>
                <a:cs typeface="Times New Roman" pitchFamily="18" charset="0"/>
              </a:rPr>
              <a:t>потребителями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18487" cy="757238"/>
          </a:xfrm>
        </p:spPr>
        <p:txBody>
          <a:bodyPr/>
          <a:lstStyle/>
          <a:p>
            <a:pPr algn="ctr"/>
            <a:r>
              <a:rPr lang="ru-RU" sz="3600" smtClean="0">
                <a:solidFill>
                  <a:srgbClr val="7F3D6E"/>
                </a:solidFill>
                <a:latin typeface="Arial" charset="0"/>
              </a:rPr>
              <a:t>Структура процесса оказания услуги</a:t>
            </a:r>
          </a:p>
        </p:txBody>
      </p:sp>
      <p:graphicFrame>
        <p:nvGraphicFramePr>
          <p:cNvPr id="1026" name="Organization Chart 6"/>
          <p:cNvGraphicFramePr>
            <a:graphicFrameLocks/>
          </p:cNvGraphicFramePr>
          <p:nvPr>
            <p:ph type="dgm" idx="1"/>
          </p:nvPr>
        </p:nvGraphicFramePr>
        <p:xfrm>
          <a:off x="395288" y="1520825"/>
          <a:ext cx="8208962" cy="4356100"/>
        </p:xfrm>
        <a:graphic>
          <a:graphicData uri="http://schemas.openxmlformats.org/drawingml/2006/compatibility">
            <com:legacyDrawing xmlns:com="http://schemas.openxmlformats.org/drawingml/2006/compatibility" spid="_x0000_s72706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 descr="http://www.cfin.ru/press/marketing/2001-1/novatorov-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42852"/>
            <a:ext cx="7253717" cy="6443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>
                <a:latin typeface="Arial" charset="0"/>
              </a:rPr>
              <a:t>					   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>
                <a:latin typeface="Arial" charset="0"/>
              </a:rPr>
              <a:t>					    =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>
                <a:latin typeface="Arial" charset="0"/>
              </a:rPr>
              <a:t>					  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>
                <a:latin typeface="Arial" charset="0"/>
              </a:rPr>
              <a:t>					     =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000" smtClean="0">
              <a:latin typeface="Arial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>
                <a:latin typeface="Arial" charset="0"/>
              </a:rPr>
              <a:t>					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331913" y="2168525"/>
            <a:ext cx="2808287" cy="18367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Момент </a:t>
            </a:r>
          </a:p>
          <a:p>
            <a:pPr algn="ctr"/>
            <a:r>
              <a:rPr lang="ru-RU" sz="2400"/>
              <a:t>производства </a:t>
            </a:r>
          </a:p>
          <a:p>
            <a:pPr algn="ctr"/>
            <a:r>
              <a:rPr lang="ru-RU" sz="2400"/>
              <a:t>услуги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184775" y="2205038"/>
            <a:ext cx="2808288" cy="18367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Момент </a:t>
            </a:r>
          </a:p>
          <a:p>
            <a:pPr algn="ctr"/>
            <a:r>
              <a:rPr lang="ru-RU" sz="2400"/>
              <a:t>оказания </a:t>
            </a:r>
          </a:p>
          <a:p>
            <a:pPr algn="ctr"/>
            <a:r>
              <a:rPr lang="ru-RU" sz="2400"/>
              <a:t>услуги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295400" y="4292600"/>
            <a:ext cx="2808288" cy="18367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Процесс </a:t>
            </a:r>
          </a:p>
          <a:p>
            <a:pPr algn="ctr"/>
            <a:r>
              <a:rPr lang="ru-RU" sz="2400"/>
              <a:t>обслуживания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256213" y="4329113"/>
            <a:ext cx="2808287" cy="18367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/>
              <a:t>Процесс </a:t>
            </a:r>
          </a:p>
          <a:p>
            <a:pPr algn="ctr"/>
            <a:r>
              <a:rPr lang="ru-RU" sz="2400"/>
              <a:t>выполнения </a:t>
            </a:r>
          </a:p>
          <a:p>
            <a:pPr algn="ctr"/>
            <a:r>
              <a:rPr lang="ru-RU" sz="2400"/>
              <a:t>услуги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357158" y="1571612"/>
            <a:ext cx="8496300" cy="1588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74638"/>
            <a:ext cx="8953500" cy="11430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2813"/>
            <a:r>
              <a:rPr lang="ru-RU" sz="2400" smtClean="0"/>
              <a:t>Концепция маркетинга услуг П. Эйгле и Е. Ланжара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/>
          <a:srcRect t="3062" r="1270" b="4037"/>
          <a:stretch>
            <a:fillRect/>
          </a:stretch>
        </p:blipFill>
        <p:spPr bwMode="auto">
          <a:xfrm>
            <a:off x="592138" y="800100"/>
            <a:ext cx="8010525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36550" y="4706938"/>
            <a:ext cx="8397875" cy="1314450"/>
          </a:xfrm>
          <a:prstGeom prst="rect">
            <a:avLst/>
          </a:prstGeo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marL="341313" indent="-341313" defTabSz="912813" eaLnBrk="0" hangingPunct="0">
              <a:spcBef>
                <a:spcPct val="20000"/>
              </a:spcBef>
              <a:defRPr/>
            </a:pPr>
            <a:r>
              <a:rPr lang="ru-RU" sz="1800" kern="0" dirty="0">
                <a:latin typeface="+mn-lt"/>
              </a:rPr>
              <a:t>Установили различия между  базовой услугой, необходимыми или добавленными услугами, которые сопровождают базовую услугу, и сервисной системой, включающей видимую и невидимую физическую поддержку,</a:t>
            </a:r>
          </a:p>
          <a:p>
            <a:pPr marL="341313" indent="-341313" defTabSz="912813" eaLnBrk="0" hangingPunct="0">
              <a:spcBef>
                <a:spcPct val="20000"/>
              </a:spcBef>
              <a:defRPr/>
            </a:pPr>
            <a:r>
              <a:rPr lang="ru-RU" sz="1800" kern="0" dirty="0">
                <a:latin typeface="+mn-lt"/>
              </a:rPr>
              <a:t> 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7013" y="5911850"/>
            <a:ext cx="6754812" cy="766763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marL="341313" indent="-341313" defTabSz="912813" eaLnBrk="0" hangingPunct="0">
              <a:spcBef>
                <a:spcPct val="20000"/>
              </a:spcBef>
              <a:defRPr/>
            </a:pPr>
            <a:r>
              <a:rPr lang="ru-RU" sz="1800" kern="0" dirty="0">
                <a:latin typeface="+mn-lt"/>
              </a:rPr>
              <a:t>Выделили персонал, вступающий в контакт с потребителем  и способы участия клиента в оказании услуги.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solidFill>
                  <a:srgbClr val="1120AA"/>
                </a:solidFill>
                <a:latin typeface="Arial" charset="0"/>
              </a:rPr>
              <a:t>2 </a:t>
            </a:r>
            <a:r>
              <a:rPr lang="ru-RU" sz="4000" dirty="0" smtClean="0">
                <a:solidFill>
                  <a:srgbClr val="1120AA"/>
                </a:solidFill>
                <a:latin typeface="Arial" charset="0"/>
              </a:rPr>
              <a:t>Организация процесса оказания услуг во времени</a:t>
            </a:r>
          </a:p>
        </p:txBody>
      </p:sp>
      <p:sp>
        <p:nvSpPr>
          <p:cNvPr id="9219" name="Rectangle 5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endParaRPr lang="ru-RU" smtClean="0">
              <a:latin typeface="Arial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mtClean="0">
                <a:latin typeface="Arial" charset="0"/>
              </a:rPr>
              <a:t>Время оказания услуг – период времени от момента приема заказа до выдачи ее клиенту.</a:t>
            </a:r>
          </a:p>
          <a:p>
            <a:pPr>
              <a:buFont typeface="Wingdings 2" pitchFamily="18" charset="2"/>
              <a:buNone/>
            </a:pPr>
            <a:endParaRPr lang="ru-RU" smtClean="0">
              <a:latin typeface="Arial" charset="0"/>
            </a:endParaRPr>
          </a:p>
          <a:p>
            <a:pPr>
              <a:buFont typeface="Wingdings 2" pitchFamily="18" charset="2"/>
              <a:buNone/>
            </a:pPr>
            <a:endParaRPr lang="ru-RU" smtClean="0">
              <a:latin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ru-RU" smtClean="0">
                <a:latin typeface="Arial" charset="0"/>
              </a:rPr>
              <a:t>			        =			+</a:t>
            </a: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571472" y="4071942"/>
            <a:ext cx="2339975" cy="1655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dirty="0"/>
              <a:t>Время </a:t>
            </a:r>
          </a:p>
          <a:p>
            <a:pPr algn="ctr"/>
            <a:r>
              <a:rPr lang="ru-RU" sz="2400" dirty="0"/>
              <a:t>оказания услуги</a:t>
            </a:r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3571868" y="4071942"/>
            <a:ext cx="2339975" cy="1655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/>
              <a:t>Длительность </a:t>
            </a:r>
          </a:p>
          <a:p>
            <a:pPr algn="ctr"/>
            <a:r>
              <a:rPr lang="ru-RU" sz="2000" dirty="0"/>
              <a:t>производственного </a:t>
            </a:r>
          </a:p>
          <a:p>
            <a:pPr algn="ctr"/>
            <a:r>
              <a:rPr lang="ru-RU" sz="2000" dirty="0"/>
              <a:t>цикла выполнения </a:t>
            </a:r>
          </a:p>
          <a:p>
            <a:pPr algn="ctr"/>
            <a:r>
              <a:rPr lang="ru-RU" sz="2000" dirty="0"/>
              <a:t>услуги</a:t>
            </a:r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6357950" y="4071942"/>
            <a:ext cx="2339975" cy="1655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/>
              <a:t>Время </a:t>
            </a:r>
          </a:p>
          <a:p>
            <a:pPr algn="ctr"/>
            <a:r>
              <a:rPr lang="ru-RU" sz="2000" dirty="0"/>
              <a:t>обслуживания </a:t>
            </a:r>
          </a:p>
          <a:p>
            <a:pPr algn="ctr"/>
            <a:r>
              <a:rPr lang="ru-RU" sz="2000" dirty="0"/>
              <a:t>клиентов</a:t>
            </a:r>
          </a:p>
        </p:txBody>
      </p:sp>
      <p:sp>
        <p:nvSpPr>
          <p:cNvPr id="9223" name="Line 10"/>
          <p:cNvSpPr>
            <a:spLocks noChangeShapeType="1"/>
          </p:cNvSpPr>
          <p:nvPr/>
        </p:nvSpPr>
        <p:spPr bwMode="auto">
          <a:xfrm>
            <a:off x="323850" y="19161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idx="1"/>
          </p:nvPr>
        </p:nvSpPr>
        <p:spPr bwMode="auto">
          <a:xfrm>
            <a:off x="153988" y="252413"/>
            <a:ext cx="8616950" cy="4929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000" b="1" smtClean="0"/>
              <a:t>Своевременное выполнение заказа ---- </a:t>
            </a:r>
            <a:r>
              <a:rPr lang="ru-RU" sz="1800" smtClean="0"/>
              <a:t>ликвидирует потери времени заказчика на дополнительное посещение.</a:t>
            </a:r>
          </a:p>
          <a:p>
            <a:pPr>
              <a:buFontTx/>
              <a:buNone/>
            </a:pPr>
            <a:endParaRPr lang="ru-RU" sz="1800" smtClean="0"/>
          </a:p>
          <a:p>
            <a:r>
              <a:rPr lang="ru-RU" sz="1800" smtClean="0"/>
              <a:t>С целью соблюдения сроков выполнения заказов необходимо предоставлять потребителю информацию об этих сроках, в том числе и на срочные услуги.</a:t>
            </a:r>
          </a:p>
          <a:p>
            <a:r>
              <a:rPr lang="ru-RU" sz="1800" smtClean="0"/>
              <a:t>осуществлять плановый контроль за соблюдением установленных сроков, ввести оплату после предоставления услуги,</a:t>
            </a:r>
          </a:p>
          <a:p>
            <a:endParaRPr lang="ru-RU" sz="1800" smtClean="0"/>
          </a:p>
          <a:p>
            <a:r>
              <a:rPr lang="ru-RU" sz="1800" smtClean="0"/>
              <a:t>С целью избегания потребителем дополнительного посещения предприятия необходимо создать систему коммуникаций между предприятием и потребителем. </a:t>
            </a:r>
          </a:p>
          <a:p>
            <a:endParaRPr lang="ru-RU" sz="1800" smtClean="0"/>
          </a:p>
          <a:p>
            <a:r>
              <a:rPr lang="ru-RU" sz="1800" smtClean="0"/>
              <a:t>сформировать базу данных о клиентах, где фиксировать и хранить информацию о средствах связи с заказчиком (телефон, </a:t>
            </a:r>
            <a:r>
              <a:rPr lang="en-US" sz="1800" smtClean="0"/>
              <a:t>E</a:t>
            </a:r>
            <a:r>
              <a:rPr lang="ru-RU" sz="1800" smtClean="0"/>
              <a:t>-</a:t>
            </a:r>
            <a:r>
              <a:rPr lang="en-US" sz="1800" smtClean="0"/>
              <a:t>mail</a:t>
            </a:r>
            <a:r>
              <a:rPr lang="ru-RU" sz="1800" smtClean="0"/>
              <a:t>, </a:t>
            </a:r>
            <a:r>
              <a:rPr lang="ru-RU" sz="1800" b="1" smtClean="0"/>
              <a:t>адресе </a:t>
            </a:r>
            <a:r>
              <a:rPr lang="ru-RU" sz="1800" smtClean="0"/>
              <a:t>целью его предупреждения о возможных задержках в выполнении заказа или его более раннем завершении.</a:t>
            </a:r>
          </a:p>
          <a:p>
            <a:endParaRPr lang="ru-RU" sz="1800" smtClean="0"/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227013" y="5437188"/>
            <a:ext cx="8543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800">
                <a:latin typeface="Times New Roman" pitchFamily="18" charset="0"/>
                <a:cs typeface="Times New Roman" pitchFamily="18" charset="0"/>
              </a:rPr>
              <a:t>Формирование базы данных  -- возможность своевременно предупреждать о необходимости первичного или повторного посещения предприятия, сообщать информацию, а также анализировать и создавать образ своего потребителя, </a:t>
            </a:r>
          </a:p>
          <a:p>
            <a:pPr eaLnBrk="0" hangingPunct="0"/>
            <a:r>
              <a:rPr lang="ru-RU" sz="1800">
                <a:latin typeface="Times New Roman" pitchFamily="18" charset="0"/>
                <a:cs typeface="Times New Roman" pitchFamily="18" charset="0"/>
              </a:rPr>
              <a:t>Такая забота будет способствовать формированию положительного имиджа.</a:t>
            </a:r>
            <a:endParaRPr lang="ru-RU"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810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sz="2800" b="1" dirty="0" smtClean="0"/>
              <a:t>Психология ожидания в очереди</a:t>
            </a:r>
          </a:p>
        </p:txBody>
      </p:sp>
      <p:sp>
        <p:nvSpPr>
          <p:cNvPr id="44035" name="Содержимое 2"/>
          <p:cNvSpPr>
            <a:spLocks noGrp="1"/>
          </p:cNvSpPr>
          <p:nvPr>
            <p:ph idx="1"/>
          </p:nvPr>
        </p:nvSpPr>
        <p:spPr bwMode="auto">
          <a:xfrm>
            <a:off x="785786" y="800100"/>
            <a:ext cx="8058177" cy="56594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FontTx/>
              <a:buAutoNum type="arabicPeriod"/>
            </a:pPr>
            <a:r>
              <a:rPr lang="ru-RU" sz="1800" dirty="0" smtClean="0"/>
              <a:t>Незанятый период воспринимается как более долгий, чем занятый;</a:t>
            </a:r>
          </a:p>
          <a:p>
            <a:pPr marL="342900" indent="-342900">
              <a:buFontTx/>
              <a:buAutoNum type="arabicPeriod"/>
            </a:pPr>
            <a:r>
              <a:rPr lang="ru-RU" sz="1800" dirty="0" smtClean="0"/>
              <a:t>Ожидание вне процесса обслуживания кажется более долгим, чем ожидание в процессе обслуживания;</a:t>
            </a:r>
          </a:p>
          <a:p>
            <a:pPr marL="342900" indent="-342900">
              <a:buFontTx/>
              <a:buAutoNum type="arabicPeriod"/>
            </a:pPr>
            <a:r>
              <a:rPr lang="ru-RU" sz="1800" dirty="0" smtClean="0"/>
              <a:t>Волнение делает ожидание более долгим;</a:t>
            </a:r>
          </a:p>
          <a:p>
            <a:pPr marL="342900" indent="-342900">
              <a:buFontTx/>
              <a:buAutoNum type="arabicPeriod"/>
            </a:pPr>
            <a:r>
              <a:rPr lang="ru-RU" sz="1800" dirty="0" smtClean="0"/>
              <a:t>Неопределенное ожидание дольше известного, имеющего определенный срок;</a:t>
            </a:r>
          </a:p>
          <a:p>
            <a:pPr marL="342900" indent="-342900">
              <a:buFontTx/>
              <a:buAutoNum type="arabicPeriod"/>
            </a:pPr>
            <a:r>
              <a:rPr lang="ru-RU" sz="1800" dirty="0" smtClean="0"/>
              <a:t>Необъясненное ожидание дольше объясненного;</a:t>
            </a:r>
          </a:p>
          <a:p>
            <a:pPr marL="342900" indent="-342900">
              <a:buFontTx/>
              <a:buAutoNum type="arabicPeriod"/>
            </a:pPr>
            <a:r>
              <a:rPr lang="ru-RU" sz="1800" dirty="0" smtClean="0"/>
              <a:t>Несправедливое ожидание длится дольше справедливого;</a:t>
            </a:r>
          </a:p>
          <a:p>
            <a:pPr marL="342900" indent="-342900">
              <a:buFontTx/>
              <a:buAutoNum type="arabicPeriod"/>
            </a:pPr>
            <a:r>
              <a:rPr lang="ru-RU" sz="1800" dirty="0" smtClean="0"/>
              <a:t>Чем ценнее услуга, тем дольше потребитель готов ждать;</a:t>
            </a:r>
          </a:p>
          <a:p>
            <a:pPr marL="342900" indent="-342900">
              <a:buFontTx/>
              <a:buAutoNum type="arabicPeriod"/>
            </a:pPr>
            <a:r>
              <a:rPr lang="ru-RU" sz="1800" dirty="0" smtClean="0"/>
              <a:t>Одинокое ожидание дольше группового.</a:t>
            </a:r>
          </a:p>
          <a:p>
            <a:pPr marL="342900" indent="-342900">
              <a:buFontTx/>
              <a:buAutoNum type="arabicPeriod"/>
            </a:pPr>
            <a:endParaRPr lang="ru-RU" sz="2000" dirty="0" smtClean="0"/>
          </a:p>
          <a:p>
            <a:pPr marL="342900" indent="-342900">
              <a:buFontTx/>
              <a:buNone/>
            </a:pPr>
            <a:r>
              <a:rPr lang="ru-RU" sz="2000" b="1" u="sng" dirty="0" smtClean="0">
                <a:solidFill>
                  <a:srgbClr val="0B20B1"/>
                </a:solidFill>
              </a:rPr>
              <a:t>Для клиентов наиболее важны вопросы</a:t>
            </a:r>
            <a:r>
              <a:rPr lang="ru-RU" sz="2000" b="1" dirty="0" smtClean="0"/>
              <a:t>: </a:t>
            </a:r>
          </a:p>
          <a:p>
            <a:pPr marL="342900" indent="-342900">
              <a:buFontTx/>
              <a:buNone/>
            </a:pPr>
            <a:r>
              <a:rPr lang="ru-RU" sz="2000" dirty="0" smtClean="0"/>
              <a:t>     </a:t>
            </a:r>
            <a:r>
              <a:rPr lang="ru-RU" sz="2000" b="1" dirty="0" smtClean="0"/>
              <a:t>1</a:t>
            </a:r>
            <a:r>
              <a:rPr lang="ru-RU" sz="2000" dirty="0" smtClean="0"/>
              <a:t>.</a:t>
            </a:r>
            <a:r>
              <a:rPr lang="ru-RU" sz="2000" b="1" dirty="0" smtClean="0"/>
              <a:t>справедливость,                4.степень заинтересованности,         2.позиция потребителя,       5.окружающая обстановка,                 3.ценность услуги.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fld id="{2CD400D3-11E8-486E-B446-4B8BBAA12E1E}" type="slidenum">
              <a:rPr lang="ru-RU"/>
              <a:pPr/>
              <a:t>31</a:t>
            </a:fld>
            <a:endParaRPr lang="ru-RU"/>
          </a:p>
        </p:txBody>
      </p:sp>
      <p:sp>
        <p:nvSpPr>
          <p:cNvPr id="10243" name="Rectangle 39"/>
          <p:cNvSpPr>
            <a:spLocks noChangeArrowheads="1"/>
          </p:cNvSpPr>
          <p:nvPr/>
        </p:nvSpPr>
        <p:spPr bwMode="auto">
          <a:xfrm>
            <a:off x="3473450" y="1196975"/>
            <a:ext cx="2251075" cy="936625"/>
          </a:xfrm>
          <a:prstGeom prst="rect">
            <a:avLst/>
          </a:prstGeom>
          <a:solidFill>
            <a:srgbClr val="333399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Сокращение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 времени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оказания услуг</a:t>
            </a:r>
          </a:p>
        </p:txBody>
      </p:sp>
      <p:sp>
        <p:nvSpPr>
          <p:cNvPr id="10244" name="Rectangle 40"/>
          <p:cNvSpPr>
            <a:spLocks noChangeArrowheads="1"/>
          </p:cNvSpPr>
          <p:nvPr/>
        </p:nvSpPr>
        <p:spPr bwMode="auto">
          <a:xfrm>
            <a:off x="4859338" y="2528888"/>
            <a:ext cx="3673475" cy="755650"/>
          </a:xfrm>
          <a:prstGeom prst="rect">
            <a:avLst/>
          </a:prstGeom>
          <a:solidFill>
            <a:srgbClr val="BBE0E3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Уменьшение длительности </a:t>
            </a:r>
          </a:p>
          <a:p>
            <a:pPr algn="ctr"/>
            <a:r>
              <a:rPr lang="ru-RU" sz="2000"/>
              <a:t>обслуживания клиентов</a:t>
            </a:r>
          </a:p>
        </p:txBody>
      </p:sp>
      <p:sp>
        <p:nvSpPr>
          <p:cNvPr id="10245" name="Rectangle 43"/>
          <p:cNvSpPr>
            <a:spLocks noChangeArrowheads="1"/>
          </p:cNvSpPr>
          <p:nvPr/>
        </p:nvSpPr>
        <p:spPr bwMode="auto">
          <a:xfrm>
            <a:off x="1150938" y="2528888"/>
            <a:ext cx="3421062" cy="755650"/>
          </a:xfrm>
          <a:prstGeom prst="rect">
            <a:avLst/>
          </a:prstGeom>
          <a:solidFill>
            <a:srgbClr val="BBE0E3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Уменьшение длительности </a:t>
            </a:r>
          </a:p>
          <a:p>
            <a:pPr algn="ctr"/>
            <a:r>
              <a:rPr lang="ru-RU" sz="2000"/>
              <a:t>производственного цикла</a:t>
            </a:r>
          </a:p>
        </p:txBody>
      </p:sp>
      <p:cxnSp>
        <p:nvCxnSpPr>
          <p:cNvPr id="10246" name="AutoShape 44"/>
          <p:cNvCxnSpPr>
            <a:cxnSpLocks noChangeShapeType="1"/>
            <a:stCxn id="10243" idx="2"/>
            <a:endCxn id="10245" idx="0"/>
          </p:cNvCxnSpPr>
          <p:nvPr/>
        </p:nvCxnSpPr>
        <p:spPr bwMode="auto">
          <a:xfrm rot="5400000">
            <a:off x="3532982" y="1462881"/>
            <a:ext cx="395288" cy="1736725"/>
          </a:xfrm>
          <a:prstGeom prst="bentConnector3">
            <a:avLst>
              <a:gd name="adj1" fmla="val 49801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0247" name="AutoShape 45"/>
          <p:cNvCxnSpPr>
            <a:cxnSpLocks noChangeShapeType="1"/>
            <a:stCxn id="10243" idx="2"/>
            <a:endCxn id="10244" idx="0"/>
          </p:cNvCxnSpPr>
          <p:nvPr/>
        </p:nvCxnSpPr>
        <p:spPr bwMode="auto">
          <a:xfrm rot="16200000" flipH="1">
            <a:off x="5449888" y="1282700"/>
            <a:ext cx="395288" cy="2097087"/>
          </a:xfrm>
          <a:prstGeom prst="bentConnector3">
            <a:avLst>
              <a:gd name="adj1" fmla="val 49801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10248" name="Rectangle 47"/>
          <p:cNvSpPr>
            <a:spLocks noChangeArrowheads="1"/>
          </p:cNvSpPr>
          <p:nvPr/>
        </p:nvSpPr>
        <p:spPr bwMode="auto">
          <a:xfrm>
            <a:off x="323850" y="3824288"/>
            <a:ext cx="3419475" cy="757237"/>
          </a:xfrm>
          <a:prstGeom prst="rect">
            <a:avLst/>
          </a:prstGeom>
          <a:solidFill>
            <a:srgbClr val="606060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Совершенствование </a:t>
            </a:r>
          </a:p>
          <a:p>
            <a:pPr algn="ctr"/>
            <a:r>
              <a:rPr lang="ru-RU" sz="2000"/>
              <a:t>технологических процессов</a:t>
            </a:r>
          </a:p>
        </p:txBody>
      </p:sp>
      <p:cxnSp>
        <p:nvCxnSpPr>
          <p:cNvPr id="10249" name="AutoShape 48"/>
          <p:cNvCxnSpPr>
            <a:cxnSpLocks noChangeShapeType="1"/>
            <a:stCxn id="10245" idx="2"/>
            <a:endCxn id="10248" idx="0"/>
          </p:cNvCxnSpPr>
          <p:nvPr/>
        </p:nvCxnSpPr>
        <p:spPr bwMode="auto">
          <a:xfrm rot="5400000">
            <a:off x="2178051" y="3140075"/>
            <a:ext cx="539750" cy="82867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10250" name="Rectangle 50"/>
          <p:cNvSpPr>
            <a:spLocks noChangeArrowheads="1"/>
          </p:cNvSpPr>
          <p:nvPr/>
        </p:nvSpPr>
        <p:spPr bwMode="auto">
          <a:xfrm>
            <a:off x="5867400" y="3860800"/>
            <a:ext cx="2952750" cy="720725"/>
          </a:xfrm>
          <a:prstGeom prst="rect">
            <a:avLst/>
          </a:prstGeom>
          <a:solidFill>
            <a:srgbClr val="606060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Прогрессивные </a:t>
            </a:r>
          </a:p>
          <a:p>
            <a:pPr algn="ctr"/>
            <a:r>
              <a:rPr lang="ru-RU" sz="2000"/>
              <a:t>формы обслуживания</a:t>
            </a:r>
          </a:p>
        </p:txBody>
      </p:sp>
      <p:sp>
        <p:nvSpPr>
          <p:cNvPr id="10251" name="Rectangle 51"/>
          <p:cNvSpPr>
            <a:spLocks noChangeArrowheads="1"/>
          </p:cNvSpPr>
          <p:nvPr/>
        </p:nvSpPr>
        <p:spPr bwMode="auto">
          <a:xfrm>
            <a:off x="5580063" y="4797425"/>
            <a:ext cx="3240087" cy="719138"/>
          </a:xfrm>
          <a:prstGeom prst="rect">
            <a:avLst/>
          </a:prstGeom>
          <a:solidFill>
            <a:srgbClr val="606060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Повышение </a:t>
            </a:r>
          </a:p>
          <a:p>
            <a:pPr algn="ctr"/>
            <a:r>
              <a:rPr lang="ru-RU" sz="2000"/>
              <a:t>квалификации персонала</a:t>
            </a:r>
          </a:p>
        </p:txBody>
      </p:sp>
      <p:cxnSp>
        <p:nvCxnSpPr>
          <p:cNvPr id="10252" name="AutoShape 52"/>
          <p:cNvCxnSpPr>
            <a:cxnSpLocks noChangeShapeType="1"/>
          </p:cNvCxnSpPr>
          <p:nvPr/>
        </p:nvCxnSpPr>
        <p:spPr bwMode="auto">
          <a:xfrm rot="16200000" flipH="1">
            <a:off x="5247481" y="3690144"/>
            <a:ext cx="954088" cy="21590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10253" name="Rectangle 47"/>
          <p:cNvSpPr>
            <a:spLocks noChangeArrowheads="1"/>
          </p:cNvSpPr>
          <p:nvPr/>
        </p:nvSpPr>
        <p:spPr bwMode="auto">
          <a:xfrm>
            <a:off x="323850" y="4797425"/>
            <a:ext cx="4140200" cy="792163"/>
          </a:xfrm>
          <a:prstGeom prst="rect">
            <a:avLst/>
          </a:prstGeom>
          <a:solidFill>
            <a:srgbClr val="606060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Сокращение непроизводственных </a:t>
            </a:r>
          </a:p>
          <a:p>
            <a:pPr algn="ctr"/>
            <a:r>
              <a:rPr lang="ru-RU" sz="2000"/>
              <a:t>затрат времени</a:t>
            </a: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4211638" y="3284538"/>
            <a:ext cx="0" cy="151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5184775" y="3284538"/>
            <a:ext cx="0" cy="194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5184775" y="5229225"/>
            <a:ext cx="395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7" name="Rectangle 51"/>
          <p:cNvSpPr>
            <a:spLocks noChangeArrowheads="1"/>
          </p:cNvSpPr>
          <p:nvPr/>
        </p:nvSpPr>
        <p:spPr bwMode="auto">
          <a:xfrm>
            <a:off x="3311525" y="5805488"/>
            <a:ext cx="3240088" cy="719137"/>
          </a:xfrm>
          <a:prstGeom prst="rect">
            <a:avLst/>
          </a:prstGeom>
          <a:solidFill>
            <a:srgbClr val="606060"/>
          </a:solidFill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Другие методы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 bwMode="auto">
          <a:xfrm>
            <a:off x="285720" y="357166"/>
            <a:ext cx="8545512" cy="6207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2813" eaLnBrk="1" hangingPunct="1">
              <a:buFontTx/>
              <a:buNone/>
            </a:pPr>
            <a:r>
              <a:rPr lang="ru-RU" sz="2800" b="1" dirty="0" smtClean="0">
                <a:solidFill>
                  <a:srgbClr val="C00000"/>
                </a:solidFill>
                <a:cs typeface="Arial" pitchFamily="34" charset="0"/>
              </a:rPr>
              <a:t>Факторы, влияющие на процесс обслуживания</a:t>
            </a:r>
            <a:r>
              <a:rPr lang="ru-RU" sz="2400" dirty="0" smtClean="0">
                <a:cs typeface="Arial" pitchFamily="34" charset="0"/>
              </a:rPr>
              <a:t>:</a:t>
            </a:r>
            <a:endParaRPr lang="ru-RU" dirty="0" smtClean="0"/>
          </a:p>
        </p:txBody>
      </p:sp>
      <p:sp>
        <p:nvSpPr>
          <p:cNvPr id="16387" name="Содержимое 2"/>
          <p:cNvSpPr txBox="1">
            <a:spLocks/>
          </p:cNvSpPr>
          <p:nvPr/>
        </p:nvSpPr>
        <p:spPr bwMode="auto">
          <a:xfrm>
            <a:off x="571472" y="1285860"/>
            <a:ext cx="8115297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5613" indent="-455613" defTabSz="912813"/>
            <a:r>
              <a:rPr lang="ru-RU" sz="2400" dirty="0">
                <a:cs typeface="Arial" pitchFamily="34" charset="0"/>
              </a:rPr>
              <a:t>1</a:t>
            </a:r>
            <a:r>
              <a:rPr lang="en-US" sz="2400" dirty="0">
                <a:cs typeface="Arial" pitchFamily="34" charset="0"/>
              </a:rPr>
              <a:t>.</a:t>
            </a:r>
            <a:r>
              <a:rPr lang="ru-RU" sz="2400" dirty="0">
                <a:cs typeface="Arial" pitchFamily="34" charset="0"/>
              </a:rPr>
              <a:t>Е</a:t>
            </a:r>
            <a:r>
              <a:rPr lang="ru-RU" sz="2000" dirty="0">
                <a:cs typeface="Arial" pitchFamily="34" charset="0"/>
              </a:rPr>
              <a:t>стественные противоречия между интересами </a:t>
            </a:r>
            <a:r>
              <a:rPr lang="ru-RU" sz="2000" dirty="0" smtClean="0">
                <a:cs typeface="Arial" pitchFamily="34" charset="0"/>
              </a:rPr>
              <a:t>предприятий, оказывающих </a:t>
            </a:r>
            <a:r>
              <a:rPr lang="ru-RU" sz="2000" dirty="0">
                <a:cs typeface="Arial" pitchFamily="34" charset="0"/>
              </a:rPr>
              <a:t>услуги и их и </a:t>
            </a:r>
            <a:r>
              <a:rPr lang="ru-RU" sz="2000" dirty="0" smtClean="0">
                <a:cs typeface="Arial" pitchFamily="34" charset="0"/>
              </a:rPr>
              <a:t>потребителями </a:t>
            </a:r>
            <a:endParaRPr lang="ru-RU" sz="2000" dirty="0">
              <a:cs typeface="Arial" pitchFamily="34" charset="0"/>
            </a:endParaRPr>
          </a:p>
          <a:p>
            <a:pPr marL="455613" indent="-455613" defTabSz="912813"/>
            <a:endParaRPr lang="ru-RU" sz="2000" dirty="0">
              <a:cs typeface="Arial" pitchFamily="34" charset="0"/>
            </a:endParaRPr>
          </a:p>
          <a:p>
            <a:pPr marL="455613" indent="-455613" defTabSz="912813">
              <a:spcBef>
                <a:spcPct val="20000"/>
              </a:spcBef>
            </a:pPr>
            <a:r>
              <a:rPr lang="ru-RU" sz="2000" dirty="0"/>
              <a:t>2. </a:t>
            </a:r>
            <a:r>
              <a:rPr lang="ru-RU" sz="2000" dirty="0" smtClean="0"/>
              <a:t>П</a:t>
            </a:r>
            <a:r>
              <a:rPr lang="ru-RU" sz="2000" dirty="0" smtClean="0">
                <a:cs typeface="Arial" pitchFamily="34" charset="0"/>
              </a:rPr>
              <a:t>ричины, </a:t>
            </a:r>
            <a:r>
              <a:rPr lang="ru-RU" sz="2000" dirty="0">
                <a:cs typeface="Arial" pitchFamily="34" charset="0"/>
              </a:rPr>
              <a:t>препятствующие обращению потребителей на предприятия сферы услуг до, во время, и после посещения фирмы.</a:t>
            </a:r>
          </a:p>
          <a:p>
            <a:pPr marL="455613" indent="-455613" defTabSz="912813">
              <a:spcBef>
                <a:spcPct val="20000"/>
              </a:spcBef>
            </a:pPr>
            <a:r>
              <a:rPr lang="ru-RU" sz="2000" dirty="0">
                <a:cs typeface="Arial" pitchFamily="34" charset="0"/>
              </a:rPr>
              <a:t>3. Непосредственное </a:t>
            </a:r>
            <a:r>
              <a:rPr lang="ru-RU" sz="2000" dirty="0" smtClean="0">
                <a:cs typeface="Arial" pitchFamily="34" charset="0"/>
              </a:rPr>
              <a:t>отношение персонала </a:t>
            </a:r>
            <a:r>
              <a:rPr lang="ru-RU" sz="2000" dirty="0">
                <a:cs typeface="Arial" pitchFamily="34" charset="0"/>
              </a:rPr>
              <a:t>к работе с потребителем</a:t>
            </a:r>
          </a:p>
          <a:p>
            <a:pPr marL="455613" indent="-455613" defTabSz="912813">
              <a:spcBef>
                <a:spcPct val="20000"/>
              </a:spcBef>
            </a:pPr>
            <a:endParaRPr lang="en-US" sz="2000" dirty="0">
              <a:cs typeface="Arial" pitchFamily="34" charset="0"/>
            </a:endParaRPr>
          </a:p>
          <a:p>
            <a:pPr marL="455613" indent="-455613" defTabSz="912813">
              <a:spcBef>
                <a:spcPct val="20000"/>
              </a:spcBef>
            </a:pPr>
            <a:r>
              <a:rPr lang="ru-RU" sz="2000" dirty="0">
                <a:cs typeface="Arial" pitchFamily="34" charset="0"/>
              </a:rPr>
              <a:t>4.Различие субъективных требований потребителя к качеству услуг </a:t>
            </a:r>
            <a:r>
              <a:rPr lang="ru-RU" sz="2000" dirty="0"/>
              <a:t>и </a:t>
            </a:r>
            <a:r>
              <a:rPr lang="ru-RU" sz="2000" dirty="0" smtClean="0"/>
              <a:t>реально получаемого качества обслуживания</a:t>
            </a:r>
            <a:r>
              <a:rPr lang="ru-RU" sz="2000" dirty="0">
                <a:cs typeface="Arial" pitchFamily="34" charset="0"/>
              </a:rPr>
              <a:t>.</a:t>
            </a:r>
          </a:p>
          <a:p>
            <a:pPr marL="455613" indent="-455613" defTabSz="912813">
              <a:spcBef>
                <a:spcPct val="20000"/>
              </a:spcBef>
            </a:pPr>
            <a:r>
              <a:rPr lang="ru-RU" sz="2000" dirty="0"/>
              <a:t> </a:t>
            </a:r>
          </a:p>
          <a:p>
            <a:pPr marL="455613" indent="-455613" defTabSz="912813">
              <a:spcBef>
                <a:spcPct val="20000"/>
              </a:spcBef>
            </a:pPr>
            <a:r>
              <a:rPr lang="ru-RU" sz="2000" dirty="0"/>
              <a:t>5. Возможности и масштабы самого предприятия.</a:t>
            </a:r>
            <a:endParaRPr lang="ru-RU" sz="2400" dirty="0">
              <a:cs typeface="Arial" pitchFamily="34" charset="0"/>
            </a:endParaRPr>
          </a:p>
        </p:txBody>
      </p:sp>
      <p:sp>
        <p:nvSpPr>
          <p:cNvPr id="16388" name="Заголовок 1"/>
          <p:cNvSpPr txBox="1">
            <a:spLocks/>
          </p:cNvSpPr>
          <p:nvPr/>
        </p:nvSpPr>
        <p:spPr bwMode="auto">
          <a:xfrm>
            <a:off x="665163" y="0"/>
            <a:ext cx="7467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ru-RU" sz="3200">
              <a:solidFill>
                <a:schemeClr val="accent2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8229600" cy="8397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smtClean="0">
                <a:cs typeface="Arial" pitchFamily="34" charset="0"/>
              </a:rPr>
              <a:t>1. </a:t>
            </a:r>
            <a:r>
              <a:rPr lang="ru-RU" sz="1800" smtClean="0">
                <a:cs typeface="Arial" pitchFamily="34" charset="0"/>
              </a:rPr>
              <a:t>Естественные противоречия между интересами предприятий, оказывающих услуги и их и потребителями:</a:t>
            </a:r>
            <a:endParaRPr lang="ru-RU" sz="1800" smtClean="0"/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 bwMode="auto">
          <a:xfrm>
            <a:off x="227013" y="836613"/>
            <a:ext cx="8580437" cy="24463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Негативное восприятие потребителем </a:t>
            </a:r>
            <a:r>
              <a:rPr lang="ru-RU" sz="2000" dirty="0" smtClean="0"/>
              <a:t>обусловливается :</a:t>
            </a:r>
          </a:p>
          <a:p>
            <a:r>
              <a:rPr lang="ru-RU" sz="2000" dirty="0" smtClean="0"/>
              <a:t>нужно искать предприятие, где можно получить необходимую услугу;</a:t>
            </a:r>
          </a:p>
          <a:p>
            <a:r>
              <a:rPr lang="ru-RU" sz="2000" dirty="0" smtClean="0"/>
              <a:t>ожидать, когда услуга будет оказана;</a:t>
            </a:r>
          </a:p>
          <a:p>
            <a:r>
              <a:rPr lang="ru-RU" sz="2000" dirty="0" smtClean="0"/>
              <a:t>время работы предприятий сферы сервиса совпадает с временем работы потребителя;</a:t>
            </a:r>
          </a:p>
          <a:p>
            <a:r>
              <a:rPr lang="ru-RU" sz="2000" dirty="0" smtClean="0"/>
              <a:t>время приема, выдачи и выполнения заказа - продолжительное;</a:t>
            </a:r>
          </a:p>
          <a:p>
            <a:r>
              <a:rPr lang="ru-RU" sz="2000" dirty="0" smtClean="0"/>
              <a:t>сомнение потребителя в качестве услуг предприятия , на  которое он обратился;</a:t>
            </a:r>
          </a:p>
          <a:p>
            <a:r>
              <a:rPr lang="ru-RU" sz="2000" dirty="0" smtClean="0"/>
              <a:t>расходы, связанные с услугой, велики и несвоевременны</a:t>
            </a:r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357158" y="4500570"/>
            <a:ext cx="8405813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66700" algn="just" eaLnBrk="0" hangingPunct="0">
              <a:buFont typeface="Wingdings" pitchFamily="2" charset="2"/>
              <a:buChar char="v"/>
              <a:tabLst>
                <a:tab pos="492125" algn="l"/>
              </a:tabLst>
            </a:pPr>
            <a:r>
              <a:rPr lang="ru-RU" sz="2000" b="1" dirty="0">
                <a:latin typeface="Franklin Gothic Demi Cond"/>
                <a:ea typeface="Times New Roman" pitchFamily="18" charset="0"/>
                <a:cs typeface="Franklin Gothic Demi Cond"/>
              </a:rPr>
              <a:t>предприятия сферы сервиса имеют интересы:</a:t>
            </a:r>
          </a:p>
          <a:p>
            <a:pPr indent="266700" algn="just" eaLnBrk="0" hangingPunct="0">
              <a:buFont typeface="Arial" pitchFamily="34" charset="0"/>
              <a:buChar char="•"/>
              <a:tabLst>
                <a:tab pos="492125" algn="l"/>
              </a:tabLst>
            </a:pPr>
            <a:r>
              <a:rPr lang="ru-RU" sz="2000" dirty="0">
                <a:latin typeface="Franklin Gothic Demi Cond"/>
                <a:ea typeface="Times New Roman" pitchFamily="18" charset="0"/>
                <a:cs typeface="Franklin Gothic Demi Cond"/>
              </a:rPr>
              <a:t>    загрузить рабочее место;</a:t>
            </a:r>
            <a:endParaRPr lang="ru-RU" sz="2000" dirty="0">
              <a:ea typeface="Times New Roman" pitchFamily="18" charset="0"/>
              <a:cs typeface="Franklin Gothic Demi Cond"/>
            </a:endParaRPr>
          </a:p>
          <a:p>
            <a:pPr indent="266700" algn="just" eaLnBrk="0" hangingPunct="0">
              <a:buFont typeface="Arial" pitchFamily="34" charset="0"/>
              <a:buChar char="•"/>
              <a:tabLst>
                <a:tab pos="492125" algn="l"/>
              </a:tabLst>
            </a:pPr>
            <a:r>
              <a:rPr lang="ru-RU" sz="2000" dirty="0">
                <a:latin typeface="Franklin Gothic Demi Cond"/>
                <a:ea typeface="Times New Roman" pitchFamily="18" charset="0"/>
                <a:cs typeface="Franklin Gothic Demi Cond"/>
              </a:rPr>
              <a:t>    получить максимально возможную цену за услугу;</a:t>
            </a:r>
            <a:endParaRPr lang="ru-RU" sz="2000" dirty="0">
              <a:ea typeface="Times New Roman" pitchFamily="18" charset="0"/>
              <a:cs typeface="Franklin Gothic Demi Cond"/>
            </a:endParaRPr>
          </a:p>
          <a:p>
            <a:pPr indent="266700" algn="just" eaLnBrk="0" hangingPunct="0">
              <a:buFont typeface="Arial" pitchFamily="34" charset="0"/>
              <a:buChar char="•"/>
              <a:tabLst>
                <a:tab pos="492125" algn="l"/>
              </a:tabLst>
            </a:pPr>
            <a:r>
              <a:rPr lang="ru-RU" sz="2000" dirty="0">
                <a:latin typeface="Franklin Gothic Demi Cond"/>
                <a:ea typeface="Times New Roman" pitchFamily="18" charset="0"/>
                <a:cs typeface="Franklin Gothic Demi Cond"/>
              </a:rPr>
              <a:t>    перенести заказ и своевременно закончить работу предприятия</a:t>
            </a:r>
            <a:endParaRPr lang="ru-RU" sz="2000" dirty="0">
              <a:ea typeface="Times New Roman" pitchFamily="18" charset="0"/>
              <a:cs typeface="Franklin Gothic Demi Cond"/>
            </a:endParaRPr>
          </a:p>
          <a:p>
            <a:pPr indent="266700" algn="just" eaLnBrk="0" hangingPunct="0">
              <a:buFont typeface="Arial" pitchFamily="34" charset="0"/>
              <a:buChar char="•"/>
              <a:tabLst>
                <a:tab pos="492125" algn="l"/>
              </a:tabLst>
            </a:pPr>
            <a:r>
              <a:rPr lang="ru-RU" sz="2000" dirty="0">
                <a:latin typeface="Franklin Gothic Demi Cond"/>
                <a:ea typeface="Times New Roman" pitchFamily="18" charset="0"/>
                <a:cs typeface="Franklin Gothic Demi Cond"/>
              </a:rPr>
              <a:t>    не выполнять невыгодный заказ и др.</a:t>
            </a:r>
            <a:endParaRPr lang="ru-RU" sz="2000" dirty="0">
              <a:ea typeface="Times New Roman" pitchFamily="18" charset="0"/>
              <a:cs typeface="Franklin Gothic Demi Cond"/>
            </a:endParaRPr>
          </a:p>
          <a:p>
            <a:pPr indent="266700" algn="just" eaLnBrk="0" hangingPunct="0">
              <a:tabLst>
                <a:tab pos="492125" algn="l"/>
              </a:tabLst>
            </a:pPr>
            <a:endParaRPr lang="ru-RU" dirty="0">
              <a:ea typeface="Times New Roman" pitchFamily="18" charset="0"/>
              <a:cs typeface="Franklin Gothic Demi Cond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27050" y="4214818"/>
            <a:ext cx="8616950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0" y="6526213"/>
            <a:ext cx="5046663" cy="331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defRPr/>
            </a:pPr>
            <a:r>
              <a:rPr lang="ru-RU" sz="1600" b="1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Факторы влияющие на процесс обслуживания</a:t>
            </a:r>
            <a:r>
              <a:rPr lang="ru-RU" sz="1600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:</a:t>
            </a:r>
            <a:endParaRPr lang="ru-RU" sz="1600" kern="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459788" cy="4159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smtClean="0">
                <a:solidFill>
                  <a:srgbClr val="C00000"/>
                </a:solidFill>
              </a:rPr>
              <a:t>2. П</a:t>
            </a:r>
            <a:r>
              <a:rPr lang="ru-RU" sz="2000" smtClean="0">
                <a:solidFill>
                  <a:srgbClr val="C00000"/>
                </a:solidFill>
                <a:cs typeface="Arial" pitchFamily="34" charset="0"/>
              </a:rPr>
              <a:t>ричины препятствующие обращению потребителей</a:t>
            </a:r>
            <a:endParaRPr lang="ru-RU" sz="2000" smtClean="0">
              <a:solidFill>
                <a:srgbClr val="C00000"/>
              </a:solidFill>
            </a:endParaRPr>
          </a:p>
        </p:txBody>
      </p: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300038" y="654050"/>
            <a:ext cx="8397875" cy="501650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449263" algn="l"/>
              </a:tabLst>
            </a:pPr>
            <a:r>
              <a:rPr lang="ru-RU" sz="2000" b="1">
                <a:latin typeface="Franklin Gothic Demi Cond"/>
                <a:ea typeface="Times New Roman" pitchFamily="18" charset="0"/>
                <a:cs typeface="Franklin Gothic Demi Cond"/>
              </a:rPr>
              <a:t>во время посещения предприятия</a:t>
            </a: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:</a:t>
            </a:r>
          </a:p>
          <a:p>
            <a:pPr algn="just" eaLnBrk="0" hangingPunct="0">
              <a:tabLst>
                <a:tab pos="449263" algn="l"/>
              </a:tabLst>
            </a:pP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невнимательное отношение работников к потребителю,</a:t>
            </a: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недоверие клиента к услугам и ценам на них,</a:t>
            </a: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трудность определения местоположения предприятия,</a:t>
            </a: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неэстетичный внешний вид предприятия сферы сервиса,</a:t>
            </a: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неопрятный внешний вид работников,</a:t>
            </a: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нарушение технологии выполнения услуги,</a:t>
            </a: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отсутствие удобств во время ожидания выполнения или оказания услуги,</a:t>
            </a: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несоблюдение сроков выполнения заказа,</a:t>
            </a:r>
            <a:endParaRPr lang="ru-RU" sz="2000">
              <a:ea typeface="Times New Roman" pitchFamily="18" charset="0"/>
              <a:cs typeface="Franklin Gothic Demi Cond"/>
            </a:endParaRPr>
          </a:p>
          <a:p>
            <a:pPr algn="just" eaLnBrk="0" hangingPunct="0">
              <a:buFontTx/>
              <a:buChar char="•"/>
              <a:tabLst>
                <a:tab pos="449263" algn="l"/>
              </a:tabLst>
            </a:pPr>
            <a:r>
              <a:rPr lang="ru-RU" sz="2000">
                <a:latin typeface="Franklin Gothic Demi Cond"/>
                <a:ea typeface="Times New Roman" pitchFamily="18" charset="0"/>
                <a:cs typeface="Franklin Gothic Demi Cond"/>
              </a:rPr>
              <a:t>отсутствие гарантий;</a:t>
            </a:r>
            <a:endParaRPr lang="ru-RU" sz="2000">
              <a:ea typeface="Times New Roman" pitchFamily="18" charset="0"/>
              <a:cs typeface="Franklin Gothic Demi Cond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0038" y="5765800"/>
            <a:ext cx="82518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66700" eaLnBrk="0" hangingPunct="0">
              <a:tabLst>
                <a:tab pos="450850" algn="l"/>
              </a:tabLst>
              <a:defRPr/>
            </a:pPr>
            <a:r>
              <a:rPr lang="ru-RU" sz="1800" dirty="0">
                <a:latin typeface="+mn-lt"/>
                <a:ea typeface="Times New Roman" pitchFamily="18" charset="0"/>
                <a:cs typeface="Franklin Gothic Demi Cond"/>
              </a:rPr>
              <a:t>В случае если потребитель остался недоволен </a:t>
            </a:r>
            <a:r>
              <a:rPr lang="ru-RU" sz="1800" dirty="0">
                <a:latin typeface="+mn-lt"/>
                <a:ea typeface="Calibri" pitchFamily="34" charset="0"/>
                <a:cs typeface="Times New Roman" pitchFamily="18" charset="0"/>
              </a:rPr>
              <a:t>он становится носителем отрицательной информации о предприятии, причем этот процесс контролировать и отслеживать крайне затруднительно</a:t>
            </a:r>
            <a:r>
              <a:rPr 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sz="1800" dirty="0"/>
              <a:t> 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0" y="0"/>
            <a:ext cx="5046663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defRPr/>
            </a:pPr>
            <a:r>
              <a:rPr lang="ru-RU" sz="1400" b="1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Факторы влияющие на процесс обслуживания</a:t>
            </a:r>
            <a:r>
              <a:rPr lang="ru-RU" sz="1400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:</a:t>
            </a:r>
            <a:endParaRPr lang="ru-RU" sz="1400" kern="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xfrm>
            <a:off x="357158" y="3621107"/>
            <a:ext cx="8229600" cy="2665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000" b="1" dirty="0" smtClean="0"/>
              <a:t>после посещения предприятия:</a:t>
            </a:r>
          </a:p>
          <a:p>
            <a:r>
              <a:rPr lang="ru-RU" sz="2000" dirty="0" smtClean="0"/>
              <a:t>неполное или незаконченное выполнение заказа,</a:t>
            </a:r>
          </a:p>
          <a:p>
            <a:r>
              <a:rPr lang="ru-RU" sz="2000" dirty="0" smtClean="0"/>
              <a:t>некачественное оказание услуги или выполнение работы, в том числе обнаруженное со временем,</a:t>
            </a:r>
          </a:p>
          <a:p>
            <a:r>
              <a:rPr lang="ru-RU" sz="2000" dirty="0" smtClean="0"/>
              <a:t>превышение окончательной стоимости заказа по сравне­нию с первоначальной,</a:t>
            </a:r>
          </a:p>
          <a:p>
            <a:r>
              <a:rPr lang="ru-RU" sz="2000" dirty="0" smtClean="0"/>
              <a:t>небрежное отношение к собственности потребителя. 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7158" y="1000108"/>
            <a:ext cx="8434387" cy="2482850"/>
          </a:xfrm>
          <a:prstGeom prst="rect">
            <a:avLst/>
          </a:prstGeom>
        </p:spPr>
        <p:txBody>
          <a:bodyPr/>
          <a:lstStyle/>
          <a:p>
            <a:pPr marL="341313" indent="-341313" eaLnBrk="0" hangingPunct="0">
              <a:spcBef>
                <a:spcPct val="20000"/>
              </a:spcBef>
              <a:defRPr/>
            </a:pPr>
            <a:r>
              <a:rPr lang="ru-RU" sz="2000" b="1" kern="0" dirty="0">
                <a:latin typeface="+mn-lt"/>
              </a:rPr>
              <a:t>до посещения предприятия </a:t>
            </a:r>
            <a:r>
              <a:rPr lang="ru-RU" sz="2000" kern="0" dirty="0">
                <a:latin typeface="+mn-lt"/>
              </a:rPr>
              <a:t>: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отсутствие информации о нем,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отсутствие или недостаток денежных средств, 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отрицательное восприятие затрат времени, связанных с поездкой, оформлением, ожиданием выполнения услуги,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большое расстояние до предприятия,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возможность выполнения этих работ самостоятельно;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endParaRPr lang="ru-RU" sz="1800" kern="0" dirty="0">
              <a:latin typeface="+mn-lt"/>
            </a:endParaRPr>
          </a:p>
        </p:txBody>
      </p:sp>
      <p:sp>
        <p:nvSpPr>
          <p:cNvPr id="19460" name="Заголовок 1"/>
          <p:cNvSpPr>
            <a:spLocks noGrp="1"/>
          </p:cNvSpPr>
          <p:nvPr>
            <p:ph type="title"/>
          </p:nvPr>
        </p:nvSpPr>
        <p:spPr bwMode="auto">
          <a:xfrm>
            <a:off x="482600" y="471488"/>
            <a:ext cx="8459788" cy="4159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2000" smtClean="0">
                <a:solidFill>
                  <a:srgbClr val="C00000"/>
                </a:solidFill>
              </a:rPr>
              <a:t>2. П</a:t>
            </a:r>
            <a:r>
              <a:rPr lang="ru-RU" sz="2000" smtClean="0">
                <a:solidFill>
                  <a:srgbClr val="C00000"/>
                </a:solidFill>
                <a:cs typeface="Arial" pitchFamily="34" charset="0"/>
              </a:rPr>
              <a:t>ричины препятствующие обращению потребителей</a:t>
            </a:r>
            <a:endParaRPr lang="ru-RU" sz="2000" smtClean="0">
              <a:solidFill>
                <a:srgbClr val="C00000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0" y="0"/>
            <a:ext cx="5046663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defRPr/>
            </a:pPr>
            <a:r>
              <a:rPr lang="ru-RU" sz="1600" b="1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Факторы влияющие на процесс обслуживания</a:t>
            </a:r>
            <a:r>
              <a:rPr lang="ru-RU" sz="1600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:</a:t>
            </a:r>
            <a:endParaRPr lang="ru-RU" sz="1600" kern="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088" y="508000"/>
            <a:ext cx="792321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C00000"/>
                </a:solidFill>
                <a:latin typeface="+mn-lt"/>
              </a:rPr>
              <a:t>3. Непосредственное отношение к работе с потребителем. </a:t>
            </a:r>
            <a:r>
              <a:rPr lang="ru-RU" sz="1800" dirty="0">
                <a:latin typeface="+mn-lt"/>
              </a:rPr>
              <a:t>Прежде всего необходимо привыкнуть к тому, что потребителя нужно завоевать. 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0" y="0"/>
            <a:ext cx="5046663" cy="3317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defRPr/>
            </a:pPr>
            <a:r>
              <a:rPr lang="ru-RU" sz="1600" b="1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Факторы влияющие на процесс обслуживания</a:t>
            </a:r>
            <a:r>
              <a:rPr lang="ru-RU" sz="1600" kern="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charset="0"/>
              </a:rPr>
              <a:t>:</a:t>
            </a:r>
            <a:endParaRPr lang="ru-RU" sz="1600" kern="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373063" y="1384300"/>
            <a:ext cx="782161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66700" algn="just" eaLnBrk="0" hangingPunct="0"/>
            <a:r>
              <a:rPr lang="ru-RU" sz="1800">
                <a:solidFill>
                  <a:srgbClr val="C00000"/>
                </a:solidFill>
                <a:latin typeface="Franklin Gothic Demi Cond"/>
                <a:ea typeface="Times New Roman" pitchFamily="18" charset="0"/>
                <a:cs typeface="Franklin Gothic Demi Cond"/>
              </a:rPr>
              <a:t>4. </a:t>
            </a:r>
            <a:r>
              <a:rPr lang="ru-RU" sz="1800">
                <a:solidFill>
                  <a:srgbClr val="C00000"/>
                </a:solidFill>
                <a:ea typeface="Times New Roman" pitchFamily="18" charset="0"/>
                <a:cs typeface="Franklin Gothic Demi Cond"/>
              </a:rPr>
              <a:t>различие субъективных требований потребителя </a:t>
            </a:r>
            <a:r>
              <a:rPr lang="ru-RU" sz="1800">
                <a:ea typeface="Times New Roman" pitchFamily="18" charset="0"/>
                <a:cs typeface="Franklin Gothic Demi Cond"/>
              </a:rPr>
              <a:t>к качеству услуг и обслуживания. Один хочет получить услугу на элитном предприятии с высоким уровнем обслуживания и технологией оказания услуги и готов за это платить, другой может пренебречь многими условностями, лишь бы услуга была выполнена качественно и по возможности за минимальную цену.</a:t>
            </a:r>
          </a:p>
        </p:txBody>
      </p:sp>
      <p:sp>
        <p:nvSpPr>
          <p:cNvPr id="20485" name="Прямоугольник 6"/>
          <p:cNvSpPr>
            <a:spLocks noChangeArrowheads="1"/>
          </p:cNvSpPr>
          <p:nvPr/>
        </p:nvSpPr>
        <p:spPr bwMode="auto">
          <a:xfrm>
            <a:off x="482600" y="3538538"/>
            <a:ext cx="82518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solidFill>
                  <a:srgbClr val="C00000"/>
                </a:solidFill>
              </a:rPr>
              <a:t>5. Возможности и масштабы самого предприятия </a:t>
            </a:r>
            <a:r>
              <a:rPr lang="ru-RU" sz="1800"/>
              <a:t>сферы сервиса. </a:t>
            </a:r>
          </a:p>
          <a:p>
            <a:r>
              <a:rPr lang="ru-RU" sz="1800"/>
              <a:t>Конкурентоспособность</a:t>
            </a:r>
          </a:p>
          <a:p>
            <a:endParaRPr lang="ru-RU" sz="1800"/>
          </a:p>
          <a:p>
            <a:r>
              <a:rPr lang="ru-RU" sz="1800"/>
              <a:t>крупные элитные предприятия обеспечивают за счет высокого уровня сервисных и производственных технологий, обеспечив потребителю высокое качество обслуживания и производства услуг;</a:t>
            </a:r>
          </a:p>
          <a:p>
            <a:endParaRPr lang="ru-RU" sz="1800"/>
          </a:p>
          <a:p>
            <a:r>
              <a:rPr lang="ru-RU" sz="1800"/>
              <a:t>малые предприятия с целью привлечения потребителя стремятся к максимально возможному снижению цен, установлению доверительных отношений с клиентом, гибкому приспособлению к требованиям клиентов. </a:t>
            </a:r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 bwMode="auto">
          <a:xfrm>
            <a:off x="381000" y="152400"/>
            <a:ext cx="8229600" cy="2667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2813" eaLnBrk="1" hangingPunct="1">
              <a:buFontTx/>
              <a:buNone/>
            </a:pPr>
            <a:r>
              <a:rPr lang="ru-RU" sz="2800" b="1" smtClean="0">
                <a:solidFill>
                  <a:schemeClr val="accent2"/>
                </a:solidFill>
                <a:cs typeface="Arial" pitchFamily="34" charset="0"/>
              </a:rPr>
              <a:t>   </a:t>
            </a:r>
            <a:endParaRPr lang="ru-RU" sz="2400" smtClean="0">
              <a:cs typeface="Arial" pitchFamily="34" charset="0"/>
            </a:endParaRPr>
          </a:p>
        </p:txBody>
      </p:sp>
      <p:sp>
        <p:nvSpPr>
          <p:cNvPr id="21507" name="Содержимое 2"/>
          <p:cNvSpPr txBox="1">
            <a:spLocks/>
          </p:cNvSpPr>
          <p:nvPr/>
        </p:nvSpPr>
        <p:spPr bwMode="auto">
          <a:xfrm>
            <a:off x="519113" y="4852988"/>
            <a:ext cx="77724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</a:pPr>
            <a:endParaRPr lang="ru-RU" sz="240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09575" y="215900"/>
            <a:ext cx="8229600" cy="2701925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000" dirty="0">
                <a:latin typeface="Arial" charset="0"/>
              </a:rPr>
              <a:t>С учетом перечисленных факторов </a:t>
            </a:r>
          </a:p>
          <a:p>
            <a:pPr marL="341313" indent="-341313" defTabSz="912813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kern="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Основные цели работы с потребителем:</a:t>
            </a:r>
          </a:p>
          <a:p>
            <a:pPr marL="341313" indent="-341313" defTabSz="91281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  <a:cs typeface="Arial" charset="0"/>
              </a:rPr>
              <a:t>Привлечение клиента</a:t>
            </a:r>
          </a:p>
          <a:p>
            <a:pPr marL="341313" indent="-341313" defTabSz="91281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  <a:cs typeface="Arial" charset="0"/>
              </a:rPr>
              <a:t>Обеспечение положительного  сотрудничества с потребителем</a:t>
            </a:r>
          </a:p>
          <a:p>
            <a:pPr marL="341313" indent="-341313" defTabSz="91281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  <a:cs typeface="Arial" charset="0"/>
              </a:rPr>
              <a:t>Закрепление потребителя в качестве постоянного</a:t>
            </a:r>
          </a:p>
          <a:p>
            <a:pPr marL="341313" indent="-341313" defTabSz="91281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  <a:cs typeface="Arial" charset="0"/>
              </a:rPr>
              <a:t>Использование потребителя как носителя положительной информации о предприятии.</a:t>
            </a: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263525" y="2917825"/>
            <a:ext cx="861695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473075" algn="l"/>
              </a:tabLst>
            </a:pPr>
            <a:r>
              <a:rPr lang="ru-RU" sz="2000">
                <a:cs typeface="Times New Roman" pitchFamily="18" charset="0"/>
              </a:rPr>
              <a:t>При этом необходимо учитывать </a:t>
            </a:r>
          </a:p>
          <a:p>
            <a:pPr eaLnBrk="0" hangingPunct="0">
              <a:tabLst>
                <a:tab pos="473075" algn="l"/>
              </a:tabLst>
            </a:pPr>
            <a:r>
              <a:rPr lang="ru-RU" sz="2000" b="1">
                <a:cs typeface="Times New Roman" pitchFamily="18" charset="0"/>
              </a:rPr>
              <a:t>требования, предъявляемые потребителем</a:t>
            </a:r>
            <a:r>
              <a:rPr lang="ru-RU" sz="2000">
                <a:cs typeface="Times New Roman" pitchFamily="18" charset="0"/>
              </a:rPr>
              <a:t>:</a:t>
            </a:r>
          </a:p>
          <a:p>
            <a:pPr eaLnBrk="0" hangingPunct="0">
              <a:tabLst>
                <a:tab pos="473075" algn="l"/>
              </a:tabLst>
            </a:pPr>
            <a:endParaRPr lang="ru-RU" sz="2000"/>
          </a:p>
          <a:p>
            <a:pPr eaLnBrk="0" hangingPunct="0">
              <a:buFontTx/>
              <a:buChar char="•"/>
              <a:tabLst>
                <a:tab pos="473075" algn="l"/>
              </a:tabLst>
            </a:pPr>
            <a:r>
              <a:rPr lang="ru-RU" sz="2000">
                <a:cs typeface="Times New Roman" pitchFamily="18" charset="0"/>
              </a:rPr>
              <a:t>услуга должна быть оказана, т. е. не должно быть отказов в выполнении услуги;</a:t>
            </a:r>
            <a:endParaRPr lang="ru-RU" sz="2000"/>
          </a:p>
          <a:p>
            <a:pPr eaLnBrk="0" hangingPunct="0">
              <a:buFontTx/>
              <a:buChar char="•"/>
              <a:tabLst>
                <a:tab pos="473075" algn="l"/>
              </a:tabLst>
            </a:pPr>
            <a:r>
              <a:rPr lang="ru-RU" sz="2000">
                <a:cs typeface="Times New Roman" pitchFamily="18" charset="0"/>
              </a:rPr>
              <a:t>услуга должна оказываться быстро;</a:t>
            </a:r>
            <a:endParaRPr lang="ru-RU" sz="2000"/>
          </a:p>
          <a:p>
            <a:pPr eaLnBrk="0" hangingPunct="0">
              <a:buFontTx/>
              <a:buChar char="•"/>
              <a:tabLst>
                <a:tab pos="473075" algn="l"/>
              </a:tabLst>
            </a:pPr>
            <a:r>
              <a:rPr lang="ru-RU" sz="2000">
                <a:cs typeface="Times New Roman" pitchFamily="18" charset="0"/>
              </a:rPr>
              <a:t>при пользовании услугой потребителю должны быть даны максимальные удобства;</a:t>
            </a:r>
            <a:endParaRPr lang="ru-RU" sz="2000"/>
          </a:p>
          <a:p>
            <a:pPr eaLnBrk="0" hangingPunct="0">
              <a:buFontTx/>
              <a:buChar char="•"/>
              <a:tabLst>
                <a:tab pos="473075" algn="l"/>
              </a:tabLst>
            </a:pPr>
            <a:r>
              <a:rPr lang="ru-RU" sz="2000">
                <a:cs typeface="Times New Roman" pitchFamily="18" charset="0"/>
              </a:rPr>
              <a:t>услуга должна быть высококачественной;</a:t>
            </a:r>
            <a:endParaRPr lang="ru-RU" sz="2000"/>
          </a:p>
          <a:p>
            <a:pPr eaLnBrk="0" hangingPunct="0">
              <a:buFontTx/>
              <a:buChar char="•"/>
              <a:tabLst>
                <a:tab pos="473075" algn="l"/>
              </a:tabLst>
            </a:pPr>
            <a:r>
              <a:rPr lang="ru-RU" sz="2000">
                <a:cs typeface="Times New Roman" pitchFamily="18" charset="0"/>
              </a:rPr>
              <a:t>услуга должна быть оказана по максимально возможной низкой цене.</a:t>
            </a:r>
            <a:endParaRPr lang="ru-RU" sz="2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xfrm>
            <a:off x="409575" y="252413"/>
            <a:ext cx="8229600" cy="56229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buFontTx/>
              <a:buNone/>
            </a:pPr>
            <a:r>
              <a:rPr lang="ru-RU" sz="2000" b="1" smtClean="0"/>
              <a:t>    Среди рисков, с которыми сталкиваются потребители услуг можно выделить следующие</a:t>
            </a:r>
            <a:r>
              <a:rPr lang="ru-RU" sz="2000" smtClean="0"/>
              <a:t>:</a:t>
            </a:r>
          </a:p>
          <a:p>
            <a:pPr>
              <a:buFontTx/>
              <a:buNone/>
            </a:pPr>
            <a:endParaRPr lang="ru-RU" sz="2000" smtClean="0"/>
          </a:p>
          <a:p>
            <a:r>
              <a:rPr lang="ru-RU" sz="2000" smtClean="0"/>
              <a:t>риск исполнителя (насколько хорошо выполнена работа);</a:t>
            </a:r>
          </a:p>
          <a:p>
            <a:r>
              <a:rPr lang="ru-RU" sz="2000" smtClean="0"/>
              <a:t>физический риск (не будет ли нанесен вред покупателю);</a:t>
            </a:r>
          </a:p>
          <a:p>
            <a:r>
              <a:rPr lang="ru-RU" sz="2000" smtClean="0"/>
              <a:t>финансовый риск (окупятся ли затраты);</a:t>
            </a:r>
          </a:p>
          <a:p>
            <a:r>
              <a:rPr lang="ru-RU" sz="2000" smtClean="0"/>
              <a:t>психологический, риск (как приобретенная услуга повлияет на</a:t>
            </a:r>
            <a:br>
              <a:rPr lang="ru-RU" sz="2000" smtClean="0"/>
            </a:br>
            <a:r>
              <a:rPr lang="ru-RU" sz="2000" smtClean="0"/>
              <a:t>самоуважение клиента);	, '</a:t>
            </a:r>
          </a:p>
          <a:p>
            <a:r>
              <a:rPr lang="ru-RU" sz="2000" smtClean="0"/>
              <a:t>социальный риск (как приобретенная услуга повлияет на имидж человека</a:t>
            </a:r>
            <a:br>
              <a:rPr lang="ru-RU" sz="2000" smtClean="0"/>
            </a:br>
            <a:r>
              <a:rPr lang="ru-RU" sz="2000" smtClean="0"/>
              <a:t>в глазах людей);</a:t>
            </a:r>
          </a:p>
          <a:p>
            <a:r>
              <a:rPr lang="ru-RU" sz="2000" smtClean="0"/>
              <a:t>риск потери времени (сколько времени и усилий затратится на</a:t>
            </a:r>
            <a:br>
              <a:rPr lang="ru-RU" sz="2000" smtClean="0"/>
            </a:br>
            <a:r>
              <a:rPr lang="ru-RU" sz="2000" smtClean="0"/>
              <a:t>приобретение услуги).</a:t>
            </a:r>
          </a:p>
          <a:p>
            <a:endParaRPr lang="ru-RU" sz="2000" smtClean="0"/>
          </a:p>
          <a:p>
            <a:pPr>
              <a:buFontTx/>
              <a:buNone/>
            </a:pPr>
            <a:r>
              <a:rPr lang="ru-RU" sz="2000" smtClean="0"/>
              <a:t>Снизить уровень ощущаемого риска при приобретении услуги можно путем предоставления гарантий желаемого результата, или максимально стандартизируя услуги.</a:t>
            </a:r>
          </a:p>
          <a:p>
            <a:endParaRPr lang="ru-RU" sz="160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2"/>
          <p:cNvSpPr>
            <a:spLocks noGrp="1"/>
          </p:cNvSpPr>
          <p:nvPr>
            <p:ph type="title"/>
          </p:nvPr>
        </p:nvSpPr>
        <p:spPr>
          <a:xfrm>
            <a:off x="395288" y="704850"/>
            <a:ext cx="8291512" cy="74453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1120AA"/>
                </a:solidFill>
                <a:latin typeface="Arial" charset="0"/>
              </a:rPr>
              <a:t>3 </a:t>
            </a:r>
            <a:r>
              <a:rPr lang="ru-RU" sz="4000" dirty="0" smtClean="0">
                <a:solidFill>
                  <a:srgbClr val="1120AA"/>
                </a:solidFill>
                <a:latin typeface="Arial" charset="0"/>
              </a:rPr>
              <a:t>Формы и методы организации выполнения услуг</a:t>
            </a:r>
          </a:p>
        </p:txBody>
      </p:sp>
      <p:graphicFrame>
        <p:nvGraphicFramePr>
          <p:cNvPr id="2050" name="Organization Chart 6"/>
          <p:cNvGraphicFramePr>
            <a:graphicFrameLocks/>
          </p:cNvGraphicFramePr>
          <p:nvPr>
            <p:ph idx="1"/>
          </p:nvPr>
        </p:nvGraphicFramePr>
        <p:xfrm>
          <a:off x="431800" y="1943100"/>
          <a:ext cx="8208963" cy="435610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sp>
        <p:nvSpPr>
          <p:cNvPr id="2066" name="Line 20"/>
          <p:cNvSpPr>
            <a:spLocks noChangeShapeType="1"/>
          </p:cNvSpPr>
          <p:nvPr/>
        </p:nvSpPr>
        <p:spPr bwMode="auto">
          <a:xfrm>
            <a:off x="250825" y="159226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 l="2406" t="44312" r="6972" b="43175"/>
          <a:stretch>
            <a:fillRect/>
          </a:stretch>
        </p:blipFill>
        <p:spPr bwMode="auto">
          <a:xfrm>
            <a:off x="2782888" y="398463"/>
            <a:ext cx="5438775" cy="1058862"/>
          </a:xfrm>
          <a:prstGeom prst="rect">
            <a:avLst/>
          </a:prstGeom>
          <a:noFill/>
          <a:effectLst>
            <a:outerShdw blurRad="215900" dist="50800" dir="5400000" sx="112000" sy="112000" algn="ctr" rotWithShape="0">
              <a:schemeClr val="bg2">
                <a:lumMod val="60000"/>
                <a:lumOff val="40000"/>
              </a:schemeClr>
            </a:outerShdw>
          </a:effec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/>
          <a:srcRect l="2406" t="56306" r="6972" b="18098"/>
          <a:stretch>
            <a:fillRect/>
          </a:stretch>
        </p:blipFill>
        <p:spPr bwMode="auto">
          <a:xfrm>
            <a:off x="2746375" y="2297113"/>
            <a:ext cx="5586413" cy="2224087"/>
          </a:xfrm>
          <a:prstGeom prst="rect">
            <a:avLst/>
          </a:prstGeom>
          <a:noFill/>
          <a:effectLst>
            <a:outerShdw blurRad="330200" dist="50800" dir="5400000" sx="103000" sy="103000" algn="ctr" rotWithShape="0">
              <a:schemeClr val="tx2">
                <a:lumMod val="60000"/>
                <a:lumOff val="40000"/>
              </a:schemeClr>
            </a:outerShdw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/>
          <a:srcRect l="4183" t="81559" b="1151"/>
          <a:stretch>
            <a:fillRect/>
          </a:stretch>
        </p:blipFill>
        <p:spPr bwMode="auto">
          <a:xfrm>
            <a:off x="2500298" y="5143512"/>
            <a:ext cx="5453062" cy="1387475"/>
          </a:xfrm>
          <a:prstGeom prst="rect">
            <a:avLst/>
          </a:prstGeom>
          <a:noFill/>
          <a:effectLst>
            <a:outerShdw blurRad="317500" dist="50800" dir="3540000" sx="107000" sy="107000" algn="ctr" rotWithShape="0">
              <a:schemeClr val="bg2">
                <a:lumMod val="60000"/>
                <a:lumOff val="40000"/>
              </a:schemeClr>
            </a:outerShdw>
          </a:effectLst>
        </p:spPr>
      </p:pic>
      <p:sp>
        <p:nvSpPr>
          <p:cNvPr id="52230" name="Прямоугольник 7"/>
          <p:cNvSpPr>
            <a:spLocks noChangeArrowheads="1"/>
          </p:cNvSpPr>
          <p:nvPr/>
        </p:nvSpPr>
        <p:spPr bwMode="auto">
          <a:xfrm>
            <a:off x="0" y="252413"/>
            <a:ext cx="2344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chemeClr val="accent2"/>
                </a:solidFill>
              </a:rPr>
              <a:t>Классификация</a:t>
            </a:r>
          </a:p>
          <a:p>
            <a:r>
              <a:rPr lang="ru-RU" sz="1800" b="1">
                <a:solidFill>
                  <a:schemeClr val="accent2"/>
                </a:solidFill>
              </a:rPr>
              <a:t> форм </a:t>
            </a:r>
          </a:p>
          <a:p>
            <a:r>
              <a:rPr lang="ru-RU" sz="1800" b="1">
                <a:solidFill>
                  <a:schemeClr val="accent2"/>
                </a:solidFill>
              </a:rPr>
              <a:t>Обслуживания</a:t>
            </a:r>
          </a:p>
          <a:p>
            <a:r>
              <a:rPr lang="ru-RU" sz="1800" b="1">
                <a:solidFill>
                  <a:schemeClr val="accent2"/>
                </a:solidFill>
              </a:rPr>
              <a:t> потребителей</a:t>
            </a:r>
            <a:endParaRPr lang="ru-RU" sz="1800"/>
          </a:p>
        </p:txBody>
      </p:sp>
      <p:sp>
        <p:nvSpPr>
          <p:cNvPr id="52231" name="Прямоугольник 8"/>
          <p:cNvSpPr>
            <a:spLocks noChangeArrowheads="1"/>
          </p:cNvSpPr>
          <p:nvPr/>
        </p:nvSpPr>
        <p:spPr bwMode="auto">
          <a:xfrm>
            <a:off x="0" y="1676400"/>
            <a:ext cx="2409825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dirty="0">
                <a:cs typeface="Arial" pitchFamily="34" charset="0"/>
              </a:rPr>
              <a:t>По срокам исполнения</a:t>
            </a: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1600" b="1" dirty="0">
              <a:cs typeface="Arial" pitchFamily="34" charset="0"/>
            </a:endParaRP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dirty="0">
                <a:cs typeface="Arial" pitchFamily="34" charset="0"/>
              </a:rPr>
              <a:t>По методу организации взаимодействия с потребителем</a:t>
            </a: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1600" b="1" dirty="0">
              <a:cs typeface="Arial" pitchFamily="34" charset="0"/>
            </a:endParaRP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1600" b="1" dirty="0">
              <a:cs typeface="Arial" pitchFamily="34" charset="0"/>
            </a:endParaRP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1600" b="1" dirty="0">
              <a:cs typeface="Arial" pitchFamily="34" charset="0"/>
            </a:endParaRP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1600" b="1" dirty="0">
              <a:cs typeface="Arial" pitchFamily="34" charset="0"/>
            </a:endParaRP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1600" b="1" dirty="0">
              <a:cs typeface="Arial" pitchFamily="34" charset="0"/>
            </a:endParaRP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dirty="0">
                <a:cs typeface="Arial" pitchFamily="34" charset="0"/>
              </a:rPr>
              <a:t>По способу расчета </a:t>
            </a: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1600" b="1" dirty="0">
              <a:cs typeface="Arial" pitchFamily="34" charset="0"/>
            </a:endParaRP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dirty="0">
                <a:cs typeface="Arial" pitchFamily="34" charset="0"/>
              </a:rPr>
              <a:t>Комплексное обслуживание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Содержимое 2"/>
          <p:cNvSpPr>
            <a:spLocks noGrp="1"/>
          </p:cNvSpPr>
          <p:nvPr>
            <p:ph idx="1"/>
          </p:nvPr>
        </p:nvSpPr>
        <p:spPr bwMode="auto">
          <a:xfrm>
            <a:off x="227013" y="2990850"/>
            <a:ext cx="4308475" cy="3359150"/>
          </a:xfr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b="1" dirty="0" smtClean="0"/>
              <a:t>По режиму работы:</a:t>
            </a:r>
          </a:p>
          <a:p>
            <a:r>
              <a:rPr lang="ru-RU" sz="2000" dirty="0" smtClean="0"/>
              <a:t>Круглосуточные</a:t>
            </a:r>
          </a:p>
          <a:p>
            <a:r>
              <a:rPr lang="ru-RU" sz="2000" dirty="0" smtClean="0"/>
              <a:t>В установленное время</a:t>
            </a:r>
          </a:p>
          <a:p>
            <a:r>
              <a:rPr lang="ru-RU" sz="2000" dirty="0" smtClean="0"/>
              <a:t>В установленные дни</a:t>
            </a:r>
          </a:p>
          <a:p>
            <a:r>
              <a:rPr lang="ru-RU" sz="2000" dirty="0" smtClean="0"/>
              <a:t>С ограниченным и неограниченным</a:t>
            </a:r>
          </a:p>
          <a:p>
            <a:r>
              <a:rPr lang="ru-RU" sz="2000" dirty="0" smtClean="0"/>
              <a:t> временем работы</a:t>
            </a:r>
          </a:p>
          <a:p>
            <a:r>
              <a:rPr lang="ru-RU" sz="2000" dirty="0" smtClean="0"/>
              <a:t>До последнего клиента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0" y="3071810"/>
            <a:ext cx="4052887" cy="335915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/>
          <a:lstStyle/>
          <a:p>
            <a:pPr marL="341313" indent="-341313" eaLnBrk="0" hangingPunct="0">
              <a:spcBef>
                <a:spcPct val="20000"/>
              </a:spcBef>
              <a:defRPr/>
            </a:pPr>
            <a:r>
              <a:rPr lang="ru-RU" sz="2000" b="1" kern="0" dirty="0">
                <a:latin typeface="+mn-lt"/>
              </a:rPr>
              <a:t>По уровню </a:t>
            </a:r>
            <a:r>
              <a:rPr lang="ru-RU" sz="2000" b="1" kern="0" dirty="0" err="1" smtClean="0">
                <a:latin typeface="+mn-lt"/>
              </a:rPr>
              <a:t>кастомизации</a:t>
            </a:r>
            <a:r>
              <a:rPr lang="ru-RU" sz="2000" b="1" kern="0" dirty="0">
                <a:latin typeface="+mn-lt"/>
              </a:rPr>
              <a:t>: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Стандартизированные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 smtClean="0">
                <a:latin typeface="+mn-lt"/>
              </a:rPr>
              <a:t>Дифференцированные</a:t>
            </a:r>
            <a:endParaRPr lang="ru-RU" sz="2000" kern="0" dirty="0">
              <a:latin typeface="+mn-lt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572000" y="785794"/>
            <a:ext cx="4024312" cy="219075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/>
          <a:lstStyle/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b="1" kern="0" dirty="0">
                <a:latin typeface="+mn-lt"/>
              </a:rPr>
              <a:t>По классности и уровню сервиса: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</a:rPr>
              <a:t>VIP</a:t>
            </a:r>
            <a:r>
              <a:rPr lang="ru-RU" sz="2000" kern="0" dirty="0">
                <a:latin typeface="+mn-lt"/>
              </a:rPr>
              <a:t> услуги</a:t>
            </a:r>
            <a:r>
              <a:rPr lang="en-US" sz="2000" kern="0" dirty="0">
                <a:latin typeface="+mn-lt"/>
              </a:rPr>
              <a:t> </a:t>
            </a:r>
            <a:endParaRPr lang="ru-RU" sz="2000" kern="0" dirty="0">
              <a:latin typeface="+mn-lt"/>
            </a:endParaRP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Люкс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Мастерские</a:t>
            </a:r>
          </a:p>
          <a:p>
            <a:pPr marL="341313" indent="-341313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2000" kern="0" dirty="0">
                <a:latin typeface="+mn-lt"/>
              </a:rPr>
              <a:t>1-2 разряд</a:t>
            </a:r>
          </a:p>
          <a:p>
            <a:pPr marL="341313" indent="-341313" eaLnBrk="0" hangingPunct="0">
              <a:spcBef>
                <a:spcPct val="20000"/>
              </a:spcBef>
              <a:defRPr/>
            </a:pPr>
            <a:endParaRPr lang="ru-RU" sz="2000" b="1" kern="0" dirty="0">
              <a:latin typeface="+mn-lt"/>
            </a:endParaRPr>
          </a:p>
        </p:txBody>
      </p:sp>
      <p:sp>
        <p:nvSpPr>
          <p:cNvPr id="54278" name="Прямоугольник 6"/>
          <p:cNvSpPr>
            <a:spLocks noChangeArrowheads="1"/>
          </p:cNvSpPr>
          <p:nvPr/>
        </p:nvSpPr>
        <p:spPr bwMode="auto">
          <a:xfrm>
            <a:off x="227013" y="800100"/>
            <a:ext cx="4308475" cy="21844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 b="1">
                <a:cs typeface="Arial" pitchFamily="34" charset="0"/>
              </a:rPr>
              <a:t>Комплексное обслуживание</a:t>
            </a: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>
                <a:cs typeface="Arial" pitchFamily="34" charset="0"/>
              </a:rPr>
              <a:t>С выделением модулей</a:t>
            </a: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>
                <a:cs typeface="Arial" pitchFamily="34" charset="0"/>
              </a:rPr>
              <a:t>С индивидуальным подбором </a:t>
            </a: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000">
                <a:cs typeface="Arial" pitchFamily="34" charset="0"/>
              </a:rPr>
              <a:t>С определенным набором при ограниченном выборе</a:t>
            </a:r>
          </a:p>
          <a:p>
            <a:pPr marL="341313" indent="-341313" defTabSz="912813">
              <a:spcBef>
                <a:spcPct val="20000"/>
              </a:spcBef>
              <a:buFont typeface="Arial" pitchFamily="34" charset="0"/>
              <a:buChar char="•"/>
            </a:pPr>
            <a:endParaRPr lang="ru-RU" sz="2000" b="1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3988" y="690563"/>
            <a:ext cx="8763000" cy="5988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2813">
              <a:buFontTx/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По Методу обслуживания потребителей</a:t>
            </a:r>
          </a:p>
          <a:p>
            <a:pPr defTabSz="912813">
              <a:buFontTx/>
              <a:buNone/>
            </a:pPr>
            <a:endParaRPr lang="ru-RU" sz="2000" b="1" dirty="0" smtClean="0"/>
          </a:p>
          <a:p>
            <a:pPr defTabSz="912813">
              <a:buFontTx/>
              <a:buNone/>
            </a:pPr>
            <a:r>
              <a:rPr lang="ru-RU" sz="2000" b="1" dirty="0" smtClean="0"/>
              <a:t>предприятия с индивидуальным обслуживанием потребителей</a:t>
            </a:r>
          </a:p>
          <a:p>
            <a:pPr defTabSz="912813">
              <a:buFontTx/>
              <a:buNone/>
            </a:pPr>
            <a:r>
              <a:rPr lang="ru-RU" sz="2000" dirty="0" smtClean="0"/>
              <a:t>Прием и выдача заказов осуществляется индивидуально определенным работником предприятия</a:t>
            </a:r>
          </a:p>
          <a:p>
            <a:pPr defTabSz="912813">
              <a:buFontTx/>
              <a:buNone/>
            </a:pPr>
            <a:endParaRPr lang="ru-RU" sz="2000" dirty="0" smtClean="0"/>
          </a:p>
          <a:p>
            <a:pPr defTabSz="912813">
              <a:buFontTx/>
              <a:buNone/>
            </a:pPr>
            <a:r>
              <a:rPr lang="ru-RU" sz="2000" b="1" dirty="0" smtClean="0"/>
              <a:t>Предприятия, подразделения, работающие по методу самообслуживания   </a:t>
            </a:r>
          </a:p>
          <a:p>
            <a:pPr defTabSz="912813"/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/>
              <a:t>Химические чистки и прачечные самообслуживания, интернет – салон, где клиент оплачивает услуги и сам использует оборудование, инструментарий для получения услуги.</a:t>
            </a:r>
          </a:p>
          <a:p>
            <a:pPr defTabSz="912813"/>
            <a:r>
              <a:rPr lang="ru-RU" sz="2000" dirty="0" smtClean="0"/>
              <a:t>Работник в сфере сервиса выступает в роли консультанта.</a:t>
            </a:r>
          </a:p>
          <a:p>
            <a:pPr defTabSz="912813"/>
            <a:endParaRPr lang="ru-RU" sz="2000" dirty="0" smtClean="0"/>
          </a:p>
          <a:p>
            <a:pPr defTabSz="912813">
              <a:buFontTx/>
              <a:buNone/>
            </a:pPr>
            <a:r>
              <a:rPr lang="ru-RU" sz="2000" b="1" dirty="0" smtClean="0"/>
              <a:t>Смешанное обслуживание</a:t>
            </a:r>
          </a:p>
          <a:p>
            <a:pPr defTabSz="912813"/>
            <a:endParaRPr lang="ru-RU" sz="2000" dirty="0" smtClean="0"/>
          </a:p>
          <a:p>
            <a:pPr defTabSz="912813">
              <a:buFontTx/>
              <a:buNone/>
            </a:pPr>
            <a:r>
              <a:rPr lang="ru-RU" sz="2000" b="1" dirty="0" smtClean="0"/>
              <a:t> </a:t>
            </a:r>
            <a:endParaRPr lang="ru-RU" sz="2000" dirty="0" smtClean="0"/>
          </a:p>
          <a:p>
            <a:pPr defTabSz="912813"/>
            <a:endParaRPr lang="ru-RU" sz="2000" dirty="0" smtClean="0"/>
          </a:p>
          <a:p>
            <a:pPr defTabSz="912813">
              <a:buFontTx/>
              <a:buNone/>
            </a:pPr>
            <a:endParaRPr lang="ru-RU" sz="2000" dirty="0" smtClean="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4125913" cy="53975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defTabSz="912813"/>
            <a:r>
              <a:rPr lang="ru-RU" sz="2000" smtClean="0"/>
              <a:t>Виды сервисных организаций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576263" y="404813"/>
            <a:ext cx="8110537" cy="1295400"/>
          </a:xfrm>
        </p:spPr>
        <p:txBody>
          <a:bodyPr>
            <a:normAutofit fontScale="90000"/>
          </a:bodyPr>
          <a:lstStyle/>
          <a:p>
            <a:r>
              <a:rPr lang="en-US" sz="4000" smtClean="0">
                <a:solidFill>
                  <a:srgbClr val="1120AA"/>
                </a:solidFill>
                <a:latin typeface="Arial" charset="0"/>
              </a:rPr>
              <a:t>4 </a:t>
            </a:r>
            <a:r>
              <a:rPr lang="ru-RU" sz="4000" smtClean="0">
                <a:solidFill>
                  <a:srgbClr val="1120AA"/>
                </a:solidFill>
                <a:latin typeface="Arial" charset="0"/>
              </a:rPr>
              <a:t>Принципы организации обслуживания потребителей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323850" y="1700213"/>
            <a:ext cx="8496300" cy="1587"/>
          </a:xfrm>
          <a:prstGeom prst="line">
            <a:avLst/>
          </a:prstGeom>
          <a:noFill/>
          <a:ln w="25560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00034" y="1857364"/>
            <a:ext cx="8358246" cy="427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r>
              <a:rPr lang="ru-RU" sz="2800" dirty="0">
                <a:cs typeface="Arial" pitchFamily="34" charset="0"/>
              </a:rPr>
              <a:t>Более полное удовлетворение платежеспособного </a:t>
            </a:r>
            <a:r>
              <a:rPr lang="ru-RU" sz="2800" b="1" dirty="0">
                <a:cs typeface="Arial" pitchFamily="34" charset="0"/>
              </a:rPr>
              <a:t>спроса</a:t>
            </a:r>
            <a:r>
              <a:rPr lang="ru-RU" sz="2800" dirty="0">
                <a:cs typeface="Arial" pitchFamily="34" charset="0"/>
              </a:rPr>
              <a:t> населения на </a:t>
            </a:r>
            <a:r>
              <a:rPr lang="ru-RU" sz="2800" dirty="0" smtClean="0">
                <a:cs typeface="Arial" pitchFamily="34" charset="0"/>
              </a:rPr>
              <a:t>услуги</a:t>
            </a: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endParaRPr lang="ru-RU" sz="800" dirty="0">
              <a:cs typeface="Arial" pitchFamily="34" charset="0"/>
            </a:endParaRP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r>
              <a:rPr lang="ru-RU" sz="2800" dirty="0">
                <a:cs typeface="Arial" pitchFamily="34" charset="0"/>
              </a:rPr>
              <a:t>Максимальное </a:t>
            </a:r>
            <a:r>
              <a:rPr lang="ru-RU" sz="2800" b="1" dirty="0">
                <a:cs typeface="Arial" pitchFamily="34" charset="0"/>
              </a:rPr>
              <a:t>приближение</a:t>
            </a:r>
            <a:r>
              <a:rPr lang="ru-RU" sz="2800" dirty="0">
                <a:cs typeface="Arial" pitchFamily="34" charset="0"/>
              </a:rPr>
              <a:t> услуг к </a:t>
            </a:r>
            <a:r>
              <a:rPr lang="ru-RU" sz="2800" dirty="0" smtClean="0">
                <a:cs typeface="Arial" pitchFamily="34" charset="0"/>
              </a:rPr>
              <a:t>потребителю</a:t>
            </a: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endParaRPr lang="ru-RU" sz="800" dirty="0">
              <a:cs typeface="Arial" pitchFamily="34" charset="0"/>
            </a:endParaRP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r>
              <a:rPr lang="ru-RU" sz="2800" dirty="0">
                <a:cs typeface="Arial" pitchFamily="34" charset="0"/>
              </a:rPr>
              <a:t>Повышение </a:t>
            </a:r>
            <a:r>
              <a:rPr lang="ru-RU" sz="2800" b="1" dirty="0">
                <a:cs typeface="Arial" pitchFamily="34" charset="0"/>
              </a:rPr>
              <a:t>внимания к заказчику</a:t>
            </a:r>
            <a:r>
              <a:rPr lang="ru-RU" sz="2800" dirty="0">
                <a:cs typeface="Arial" pitchFamily="34" charset="0"/>
              </a:rPr>
              <a:t>, </a:t>
            </a:r>
            <a:r>
              <a:rPr lang="ru-RU" sz="2800" dirty="0"/>
              <a:t>к его индивидуальным требованиям, вкусам и </a:t>
            </a:r>
            <a:r>
              <a:rPr lang="ru-RU" sz="2800" dirty="0" smtClean="0"/>
              <a:t>запросам</a:t>
            </a: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endParaRPr lang="ru-RU" sz="800" dirty="0">
              <a:cs typeface="Arial" pitchFamily="34" charset="0"/>
            </a:endParaRP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r>
              <a:rPr lang="ru-RU" sz="2800" dirty="0">
                <a:cs typeface="Arial" pitchFamily="34" charset="0"/>
              </a:rPr>
              <a:t>Создание наибольших удобств и </a:t>
            </a:r>
            <a:r>
              <a:rPr lang="ru-RU" sz="2800" b="1" dirty="0">
                <a:cs typeface="Arial" pitchFamily="34" charset="0"/>
              </a:rPr>
              <a:t>комфортных условий </a:t>
            </a:r>
            <a:r>
              <a:rPr lang="ru-RU" sz="2800" dirty="0">
                <a:cs typeface="Arial" pitchFamily="34" charset="0"/>
              </a:rPr>
              <a:t>для заказчика при пользовании </a:t>
            </a:r>
            <a:r>
              <a:rPr lang="ru-RU" sz="2800" dirty="0" smtClean="0">
                <a:cs typeface="Arial" pitchFamily="34" charset="0"/>
              </a:rPr>
              <a:t>услугами</a:t>
            </a: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endParaRPr lang="ru-RU" sz="800" dirty="0">
              <a:cs typeface="Arial" pitchFamily="34" charset="0"/>
            </a:endParaRP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r>
              <a:rPr lang="ru-RU" sz="2800" dirty="0">
                <a:solidFill>
                  <a:srgbClr val="0D0D0D"/>
                </a:solidFill>
              </a:rPr>
              <a:t>Доведение услуг до потребителя с </a:t>
            </a:r>
            <a:r>
              <a:rPr lang="ru-RU" sz="2800" b="1" dirty="0">
                <a:solidFill>
                  <a:srgbClr val="0D0D0D"/>
                </a:solidFill>
              </a:rPr>
              <a:t>меньшими затратами</a:t>
            </a:r>
          </a:p>
          <a:p>
            <a:pPr defTabSz="912813">
              <a:lnSpc>
                <a:spcPct val="90000"/>
              </a:lnSpc>
              <a:buFont typeface="Arial" pitchFamily="34" charset="0"/>
              <a:buChar char="•"/>
            </a:pPr>
            <a:endParaRPr lang="ru-RU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Прямоугольник 3"/>
          <p:cNvSpPr>
            <a:spLocks noChangeArrowheads="1"/>
          </p:cNvSpPr>
          <p:nvPr/>
        </p:nvSpPr>
        <p:spPr bwMode="auto">
          <a:xfrm>
            <a:off x="2308225" y="434975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  <a:cs typeface="Arial" pitchFamily="34" charset="0"/>
              </a:rPr>
              <a:t>Принципы организации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527050" y="1142984"/>
            <a:ext cx="8616950" cy="50413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Обязательность предложения</a:t>
            </a:r>
            <a:endParaRPr lang="ru-RU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Необязательность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использования ( предлагать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</a:rPr>
              <a:t>,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 но 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не навязывать)</a:t>
            </a:r>
            <a:endParaRPr lang="ru-RU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Эластичность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сервиса ( различные по уровню и объёму варианты 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ru-RU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Удобство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сервиса ( место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</a:rPr>
              <a:t>,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 время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</a:rPr>
              <a:t>,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 форма и т</a:t>
            </a:r>
            <a:r>
              <a:rPr lang="en-US" sz="2400" kern="0" dirty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err="1">
                <a:solidFill>
                  <a:schemeClr val="tx2">
                    <a:lumMod val="50000"/>
                  </a:schemeClr>
                </a:solidFill>
              </a:rPr>
              <a:t>д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.)</a:t>
            </a:r>
            <a:endParaRPr lang="en-US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tx2">
                    <a:lumMod val="50000"/>
                  </a:schemeClr>
                </a:solidFill>
              </a:rPr>
              <a:t>5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Техническая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адекватность сервиса (оборудование и персонал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ru-RU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6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Информационная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отдача сервиса (прямая и обратная связь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ru-RU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7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Разумная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ценовая политика в сфере 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сервиса</a:t>
            </a:r>
            <a:endParaRPr lang="ru-RU" sz="2400" kern="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8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Гарантированное </a:t>
            </a:r>
            <a:r>
              <a:rPr lang="ru-RU" sz="2400" kern="0" dirty="0">
                <a:solidFill>
                  <a:schemeClr val="tx2">
                    <a:lumMod val="50000"/>
                  </a:schemeClr>
                </a:solidFill>
              </a:rPr>
              <a:t>соответствие качества</a:t>
            </a:r>
            <a:r>
              <a:rPr lang="en-US" sz="2400" kern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400" kern="0" dirty="0" smtClean="0">
                <a:solidFill>
                  <a:schemeClr val="tx2">
                    <a:lumMod val="50000"/>
                  </a:schemeClr>
                </a:solidFill>
              </a:rPr>
              <a:t> Гарантии сервиса и его качество должны превышать ожидания клиента </a:t>
            </a:r>
            <a:endParaRPr lang="en-US" sz="2400" kern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2"/>
          <p:cNvSpPr>
            <a:spLocks noGrp="1"/>
          </p:cNvSpPr>
          <p:nvPr>
            <p:ph idx="1"/>
          </p:nvPr>
        </p:nvSpPr>
        <p:spPr bwMode="auto">
          <a:xfrm>
            <a:off x="642910" y="252412"/>
            <a:ext cx="8178828" cy="639129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algn="ctr">
              <a:buFontTx/>
              <a:buNone/>
              <a:defRPr/>
            </a:pPr>
            <a:r>
              <a:rPr lang="ru-RU" sz="4700" b="1" dirty="0" smtClean="0">
                <a:solidFill>
                  <a:srgbClr val="C00000"/>
                </a:solidFill>
              </a:rPr>
              <a:t>5. Повышение эффективности обслуживания</a:t>
            </a:r>
            <a:r>
              <a:rPr lang="ru-RU" sz="4800" b="1" dirty="0" smtClean="0">
                <a:solidFill>
                  <a:srgbClr val="C00000"/>
                </a:solidFill>
              </a:rPr>
              <a:t>:</a:t>
            </a:r>
            <a:r>
              <a:rPr lang="ru-RU" sz="4700" b="1" dirty="0" smtClean="0">
                <a:solidFill>
                  <a:srgbClr val="C00000"/>
                </a:solidFill>
              </a:rPr>
              <a:t>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Tx/>
              <a:buNone/>
              <a:defRPr/>
            </a:pPr>
            <a:r>
              <a:rPr lang="ru-RU" sz="3800" b="1" dirty="0" smtClean="0"/>
              <a:t> </a:t>
            </a:r>
          </a:p>
          <a:p>
            <a:pPr>
              <a:defRPr/>
            </a:pPr>
            <a:r>
              <a:rPr lang="ru-RU" sz="3800" dirty="0" smtClean="0"/>
              <a:t>Внедрение прогрессивных форм обслуживания</a:t>
            </a:r>
          </a:p>
          <a:p>
            <a:pPr>
              <a:defRPr/>
            </a:pPr>
            <a:r>
              <a:rPr lang="ru-RU" sz="3800" dirty="0" smtClean="0"/>
              <a:t>Рациональное размещение подразделений осуществляющих прием и выдачу заказов</a:t>
            </a:r>
          </a:p>
          <a:p>
            <a:pPr>
              <a:defRPr/>
            </a:pPr>
            <a:r>
              <a:rPr lang="ru-RU" sz="3800" dirty="0" smtClean="0"/>
              <a:t>Установление удобного режима работы предприятий и их подразделений, непосредственно оказывающих услуги населению</a:t>
            </a:r>
          </a:p>
          <a:p>
            <a:pPr>
              <a:defRPr/>
            </a:pPr>
            <a:r>
              <a:rPr lang="ru-RU" sz="3800" dirty="0" smtClean="0"/>
              <a:t>Соблюдение сроков исполнения заказов</a:t>
            </a:r>
          </a:p>
          <a:p>
            <a:pPr>
              <a:defRPr/>
            </a:pPr>
            <a:r>
              <a:rPr lang="ru-RU" sz="3800" dirty="0" smtClean="0"/>
              <a:t>Повышение культуры обслуживания</a:t>
            </a:r>
          </a:p>
          <a:p>
            <a:pPr>
              <a:defRPr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Содержимое 2"/>
          <p:cNvSpPr>
            <a:spLocks noGrp="1"/>
          </p:cNvSpPr>
          <p:nvPr>
            <p:ph idx="1"/>
          </p:nvPr>
        </p:nvSpPr>
        <p:spPr bwMode="auto">
          <a:xfrm>
            <a:off x="738188" y="325438"/>
            <a:ext cx="8178800" cy="6175396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algn="ctr">
              <a:buFontTx/>
              <a:buNone/>
              <a:defRPr/>
            </a:pPr>
            <a:r>
              <a:rPr lang="ru-RU" sz="4300" b="1" dirty="0" smtClean="0">
                <a:solidFill>
                  <a:srgbClr val="0B20B1"/>
                </a:solidFill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Прогрессивные формы обслуживания :</a:t>
            </a:r>
          </a:p>
          <a:p>
            <a:pPr>
              <a:buFontTx/>
              <a:buNone/>
              <a:defRPr/>
            </a:pPr>
            <a:endParaRPr lang="ru-RU" sz="2400" dirty="0" smtClean="0"/>
          </a:p>
          <a:p>
            <a:pPr>
              <a:defRPr/>
            </a:pPr>
            <a:r>
              <a:rPr lang="ru-RU" sz="2600" b="1" dirty="0" smtClean="0"/>
              <a:t>абонементное обслуживание;</a:t>
            </a:r>
          </a:p>
          <a:p>
            <a:pPr>
              <a:defRPr/>
            </a:pPr>
            <a:r>
              <a:rPr lang="ru-RU" sz="2600" b="1" dirty="0" smtClean="0"/>
              <a:t>прием заказов по месту работы, по телефону, по почте, через интернет</a:t>
            </a:r>
          </a:p>
          <a:p>
            <a:pPr>
              <a:defRPr/>
            </a:pPr>
            <a:r>
              <a:rPr lang="ru-RU" sz="2600" b="1" dirty="0" smtClean="0"/>
              <a:t>самообслуживание;</a:t>
            </a:r>
          </a:p>
          <a:p>
            <a:pPr>
              <a:defRPr/>
            </a:pPr>
            <a:r>
              <a:rPr lang="ru-RU" sz="2600" b="1" dirty="0" smtClean="0"/>
              <a:t>выездное обслуживание.</a:t>
            </a:r>
          </a:p>
          <a:p>
            <a:pPr>
              <a:defRPr/>
            </a:pPr>
            <a:endParaRPr lang="ru-RU" sz="2600" b="1" dirty="0" smtClean="0"/>
          </a:p>
          <a:p>
            <a:pPr>
              <a:defRPr/>
            </a:pPr>
            <a:r>
              <a:rPr lang="ru-RU" sz="2600" b="1" dirty="0" smtClean="0"/>
              <a:t>бесконтактное обслуживание по месту жительства;</a:t>
            </a:r>
          </a:p>
          <a:p>
            <a:pPr>
              <a:defRPr/>
            </a:pPr>
            <a:endParaRPr lang="ru-RU" sz="2600" b="1" dirty="0" smtClean="0"/>
          </a:p>
          <a:p>
            <a:pPr>
              <a:defRPr/>
            </a:pPr>
            <a:r>
              <a:rPr lang="ru-RU" sz="2600" b="1" dirty="0" smtClean="0"/>
              <a:t>обслуживание с помощью обменного фонда машин и приборов;</a:t>
            </a:r>
          </a:p>
          <a:p>
            <a:pPr>
              <a:defRPr/>
            </a:pPr>
            <a:endParaRPr lang="ru-RU" sz="2600" b="1" dirty="0" smtClean="0"/>
          </a:p>
          <a:p>
            <a:pPr>
              <a:defRPr/>
            </a:pPr>
            <a:r>
              <a:rPr lang="ru-RU" sz="2600" b="1" dirty="0" smtClean="0"/>
              <a:t>ремонт на дому сложной бытовой техники;</a:t>
            </a:r>
          </a:p>
          <a:p>
            <a:pPr>
              <a:defRPr/>
            </a:pPr>
            <a:endParaRPr lang="ru-RU" sz="2600" b="1" dirty="0" smtClean="0"/>
          </a:p>
          <a:p>
            <a:pPr>
              <a:defRPr/>
            </a:pPr>
            <a:r>
              <a:rPr lang="ru-RU" sz="2600" b="1" dirty="0" smtClean="0"/>
              <a:t>экспресс-ремонт;</a:t>
            </a:r>
          </a:p>
          <a:p>
            <a:pPr>
              <a:defRPr/>
            </a:pPr>
            <a:r>
              <a:rPr lang="ru-RU" sz="2600" b="1" dirty="0" smtClean="0"/>
              <a:t>срочное выполнение заказа в присутствии клиента;</a:t>
            </a:r>
          </a:p>
          <a:p>
            <a:pPr>
              <a:defRPr/>
            </a:pPr>
            <a:endParaRPr lang="ru-RU" sz="2000" b="1" dirty="0" smtClean="0"/>
          </a:p>
          <a:p>
            <a:pPr>
              <a:defRPr/>
            </a:pPr>
            <a:endParaRPr lang="ru-RU" sz="1600" dirty="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B20B1"/>
                </a:solidFill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/>
            </a:r>
            <a:br>
              <a:rPr lang="ru-RU" b="1" dirty="0" smtClean="0">
                <a:solidFill>
                  <a:srgbClr val="0B20B1"/>
                </a:solidFill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</a:br>
            <a:r>
              <a:rPr lang="ru-RU" b="1" dirty="0" smtClean="0">
                <a:solidFill>
                  <a:srgbClr val="0B20B1"/>
                </a:solidFill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Принципы рационального расположения предприятий </a:t>
            </a:r>
            <a:r>
              <a:rPr lang="ru-RU" dirty="0" smtClean="0"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:</a:t>
            </a:r>
            <a:r>
              <a:rPr lang="ru-RU" dirty="0" smtClean="0">
                <a:ea typeface="Times New Roman" pitchFamily="18" charset="0"/>
                <a:cs typeface="Microsoft Sans Serif" pitchFamily="34" charset="0"/>
              </a:rPr>
              <a:t/>
            </a:r>
            <a:br>
              <a:rPr lang="ru-RU" dirty="0" smtClean="0">
                <a:ea typeface="Times New Roman" pitchFamily="18" charset="0"/>
                <a:cs typeface="Microsoft Sans Serif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266700" eaLnBrk="0" hangingPunct="0">
              <a:tabLst>
                <a:tab pos="431800" algn="l"/>
              </a:tabLst>
            </a:pPr>
            <a:r>
              <a:rPr lang="ru-RU" dirty="0" smtClean="0">
                <a:ea typeface="Times New Roman" pitchFamily="18" charset="0"/>
                <a:cs typeface="Microsoft Sans Serif" pitchFamily="34" charset="0"/>
              </a:rPr>
              <a:t>создание максимальных удобств для потребителя</a:t>
            </a:r>
          </a:p>
          <a:p>
            <a:pPr indent="266700" eaLnBrk="0" hangingPunct="0">
              <a:tabLst>
                <a:tab pos="431800" algn="l"/>
              </a:tabLst>
            </a:pPr>
            <a:r>
              <a:rPr lang="ru-RU" dirty="0" smtClean="0">
                <a:ea typeface="Times New Roman" pitchFamily="18" charset="0"/>
                <a:cs typeface="Microsoft Sans Serif" pitchFamily="34" charset="0"/>
              </a:rPr>
              <a:t>максимальное приближение к потребителям услуг; вблизи торговых, культурно-массовых объектов, транспортных магистралей и т.п.</a:t>
            </a:r>
          </a:p>
          <a:p>
            <a:pPr indent="266700" eaLnBrk="0" hangingPunct="0">
              <a:tabLst>
                <a:tab pos="431800" algn="l"/>
              </a:tabLst>
            </a:pPr>
            <a:r>
              <a:rPr lang="ru-RU" dirty="0" smtClean="0">
                <a:ea typeface="Times New Roman" pitchFamily="18" charset="0"/>
                <a:cs typeface="Microsoft Sans Serif" pitchFamily="34" charset="0"/>
              </a:rPr>
              <a:t>определение рационального количества предприятий </a:t>
            </a:r>
          </a:p>
          <a:p>
            <a:pPr indent="266700" eaLnBrk="0" hangingPunct="0">
              <a:tabLst>
                <a:tab pos="431800" algn="l"/>
              </a:tabLst>
            </a:pPr>
            <a:r>
              <a:rPr lang="ru-RU" dirty="0" smtClean="0">
                <a:ea typeface="Times New Roman" pitchFamily="18" charset="0"/>
                <a:cs typeface="Microsoft Sans Serif" pitchFamily="34" charset="0"/>
              </a:rPr>
              <a:t>достижение минимальных затрат производственных ресурсов на оказание услуг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 bwMode="auto">
          <a:xfrm>
            <a:off x="300038" y="0"/>
            <a:ext cx="8229600" cy="3063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ru-RU" sz="2000" b="1" dirty="0" smtClean="0"/>
              <a:t>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 bwMode="auto">
          <a:xfrm>
            <a:off x="214282" y="1428736"/>
            <a:ext cx="8616950" cy="45259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000" b="1" dirty="0" smtClean="0"/>
              <a:t>Режим работы </a:t>
            </a:r>
            <a:r>
              <a:rPr lang="ru-RU" sz="2000" dirty="0" smtClean="0"/>
              <a:t>— регламентированное время функционирования </a:t>
            </a:r>
            <a:r>
              <a:rPr lang="ru-RU" sz="2000" dirty="0" err="1" smtClean="0"/>
              <a:t>пр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едприятия</a:t>
            </a:r>
            <a:r>
              <a:rPr lang="ru-RU" sz="2000" dirty="0" smtClean="0"/>
              <a:t>: количество рабочих дней в неделю, число и продолжительность смен, перерывы на обед и между сменами.</a:t>
            </a:r>
          </a:p>
          <a:p>
            <a:pPr>
              <a:buFontTx/>
              <a:buNone/>
            </a:pPr>
            <a:endParaRPr lang="ru-RU" sz="2000" dirty="0" smtClean="0"/>
          </a:p>
          <a:p>
            <a:pPr>
              <a:buFontTx/>
              <a:buNone/>
            </a:pPr>
            <a:r>
              <a:rPr lang="ru-RU" sz="2000" b="1" dirty="0" smtClean="0"/>
              <a:t>должен отвечать требования:</a:t>
            </a:r>
          </a:p>
          <a:p>
            <a:pPr>
              <a:buNone/>
            </a:pPr>
            <a:r>
              <a:rPr lang="ru-RU" sz="2000" dirty="0" smtClean="0"/>
              <a:t> •   способствовать достижению экономической эффективности деятельности предприятий</a:t>
            </a:r>
          </a:p>
          <a:p>
            <a:r>
              <a:rPr lang="ru-RU" sz="2000" dirty="0" smtClean="0"/>
              <a:t>обеспечить оптимальный режим труда и отдыха работников сферы сервиса. </a:t>
            </a:r>
          </a:p>
          <a:p>
            <a:pPr>
              <a:buNone/>
            </a:pPr>
            <a:r>
              <a:rPr lang="ru-RU" sz="2000" dirty="0" smtClean="0"/>
              <a:t>•    создавать удобство заказчикам при пользовании услугами</a:t>
            </a:r>
          </a:p>
          <a:p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sp>
        <p:nvSpPr>
          <p:cNvPr id="35845" name="Прямоугольник 5"/>
          <p:cNvSpPr>
            <a:spLocks noChangeArrowheads="1"/>
          </p:cNvSpPr>
          <p:nvPr/>
        </p:nvSpPr>
        <p:spPr bwMode="auto">
          <a:xfrm>
            <a:off x="825498" y="5143512"/>
            <a:ext cx="83185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работа предприятий сервиса в общие выходные дни,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приемные салоны должны работать в утренние и вечерние </a:t>
            </a:r>
            <a:r>
              <a:rPr lang="ru-RU" sz="2400" dirty="0" smtClean="0">
                <a:solidFill>
                  <a:srgbClr val="C00000"/>
                </a:solidFill>
              </a:rPr>
              <a:t>часы, </a:t>
            </a:r>
            <a:r>
              <a:rPr lang="ru-RU" sz="2400" dirty="0">
                <a:solidFill>
                  <a:srgbClr val="C00000"/>
                </a:solidFill>
              </a:rPr>
              <a:t>без перерыва на обед по скользящему графику и т.д.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" y="21429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B20B1"/>
                </a:solidFill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Рациональный режим работы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285720" y="142852"/>
            <a:ext cx="8229600" cy="7921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defTabSz="912813" eaLnBrk="1" hangingPunct="1"/>
            <a:r>
              <a:rPr lang="ru-RU" sz="4000" b="1" dirty="0" smtClean="0">
                <a:solidFill>
                  <a:srgbClr val="0B20B1"/>
                </a:solidFill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Культура обслуживания</a:t>
            </a: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 bwMode="auto">
          <a:xfrm>
            <a:off x="533400" y="762000"/>
            <a:ext cx="8229600" cy="538164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defTabSz="912813" eaLnBrk="1" hangingPunct="1">
              <a:buFontTx/>
              <a:buNone/>
            </a:pPr>
            <a:r>
              <a:rPr lang="ru-RU" sz="3000" dirty="0" smtClean="0"/>
              <a:t>    Это</a:t>
            </a:r>
            <a:r>
              <a:rPr lang="ru-RU" sz="3000" dirty="0" smtClean="0">
                <a:cs typeface="Arial" pitchFamily="34" charset="0"/>
              </a:rPr>
              <a:t> совокупность условий, в которых происходит процесс общения работников сферы услуг с потребителем. </a:t>
            </a:r>
          </a:p>
          <a:p>
            <a:pPr defTabSz="912813" eaLnBrk="1" hangingPunct="1">
              <a:buFontTx/>
              <a:buNone/>
            </a:pPr>
            <a:r>
              <a:rPr lang="ru-RU" sz="2000" dirty="0" smtClean="0">
                <a:cs typeface="Arial" pitchFamily="34" charset="0"/>
              </a:rPr>
              <a:t>   </a:t>
            </a:r>
          </a:p>
          <a:p>
            <a:pPr defTabSz="912813" eaLnBrk="1" hangingPunct="1">
              <a:buFontTx/>
              <a:buNone/>
            </a:pPr>
            <a:r>
              <a:rPr lang="ru-RU" sz="2000" dirty="0" smtClean="0">
                <a:cs typeface="Arial" pitchFamily="34" charset="0"/>
              </a:rPr>
              <a:t> Основные слагаемые культуры обслуживания населения – </a:t>
            </a:r>
          </a:p>
          <a:p>
            <a:pPr defTabSz="912813"/>
            <a:r>
              <a:rPr lang="ru-RU" sz="6200" dirty="0" smtClean="0">
                <a:cs typeface="Arial" pitchFamily="34" charset="0"/>
              </a:rPr>
              <a:t>Этика</a:t>
            </a:r>
          </a:p>
          <a:p>
            <a:pPr defTabSz="912813"/>
            <a:r>
              <a:rPr lang="ru-RU" sz="6200" dirty="0" smtClean="0">
                <a:cs typeface="Arial" pitchFamily="34" charset="0"/>
              </a:rPr>
              <a:t>Эстетика обслуживания</a:t>
            </a:r>
          </a:p>
          <a:p>
            <a:pPr defTabSz="912813"/>
            <a:r>
              <a:rPr lang="ru-RU" sz="6200" dirty="0" smtClean="0">
                <a:cs typeface="Arial" pitchFamily="34" charset="0"/>
              </a:rPr>
              <a:t> Реклама услуг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cs typeface="Arial" pitchFamily="34" charset="0"/>
              </a:rPr>
              <a:t>Этика обслуживания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defTabSz="912813"/>
            <a:r>
              <a:rPr lang="ru-RU" dirty="0" smtClean="0">
                <a:cs typeface="Arial" pitchFamily="34" charset="0"/>
              </a:rPr>
              <a:t>– вежливое, внимательное и доброжелательное отношение работников сферы услуг к заказчикам.</a:t>
            </a:r>
          </a:p>
          <a:p>
            <a:pPr defTabSz="912813"/>
            <a:r>
              <a:rPr lang="ru-RU" dirty="0" smtClean="0"/>
              <a:t>Всем работникам, непосредственно контактирующим с заказчиками (приемщикам, диспетчерам, мастерам и др.), помимо профессиональной подготовки необходимо иметь навыки обслуживания и общения.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b="1" dirty="0" smtClean="0">
                <a:cs typeface="Arial" pitchFamily="34" charset="0"/>
              </a:rPr>
              <a:t>Эстетика обслуживания- </a:t>
            </a:r>
            <a:r>
              <a:rPr lang="ru-RU" sz="2000" b="1" dirty="0" smtClean="0">
                <a:cs typeface="Arial" pitchFamily="34" charset="0"/>
              </a:rPr>
              <a:t/>
            </a:r>
            <a:br>
              <a:rPr lang="ru-RU" sz="2000" b="1" dirty="0" smtClean="0">
                <a:cs typeface="Arial" pitchFamily="34" charset="0"/>
              </a:rPr>
            </a:br>
            <a:r>
              <a:rPr lang="ru-RU" sz="2000" dirty="0" smtClean="0">
                <a:cs typeface="Arial" pitchFamily="34" charset="0"/>
              </a:rPr>
              <a:t>благоприятная обстановка и комфорт, создаваемые заказчику при получении услуги и оставляющие хорошее впечатление от посещения предприятия</a:t>
            </a:r>
            <a:br>
              <a:rPr lang="ru-RU" sz="2000" dirty="0" smtClean="0">
                <a:cs typeface="Arial" pitchFamily="34" charset="0"/>
              </a:rPr>
            </a:br>
            <a:endParaRPr lang="ru-RU" sz="2000" dirty="0" smtClean="0"/>
          </a:p>
        </p:txBody>
      </p:sp>
      <p:sp>
        <p:nvSpPr>
          <p:cNvPr id="41987" name="Содержимое 2"/>
          <p:cNvSpPr>
            <a:spLocks noGrp="1"/>
          </p:cNvSpPr>
          <p:nvPr>
            <p:ph idx="1"/>
          </p:nvPr>
        </p:nvSpPr>
        <p:spPr bwMode="auto">
          <a:xfrm>
            <a:off x="227013" y="1566863"/>
            <a:ext cx="8580437" cy="48561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/>
              <a:t>Компоненты интерьера предприятий сферы сервиса:</a:t>
            </a:r>
          </a:p>
          <a:p>
            <a:r>
              <a:rPr lang="ru-RU" sz="2000" dirty="0" smtClean="0"/>
              <a:t>Архитектура помещения -- планировка, окна, перегородки, колонны и т.п.;</a:t>
            </a:r>
          </a:p>
          <a:p>
            <a:r>
              <a:rPr lang="ru-RU" sz="2000" b="1" dirty="0" err="1" smtClean="0"/>
              <a:t>Цвето-световое</a:t>
            </a:r>
            <a:r>
              <a:rPr lang="ru-RU" sz="2000" b="1" dirty="0" smtClean="0"/>
              <a:t> решение </a:t>
            </a:r>
            <a:r>
              <a:rPr lang="ru-RU" sz="2000" dirty="0" smtClean="0"/>
              <a:t>-- отделка и окраска стен и потолков, цвет пола, естественное освещение, лампы, люстры и </a:t>
            </a:r>
            <a:r>
              <a:rPr lang="ru-RU" sz="2000" dirty="0" err="1" smtClean="0"/>
              <a:t>др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Комплекс рабочих мест приемщика заказов </a:t>
            </a:r>
            <a:r>
              <a:rPr lang="ru-RU" sz="2000" dirty="0" smtClean="0"/>
              <a:t>--расположение, планировка, оснащение рабочих мест и др.;</a:t>
            </a:r>
          </a:p>
          <a:p>
            <a:r>
              <a:rPr lang="ru-RU" sz="2000" b="1" dirty="0" smtClean="0"/>
              <a:t>Инвентарь</a:t>
            </a:r>
            <a:r>
              <a:rPr lang="ru-RU" sz="2000" dirty="0" smtClean="0"/>
              <a:t> -- мягкая мебель, журнальные столики, стулья и </a:t>
            </a:r>
            <a:r>
              <a:rPr lang="ru-RU" sz="2000" dirty="0" err="1" smtClean="0"/>
              <a:t>др</a:t>
            </a:r>
            <a:r>
              <a:rPr lang="ru-RU" sz="2000" dirty="0" smtClean="0"/>
              <a:t>;</a:t>
            </a:r>
          </a:p>
          <a:p>
            <a:r>
              <a:rPr lang="ru-RU" sz="2000" b="1" dirty="0" err="1" smtClean="0"/>
              <a:t>Оргоснастка</a:t>
            </a:r>
            <a:r>
              <a:rPr lang="ru-RU" sz="2000" dirty="0" smtClean="0"/>
              <a:t> -- шкафы, стеллажи, полки для хранения заказов и .. .</a:t>
            </a:r>
          </a:p>
          <a:p>
            <a:r>
              <a:rPr lang="ru-RU" sz="2000" b="1" dirty="0" smtClean="0"/>
              <a:t>Вспомогательные приспособления </a:t>
            </a:r>
            <a:r>
              <a:rPr lang="ru-RU" sz="2000" dirty="0" smtClean="0"/>
              <a:t>- примерочные кабины, меточные аппараты и др.;</a:t>
            </a:r>
          </a:p>
          <a:p>
            <a:r>
              <a:rPr lang="ru-RU" sz="2000" b="1" dirty="0" smtClean="0"/>
              <a:t>Порядок в помещении </a:t>
            </a:r>
            <a:r>
              <a:rPr lang="ru-RU" sz="2000" dirty="0" smtClean="0"/>
              <a:t>--отсутствие лишнего в салоне, на рабочем месте приемщика заказов и др..</a:t>
            </a:r>
          </a:p>
          <a:p>
            <a:endParaRPr lang="ru-RU" sz="2000" dirty="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Содержимое 2"/>
          <p:cNvSpPr>
            <a:spLocks noGrp="1"/>
          </p:cNvSpPr>
          <p:nvPr>
            <p:ph idx="1"/>
          </p:nvPr>
        </p:nvSpPr>
        <p:spPr bwMode="auto">
          <a:xfrm>
            <a:off x="263525" y="508000"/>
            <a:ext cx="8580438" cy="15700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ru-RU" sz="4000" b="1" dirty="0" smtClean="0">
                <a:latin typeface="+mj-lt"/>
                <a:ea typeface="+mj-ea"/>
                <a:cs typeface="Arial" pitchFamily="34" charset="0"/>
              </a:rPr>
              <a:t>Реклама в сфере сервиса </a:t>
            </a:r>
            <a:r>
              <a:rPr lang="ru-RU" sz="2000" dirty="0" smtClean="0"/>
              <a:t>- это система доведения до потребителя информации о работе предприятия. Ее цель состоит в убедительном и доходчивом информировании потребителя о то: какие услуги, где и в какое время можно получить.</a:t>
            </a:r>
          </a:p>
          <a:p>
            <a:endParaRPr lang="ru-RU" sz="2000" dirty="0" smtClean="0"/>
          </a:p>
        </p:txBody>
      </p:sp>
      <p:sp>
        <p:nvSpPr>
          <p:cNvPr id="43011" name="Rectangle 1"/>
          <p:cNvSpPr>
            <a:spLocks noChangeArrowheads="1"/>
          </p:cNvSpPr>
          <p:nvPr/>
        </p:nvSpPr>
        <p:spPr bwMode="auto">
          <a:xfrm>
            <a:off x="357158" y="2214554"/>
            <a:ext cx="84629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1800" b="1" dirty="0">
                <a:cs typeface="Times New Roman" pitchFamily="18" charset="0"/>
              </a:rPr>
              <a:t>Социальная функция рекламы </a:t>
            </a:r>
            <a:r>
              <a:rPr lang="ru-RU" sz="1800" dirty="0">
                <a:cs typeface="Times New Roman" pitchFamily="18" charset="0"/>
              </a:rPr>
              <a:t>заключается в экономии общественного времени. </a:t>
            </a:r>
          </a:p>
          <a:p>
            <a:pPr algn="just" eaLnBrk="0" hangingPunct="0"/>
            <a:endParaRPr lang="ru-RU" sz="1800" dirty="0"/>
          </a:p>
          <a:p>
            <a:pPr eaLnBrk="0" hangingPunct="0"/>
            <a:r>
              <a:rPr lang="ru-RU" sz="1800" b="1" dirty="0"/>
              <a:t>Экономическая функция рекламы – </a:t>
            </a:r>
          </a:p>
          <a:p>
            <a:pPr eaLnBrk="0" hangingPunct="0"/>
            <a:r>
              <a:rPr lang="ru-RU" sz="1800" dirty="0">
                <a:cs typeface="Times New Roman" pitchFamily="18" charset="0"/>
              </a:rPr>
              <a:t>процесс обслуживания становится более рациональным при достаточно полной информации населения о видах оказываемых услуг и предлагаемых формах обслуживания, режимах работы, сроках и стоимости выполнения заказов. </a:t>
            </a:r>
          </a:p>
          <a:p>
            <a:pPr eaLnBrk="0" hangingPunct="0"/>
            <a:r>
              <a:rPr lang="ru-RU" sz="1800" dirty="0">
                <a:cs typeface="Times New Roman" pitchFamily="18" charset="0"/>
              </a:rPr>
              <a:t> стимулирование формирования потребностей людей в услугах, обеспечение сбалансированности спроса и предложения на услуги</a:t>
            </a:r>
          </a:p>
          <a:p>
            <a:pPr eaLnBrk="0" hangingPunct="0"/>
            <a:r>
              <a:rPr lang="ru-RU" sz="1800" dirty="0">
                <a:cs typeface="Times New Roman" pitchFamily="18" charset="0"/>
              </a:rPr>
              <a:t> </a:t>
            </a:r>
            <a:endParaRPr lang="ru-RU" sz="1800" dirty="0"/>
          </a:p>
        </p:txBody>
      </p:sp>
      <p:sp>
        <p:nvSpPr>
          <p:cNvPr id="43012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8588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 dirty="0"/>
              <a:t>Воспитательная функция рекламы </a:t>
            </a:r>
            <a:r>
              <a:rPr lang="ru-RU" sz="1800" dirty="0"/>
              <a:t>вытекает из ее роли в формировании разумных потребностей, полезных привычек хорошего вкуса у людей, в преодолении необъективных мнении вопросах пользования услугами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Внедрение системы сервисменеджмента&#10;&#10;Обучение&#10;персонала&#10;Стандарты&#10;обслуживания&#10;&#10;Программа&#10;Mystery Shopping&#10;(контроль&#10;качес..."/>
          <p:cNvPicPr>
            <a:picLocks noChangeAspect="1" noChangeArrowheads="1"/>
          </p:cNvPicPr>
          <p:nvPr/>
        </p:nvPicPr>
        <p:blipFill>
          <a:blip r:embed="rId2"/>
          <a:srcRect t="8458"/>
          <a:stretch>
            <a:fillRect/>
          </a:stretch>
        </p:blipFill>
        <p:spPr bwMode="auto">
          <a:xfrm>
            <a:off x="2285984" y="214290"/>
            <a:ext cx="5000660" cy="6486288"/>
          </a:xfrm>
          <a:prstGeom prst="rect">
            <a:avLst/>
          </a:prstGeom>
          <a:noFill/>
        </p:spPr>
      </p:pic>
      <p:pic>
        <p:nvPicPr>
          <p:cNvPr id="6" name="Picture 2" descr="Внедрение системы сервисменеджмента&#10;&#10;Обучение&#10;персонала&#10;Стандарты&#10;обслуживания&#10;&#10;Программа&#10;Mystery Shopping&#10;(контроль&#10;качес...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7143" t="91899" r="28170"/>
          <a:stretch>
            <a:fillRect/>
          </a:stretch>
        </p:blipFill>
        <p:spPr bwMode="auto">
          <a:xfrm>
            <a:off x="5715008" y="6000768"/>
            <a:ext cx="1500198" cy="697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1378" name="Picture 2" descr="Этап: Подготовка внедрения системы&#10;сервис- менеджмента&#10;&#10; Определение центра ответственности за&#10;качество сервиса в компани..."/>
          <p:cNvPicPr>
            <a:picLocks noChangeAspect="1" noChangeArrowheads="1"/>
          </p:cNvPicPr>
          <p:nvPr/>
        </p:nvPicPr>
        <p:blipFill>
          <a:blip r:embed="rId2"/>
          <a:srcRect l="5878" t="9956" b="4978"/>
          <a:stretch>
            <a:fillRect/>
          </a:stretch>
        </p:blipFill>
        <p:spPr bwMode="auto">
          <a:xfrm>
            <a:off x="1928794" y="34281"/>
            <a:ext cx="5572164" cy="68237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62" name="Picture 2" descr="Внедрение стандартов облуживания.&#10;Корпоративный стандарт обслуживания&#10;– это:&#10;&#10; инструмент, позволяющий достичь в глазах&#10;к..."/>
          <p:cNvPicPr>
            <a:picLocks noChangeAspect="1" noChangeArrowheads="1"/>
          </p:cNvPicPr>
          <p:nvPr/>
        </p:nvPicPr>
        <p:blipFill>
          <a:blip r:embed="rId2"/>
          <a:srcRect t="9268"/>
          <a:stretch>
            <a:fillRect/>
          </a:stretch>
        </p:blipFill>
        <p:spPr bwMode="auto">
          <a:xfrm>
            <a:off x="2071670" y="1"/>
            <a:ext cx="533441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34" y="285728"/>
            <a:ext cx="8286808" cy="47101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ru-RU" b="1" dirty="0" smtClean="0"/>
              <a:t>Стандарты обслуживания  (СО)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Организация, работающая без стандартов, будет иметь «хаотичную»  манеру обслуживания: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все будет зависеть от конкретных людей, работающих в качестве  </a:t>
            </a:r>
            <a:r>
              <a:rPr lang="ru-RU" sz="2000" dirty="0" err="1" smtClean="0"/>
              <a:t>реализаторов</a:t>
            </a:r>
            <a:r>
              <a:rPr lang="ru-RU" sz="2000" dirty="0" smtClean="0"/>
              <a:t> услуг</a:t>
            </a:r>
            <a:br>
              <a:rPr lang="ru-RU" sz="2000" dirty="0" smtClean="0"/>
            </a:br>
            <a:r>
              <a:rPr lang="ru-RU" sz="2000" dirty="0" smtClean="0"/>
              <a:t> от их настроения в тот или иной день, от ситуации в организации, от манеры поведения самого клиента.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solidFill>
                  <a:schemeClr val="tx1"/>
                </a:solidFill>
              </a:rPr>
              <a:t>В организации, в которой обслуживание происходит в соответствии со стандартами будет наблюдаться определенная концепция поведения по отношению к клиенту:</a:t>
            </a:r>
            <a:r>
              <a:rPr lang="ru-RU" sz="2000" dirty="0" smtClean="0"/>
              <a:t> определенная  манера обслуживания, </a:t>
            </a:r>
            <a:br>
              <a:rPr lang="ru-RU" sz="2000" dirty="0" smtClean="0"/>
            </a:br>
            <a:r>
              <a:rPr lang="ru-RU" sz="2000" dirty="0" smtClean="0"/>
              <a:t>специфика подхода к клиенту, </a:t>
            </a:r>
            <a:br>
              <a:rPr lang="ru-RU" sz="2000" dirty="0" smtClean="0"/>
            </a:br>
            <a:r>
              <a:rPr lang="ru-RU" sz="2000" dirty="0" smtClean="0"/>
              <a:t>особые нормы и манера поведения в различных ситуациях. </a:t>
            </a:r>
            <a:br>
              <a:rPr lang="ru-RU" sz="20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</p:txBody>
      </p:sp>
      <p:sp>
        <p:nvSpPr>
          <p:cNvPr id="47107" name="Прямоугольник 4"/>
          <p:cNvSpPr>
            <a:spLocks noChangeArrowheads="1"/>
          </p:cNvSpPr>
          <p:nvPr/>
        </p:nvSpPr>
        <p:spPr bwMode="auto">
          <a:xfrm>
            <a:off x="785786" y="4500570"/>
            <a:ext cx="799623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стандарты обслуживания  (СО) </a:t>
            </a:r>
            <a:r>
              <a:rPr lang="ru-RU" sz="3200" dirty="0">
                <a:solidFill>
                  <a:srgbClr val="C00000"/>
                </a:solidFill>
              </a:rPr>
              <a:t>-- нормы и правила поведения, которые организация считает обязательными для выполнения в процессе обслуживания клиентов.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 bwMode="auto">
          <a:xfrm>
            <a:off x="571472" y="142852"/>
            <a:ext cx="8272491" cy="644051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chemeClr val="tx1"/>
                </a:solidFill>
              </a:rPr>
              <a:t>Содержание СО</a:t>
            </a:r>
            <a:r>
              <a:rPr lang="ru-RU" sz="2000" dirty="0" smtClean="0">
                <a:solidFill>
                  <a:schemeClr val="tx1"/>
                </a:solidFill>
              </a:rPr>
              <a:t> определяется   </a:t>
            </a:r>
            <a:r>
              <a:rPr lang="ru-RU" sz="2700" b="1" dirty="0" smtClean="0">
                <a:solidFill>
                  <a:schemeClr val="tx1"/>
                </a:solidFill>
              </a:rPr>
              <a:t>внешними</a:t>
            </a:r>
            <a:r>
              <a:rPr lang="ru-RU" sz="2000" dirty="0" smtClean="0">
                <a:solidFill>
                  <a:schemeClr val="tx1"/>
                </a:solidFill>
              </a:rPr>
              <a:t> и </a:t>
            </a:r>
            <a:r>
              <a:rPr lang="ru-RU" sz="2700" b="1" dirty="0" smtClean="0"/>
              <a:t>внутренними </a:t>
            </a:r>
            <a:r>
              <a:rPr lang="ru-RU" sz="2000" dirty="0" smtClean="0">
                <a:solidFill>
                  <a:schemeClr val="tx1"/>
                </a:solidFill>
              </a:rPr>
              <a:t>факторами жизнедеятельности организации.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- </a:t>
            </a:r>
            <a:r>
              <a:rPr lang="ru-RU" sz="2800" b="1" dirty="0" smtClean="0">
                <a:solidFill>
                  <a:schemeClr val="tx1"/>
                </a:solidFill>
              </a:rPr>
              <a:t>нормы права </a:t>
            </a:r>
            <a:r>
              <a:rPr lang="ru-RU" sz="2800" dirty="0" smtClean="0">
                <a:solidFill>
                  <a:schemeClr val="tx1"/>
                </a:solidFill>
              </a:rPr>
              <a:t>(закон о защите прав потребителя и др.)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800" b="1" dirty="0" smtClean="0">
                <a:solidFill>
                  <a:schemeClr val="tx1"/>
                </a:solidFill>
              </a:rPr>
              <a:t>культурные нормы</a:t>
            </a:r>
            <a:r>
              <a:rPr lang="ru-RU" sz="2800" dirty="0" smtClean="0">
                <a:solidFill>
                  <a:schemeClr val="tx1"/>
                </a:solidFill>
              </a:rPr>
              <a:t>, которые существуют в обществе, в котором организация предлагает свои товары и/или услуги </a:t>
            </a:r>
            <a:r>
              <a:rPr lang="ru-RU" sz="2700" dirty="0" smtClean="0">
                <a:solidFill>
                  <a:schemeClr val="tx1"/>
                </a:solidFill>
              </a:rPr>
              <a:t>рынку</a:t>
            </a:r>
            <a:r>
              <a:rPr lang="ru-RU" sz="900" dirty="0" smtClean="0">
                <a:solidFill>
                  <a:schemeClr val="tx1"/>
                </a:solidFill>
              </a:rPr>
              <a:t/>
            </a:r>
            <a:br>
              <a:rPr lang="ru-RU" sz="9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800" b="1" dirty="0" smtClean="0">
                <a:solidFill>
                  <a:schemeClr val="tx1"/>
                </a:solidFill>
              </a:rPr>
              <a:t>ценности и миссия </a:t>
            </a:r>
            <a:r>
              <a:rPr lang="ru-RU" sz="2800" dirty="0" smtClean="0">
                <a:solidFill>
                  <a:schemeClr val="tx1"/>
                </a:solidFill>
              </a:rPr>
              <a:t>данной организации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800" b="1" dirty="0" smtClean="0">
                <a:solidFill>
                  <a:schemeClr val="tx1"/>
                </a:solidFill>
              </a:rPr>
              <a:t>особенности товаров и услуг</a:t>
            </a:r>
            <a:r>
              <a:rPr lang="ru-RU" sz="2800" dirty="0" smtClean="0">
                <a:solidFill>
                  <a:schemeClr val="tx1"/>
                </a:solidFill>
              </a:rPr>
              <a:t>, которые предлагает организация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800" b="1" dirty="0" smtClean="0">
                <a:solidFill>
                  <a:schemeClr val="tx1"/>
                </a:solidFill>
              </a:rPr>
              <a:t>особенности целевых групп (клиентов), </a:t>
            </a:r>
            <a:r>
              <a:rPr lang="ru-RU" sz="2800" dirty="0" smtClean="0">
                <a:solidFill>
                  <a:schemeClr val="tx1"/>
                </a:solidFill>
              </a:rPr>
              <a:t>на которых рассчитан продукт и/или услуги организации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- особенности помещений</a:t>
            </a:r>
            <a:r>
              <a:rPr lang="ru-RU" sz="2800" dirty="0" smtClean="0">
                <a:solidFill>
                  <a:schemeClr val="tx1"/>
                </a:solidFill>
              </a:rPr>
              <a:t>, в которых обслуживаются клиенты (тесные, просторные, тихие, шумные и др.)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и другие факторы</a:t>
            </a:r>
            <a:r>
              <a:rPr lang="ru-RU" sz="2800" dirty="0" smtClean="0"/>
              <a:t>. </a:t>
            </a:r>
            <a:br>
              <a:rPr lang="ru-RU" sz="2800" dirty="0" smtClean="0"/>
            </a:br>
            <a:endParaRPr lang="ru-RU" sz="2800" dirty="0" smtClean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71472" y="1142984"/>
            <a:ext cx="8229600" cy="550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>
              <a:buFontTx/>
              <a:buNone/>
            </a:pPr>
            <a:r>
              <a:rPr lang="ru-RU" sz="2000" dirty="0" smtClean="0">
                <a:cs typeface="Times New Roman" pitchFamily="18" charset="0"/>
              </a:rPr>
              <a:t> которые могут быть стандартизированы в целях качественного обслуживания клиентов: </a:t>
            </a:r>
            <a:endParaRPr lang="ru-RU" sz="2000" dirty="0" smtClean="0"/>
          </a:p>
          <a:p>
            <a:pPr indent="180975"/>
            <a:r>
              <a:rPr lang="ru-RU" sz="2400" b="1" dirty="0" smtClean="0">
                <a:cs typeface="Times New Roman" pitchFamily="18" charset="0"/>
              </a:rPr>
              <a:t>речевые формулы</a:t>
            </a:r>
            <a:r>
              <a:rPr lang="ru-RU" sz="2400" dirty="0" smtClean="0">
                <a:cs typeface="Times New Roman" pitchFamily="18" charset="0"/>
              </a:rPr>
              <a:t>, язык (лексика) </a:t>
            </a:r>
            <a:endParaRPr lang="ru-RU" sz="2400" dirty="0" smtClean="0"/>
          </a:p>
          <a:p>
            <a:pPr indent="180975"/>
            <a:r>
              <a:rPr lang="ru-RU" sz="2400" dirty="0" smtClean="0">
                <a:cs typeface="Times New Roman" pitchFamily="18" charset="0"/>
              </a:rPr>
              <a:t> мимика, </a:t>
            </a:r>
            <a:r>
              <a:rPr lang="ru-RU" sz="2400" b="1" dirty="0" smtClean="0">
                <a:cs typeface="Times New Roman" pitchFamily="18" charset="0"/>
              </a:rPr>
              <a:t>жесты</a:t>
            </a:r>
            <a:r>
              <a:rPr lang="ru-RU" sz="2400" dirty="0" smtClean="0">
                <a:cs typeface="Times New Roman" pitchFamily="18" charset="0"/>
              </a:rPr>
              <a:t> </a:t>
            </a:r>
            <a:endParaRPr lang="ru-RU" sz="2400" dirty="0" smtClean="0"/>
          </a:p>
          <a:p>
            <a:pPr indent="180975"/>
            <a:r>
              <a:rPr lang="ru-RU" sz="2400" b="1" dirty="0" err="1" smtClean="0">
                <a:cs typeface="Times New Roman" pitchFamily="18" charset="0"/>
              </a:rPr>
              <a:t>проксемика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 - в какой позе, на каком расстоянии следует  общаться с клиентом</a:t>
            </a:r>
            <a:endParaRPr lang="ru-RU" sz="2400" dirty="0" smtClean="0"/>
          </a:p>
          <a:p>
            <a:pPr indent="180975"/>
            <a:r>
              <a:rPr lang="ru-RU" sz="2400" b="1" dirty="0" smtClean="0">
                <a:cs typeface="Times New Roman" pitchFamily="18" charset="0"/>
              </a:rPr>
              <a:t>одежда </a:t>
            </a:r>
            <a:endParaRPr lang="ru-RU" sz="2400" b="1" dirty="0" smtClean="0"/>
          </a:p>
          <a:p>
            <a:pPr indent="180975"/>
            <a:r>
              <a:rPr lang="ru-RU" sz="2400" b="1" dirty="0" smtClean="0">
                <a:cs typeface="Times New Roman" pitchFamily="18" charset="0"/>
              </a:rPr>
              <a:t>макияж, украшения </a:t>
            </a:r>
            <a:endParaRPr lang="ru-RU" sz="2400" b="1" dirty="0" smtClean="0"/>
          </a:p>
          <a:p>
            <a:pPr indent="180975"/>
            <a:r>
              <a:rPr lang="ru-RU" sz="2400" b="1" dirty="0" smtClean="0">
                <a:cs typeface="Times New Roman" pitchFamily="18" charset="0"/>
              </a:rPr>
              <a:t>состояние помещения</a:t>
            </a:r>
            <a:r>
              <a:rPr lang="ru-RU" sz="2400" dirty="0" smtClean="0">
                <a:cs typeface="Times New Roman" pitchFamily="18" charset="0"/>
              </a:rPr>
              <a:t> (например, должно быть чисто) </a:t>
            </a:r>
            <a:endParaRPr lang="ru-RU" sz="2400" dirty="0" smtClean="0"/>
          </a:p>
          <a:p>
            <a:pPr indent="180975"/>
            <a:r>
              <a:rPr lang="ru-RU" sz="2400" b="1" dirty="0" smtClean="0">
                <a:cs typeface="Times New Roman" pitchFamily="18" charset="0"/>
              </a:rPr>
              <a:t>скорость обслуживания </a:t>
            </a:r>
          </a:p>
          <a:p>
            <a:pPr indent="180975"/>
            <a:r>
              <a:rPr lang="ru-RU" sz="2400" b="1" dirty="0" smtClean="0">
                <a:cs typeface="Times New Roman" pitchFamily="18" charset="0"/>
              </a:rPr>
              <a:t>время обслуживания </a:t>
            </a:r>
            <a:endParaRPr lang="ru-RU" sz="2400" b="1" dirty="0" smtClean="0"/>
          </a:p>
          <a:p>
            <a:pPr indent="180975"/>
            <a:r>
              <a:rPr lang="ru-RU" sz="2400" b="1" dirty="0" smtClean="0">
                <a:cs typeface="Times New Roman" pitchFamily="18" charset="0"/>
              </a:rPr>
              <a:t>обеспечение безопасности </a:t>
            </a:r>
            <a:r>
              <a:rPr lang="ru-RU" sz="2400" dirty="0" smtClean="0">
                <a:cs typeface="Times New Roman" pitchFamily="18" charset="0"/>
              </a:rPr>
              <a:t>в процессе оказания услуг</a:t>
            </a:r>
          </a:p>
          <a:p>
            <a:pPr indent="180975"/>
            <a:r>
              <a:rPr lang="ru-RU" sz="2400" dirty="0" smtClean="0">
                <a:cs typeface="Times New Roman" pitchFamily="18" charset="0"/>
              </a:rPr>
              <a:t> другое</a:t>
            </a:r>
            <a:r>
              <a:rPr lang="ru-RU" sz="2400" dirty="0" smtClean="0"/>
              <a:t>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>
                <a:cs typeface="Times New Roman" pitchFamily="18" charset="0"/>
              </a:rPr>
              <a:t>Примеры параметров </a:t>
            </a:r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138" y="288925"/>
            <a:ext cx="8229600" cy="609758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Схема процесса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принятия заказа клиента.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1</a:t>
            </a:r>
            <a:r>
              <a:rPr lang="ru-RU" sz="2000" b="1" dirty="0" smtClean="0"/>
              <a:t>. Прием и установление контакта с клиентом: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приветствие; 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представление себя как сотрудника фирмы;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располагающие к взаимодействию и сотрудничеству фразы.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2</a:t>
            </a:r>
            <a:r>
              <a:rPr lang="ru-RU" sz="2000" b="1" dirty="0" smtClean="0"/>
              <a:t>. Взаимодействие для достижения соглашения: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приглашение клиента к диалогу;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внимательное слушание;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возникающие, наводящие вопросы;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выяснение мотивов и потребностей клиента;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отработка возражений;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получение общего согласия.</a:t>
            </a:r>
          </a:p>
          <a:p>
            <a:pPr>
              <a:buFontTx/>
              <a:buNone/>
              <a:defRPr/>
            </a:pPr>
            <a:r>
              <a:rPr lang="ru-RU" sz="2000" b="1" dirty="0" smtClean="0"/>
              <a:t>3. Завершение контакта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подведение итогов встречи, её оценка;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перспективы для взаимодействия в будущем;</a:t>
            </a:r>
          </a:p>
          <a:p>
            <a:pPr>
              <a:buFontTx/>
              <a:buNone/>
              <a:defRPr/>
            </a:pPr>
            <a:r>
              <a:rPr lang="ru-RU" sz="2000" dirty="0" smtClean="0"/>
              <a:t>    - прощание с клиентом.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9575" y="252413"/>
            <a:ext cx="8291513" cy="595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b="1" smtClean="0"/>
              <a:t>Работа с жалобами и претензиями клиентов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2600" y="1055688"/>
            <a:ext cx="8135938" cy="5040312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ru-RU" sz="2400" b="1" i="1" smtClean="0"/>
              <a:t>Основные причины жалоб клиентов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smtClean="0"/>
              <a:t>несоблюдение сроков выполнения заказа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smtClean="0"/>
              <a:t>низкое качество его выполнения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400" smtClean="0"/>
              <a:t>грубость обслуживающего персонала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smtClean="0"/>
          </a:p>
          <a:p>
            <a:pPr>
              <a:lnSpc>
                <a:spcPct val="90000"/>
              </a:lnSpc>
            </a:pPr>
            <a:r>
              <a:rPr lang="ru-RU" sz="2400" smtClean="0"/>
              <a:t>Разбирая жалобы и претензии клиентов, следует придерживаться следующих </a:t>
            </a:r>
            <a:r>
              <a:rPr lang="ru-RU" sz="2400" b="1" i="1" smtClean="0"/>
              <a:t>рекомендаций:</a:t>
            </a:r>
            <a:endParaRPr lang="ru-RU" sz="24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-    поставить себя в положение заявителя;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-    сохранять спокойствие;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-    оставаться вежливым;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-    при невозможности самому разрешить жалобу (претензию) поставить об этом в</a:t>
            </a:r>
            <a:r>
              <a:rPr lang="ru-RU" sz="2400" b="1" smtClean="0"/>
              <a:t> </a:t>
            </a:r>
            <a:r>
              <a:rPr lang="ru-RU" sz="2400" smtClean="0"/>
              <a:t>известность старшего по должности.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Кто может правильно оценить качество обслуживания?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1448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Только потребитель данной услуги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3643314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обратная связь</a:t>
            </a:r>
          </a:p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с клиентами является  гарантией качества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24818" t="20763" r="25546" b="22140"/>
          <a:stretch>
            <a:fillRect/>
          </a:stretch>
        </p:blipFill>
        <p:spPr bwMode="auto">
          <a:xfrm>
            <a:off x="0" y="214290"/>
            <a:ext cx="91635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188913"/>
            <a:ext cx="84963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 sz="4000">
                <a:solidFill>
                  <a:srgbClr val="333399"/>
                </a:solidFill>
              </a:rPr>
              <a:t>Вопросы для самопроверки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fld id="{CEEFB383-7B18-48BA-9FCD-E56314E615E0}" type="slidenum">
              <a:rPr lang="ru-RU"/>
              <a:pPr/>
              <a:t>63</a:t>
            </a:fld>
            <a:endParaRPr lang="ru-RU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/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Назовите отличительные особенности процесса оказания услуг. 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Охарактеризуйте структуру процесса оказания услуг.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Что включает в себя время оказания услуги?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Какие факторы влияют на время оказания услуг?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Каковы пути сокращения времени оказания услуг?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Назовите основные типы выполнения услуг.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Дайте характеристику методов организации выполнения услуг.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Назовите принципы организации обслуживания </a:t>
            </a:r>
            <a:r>
              <a:rPr lang="ru-RU" sz="2400" dirty="0" smtClean="0"/>
              <a:t>клиентов системы сервисного предприятия.</a:t>
            </a:r>
            <a:endParaRPr lang="ru-RU" sz="2400" dirty="0"/>
          </a:p>
          <a:p>
            <a:pPr marL="457200" indent="-457200">
              <a:buFont typeface="Calibri" pitchFamily="34" charset="0"/>
              <a:buAutoNum type="arabicPeriod"/>
            </a:pPr>
            <a:r>
              <a:rPr lang="ru-RU" sz="2400" dirty="0"/>
              <a:t>За счет каких мероприятий можно повысить эффективность обслуживания потребителей?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8370" name="Picture 2" descr="СПАСИБО &#10;ЗА ВНИМАНИЕ! 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142984"/>
            <a:ext cx="6076950" cy="4305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</TotalTime>
  <Words>2942</Words>
  <Application>Microsoft Office PowerPoint</Application>
  <PresentationFormat>Экран (4:3)</PresentationFormat>
  <Paragraphs>534</Paragraphs>
  <Slides>64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Тема Office</vt:lpstr>
      <vt:lpstr>Слайд 1</vt:lpstr>
      <vt:lpstr>Слайд 2</vt:lpstr>
      <vt:lpstr>Источники информации</vt:lpstr>
      <vt:lpstr>Слайд 4</vt:lpstr>
      <vt:lpstr>Сущностная характеристика процесса обслуживания</vt:lpstr>
      <vt:lpstr>УСЛУГА</vt:lpstr>
      <vt:lpstr>Слайд 7</vt:lpstr>
      <vt:lpstr>Слайд 8</vt:lpstr>
      <vt:lpstr>Слайд 9</vt:lpstr>
      <vt:lpstr>Слайд 10</vt:lpstr>
      <vt:lpstr>Слайд 11</vt:lpstr>
      <vt:lpstr>Слайд 12</vt:lpstr>
      <vt:lpstr>Предприятие сервиса</vt:lpstr>
      <vt:lpstr>Слайд 14</vt:lpstr>
      <vt:lpstr>Слайд 15</vt:lpstr>
      <vt:lpstr>Слайд 16</vt:lpstr>
      <vt:lpstr>Поток клиентов</vt:lpstr>
      <vt:lpstr>Слайд 18</vt:lpstr>
      <vt:lpstr>Персонал</vt:lpstr>
      <vt:lpstr>Слайд 20</vt:lpstr>
      <vt:lpstr>Работник сферы услуг должен знать общую психологию и психологию процесса обслуживания потребителя. Это включает в себя изучение собственной личности, умение оценить характер собеседника и поиск индивидуального подхода к каждому покупателю.   Клиентам всегда неприятно равнодушие работников контактной зоны.  Сферу обслуживания недаром называют службой хорошего настроения;    Профессиональное поведение работника должно отвечать следующим требованиям:   </vt:lpstr>
      <vt:lpstr>Руководитель/менеджер</vt:lpstr>
      <vt:lpstr>Слайд 23</vt:lpstr>
      <vt:lpstr>Структура процесса оказания услуги</vt:lpstr>
      <vt:lpstr>Слайд 25</vt:lpstr>
      <vt:lpstr>Слайд 26</vt:lpstr>
      <vt:lpstr>Концепция маркетинга услуг П. Эйгле и Е. Ланжара</vt:lpstr>
      <vt:lpstr>2 Организация процесса оказания услуг во времени</vt:lpstr>
      <vt:lpstr>Слайд 29</vt:lpstr>
      <vt:lpstr>Психология ожидания в очереди</vt:lpstr>
      <vt:lpstr>Слайд 31</vt:lpstr>
      <vt:lpstr>Слайд 32</vt:lpstr>
      <vt:lpstr>1. Естественные противоречия между интересами предприятий, оказывающих услуги и их и потребителями:</vt:lpstr>
      <vt:lpstr>2. Причины препятствующие обращению потребителей</vt:lpstr>
      <vt:lpstr>2. Причины препятствующие обращению потребителей</vt:lpstr>
      <vt:lpstr>Слайд 36</vt:lpstr>
      <vt:lpstr>Слайд 37</vt:lpstr>
      <vt:lpstr>Слайд 38</vt:lpstr>
      <vt:lpstr>3 Формы и методы организации выполнения услуг</vt:lpstr>
      <vt:lpstr>Слайд 40</vt:lpstr>
      <vt:lpstr>Слайд 41</vt:lpstr>
      <vt:lpstr>Виды сервисных организаций</vt:lpstr>
      <vt:lpstr>4 Принципы организации обслуживания потребителей</vt:lpstr>
      <vt:lpstr>Слайд 44</vt:lpstr>
      <vt:lpstr>Слайд 45</vt:lpstr>
      <vt:lpstr>Слайд 46</vt:lpstr>
      <vt:lpstr> Принципы рационального расположения предприятий : </vt:lpstr>
      <vt:lpstr>. </vt:lpstr>
      <vt:lpstr>Культура обслуживания</vt:lpstr>
      <vt:lpstr>Этика обслуживания </vt:lpstr>
      <vt:lpstr>Эстетика обслуживания-  благоприятная обстановка и комфорт, создаваемые заказчику при получении услуги и оставляющие хорошее впечатление от посещения предприятия </vt:lpstr>
      <vt:lpstr>Слайд 52</vt:lpstr>
      <vt:lpstr>Слайд 53</vt:lpstr>
      <vt:lpstr>Слайд 54</vt:lpstr>
      <vt:lpstr>Слайд 55</vt:lpstr>
      <vt:lpstr>Стандарты обслуживания  (СО)     Организация, работающая без стандартов, будет иметь «хаотичную»  манеру обслуживания:  все будет зависеть от конкретных людей, работающих в качестве  реализаторов услуг  от их настроения в тот или иной день, от ситуации в организации, от манеры поведения самого клиента.   В организации, в которой обслуживание происходит в соответствии со стандартами будет наблюдаться определенная концепция поведения по отношению к клиенту: определенная  манера обслуживания,  специфика подхода к клиенту,  особые нормы и манера поведения в различных ситуациях.   </vt:lpstr>
      <vt:lpstr>Содержание СО определяется   внешними и внутренними факторами жизнедеятельности организации.  - нормы права (закон о защите прав потребителя и др.)    - культурные нормы, которые существуют в обществе, в котором организация предлагает свои товары и/или услуги рынку - ценности и миссия данной организации   - особенности товаров и услуг, которые предлагает организация   - особенности целевых групп (клиентов), на которых рассчитан продукт и/или услуги организации   - особенности помещений, в которых обслуживаются клиенты (тесные, просторные, тихие, шумные и др.)   и другие факторы.  </vt:lpstr>
      <vt:lpstr>Примеры параметров </vt:lpstr>
      <vt:lpstr>Слайд 59</vt:lpstr>
      <vt:lpstr>Работа с жалобами и претензиями клиентов</vt:lpstr>
      <vt:lpstr>Кто может правильно оценить качество обслуживания?</vt:lpstr>
      <vt:lpstr>Слайд 62</vt:lpstr>
      <vt:lpstr>Слайд 63</vt:lpstr>
      <vt:lpstr>Слайд 64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Luda</dc:creator>
  <cp:lastModifiedBy>Luda</cp:lastModifiedBy>
  <cp:revision>113</cp:revision>
  <dcterms:created xsi:type="dcterms:W3CDTF">2015-09-25T09:36:40Z</dcterms:created>
  <dcterms:modified xsi:type="dcterms:W3CDTF">2015-10-15T00:37:40Z</dcterms:modified>
</cp:coreProperties>
</file>