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8" r:id="rId2"/>
    <p:sldId id="295" r:id="rId3"/>
    <p:sldId id="274" r:id="rId4"/>
    <p:sldId id="315" r:id="rId5"/>
    <p:sldId id="331" r:id="rId6"/>
    <p:sldId id="332" r:id="rId7"/>
    <p:sldId id="333" r:id="rId8"/>
    <p:sldId id="334" r:id="rId9"/>
    <p:sldId id="335" r:id="rId10"/>
    <p:sldId id="336" r:id="rId11"/>
    <p:sldId id="319" r:id="rId12"/>
    <p:sldId id="318" r:id="rId13"/>
    <p:sldId id="338" r:id="rId14"/>
    <p:sldId id="337" r:id="rId15"/>
    <p:sldId id="339" r:id="rId16"/>
    <p:sldId id="340" r:id="rId17"/>
    <p:sldId id="341" r:id="rId18"/>
    <p:sldId id="344" r:id="rId19"/>
    <p:sldId id="343" r:id="rId20"/>
    <p:sldId id="342" r:id="rId21"/>
    <p:sldId id="345" r:id="rId22"/>
    <p:sldId id="346" r:id="rId23"/>
    <p:sldId id="348" r:id="rId24"/>
    <p:sldId id="349" r:id="rId25"/>
    <p:sldId id="347" r:id="rId26"/>
    <p:sldId id="350" r:id="rId27"/>
    <p:sldId id="351" r:id="rId28"/>
    <p:sldId id="352" r:id="rId29"/>
    <p:sldId id="355" r:id="rId30"/>
    <p:sldId id="354" r:id="rId31"/>
    <p:sldId id="353" r:id="rId32"/>
    <p:sldId id="356" r:id="rId33"/>
    <p:sldId id="357" r:id="rId34"/>
    <p:sldId id="271" r:id="rId35"/>
  </p:sldIdLst>
  <p:sldSz cx="9144000" cy="6858000" type="screen4x3"/>
  <p:notesSz cx="6858000" cy="9144000"/>
  <p:custDataLst>
    <p:tags r:id="rId38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FF"/>
    <a:srgbClr val="0000CC"/>
    <a:srgbClr val="B2B2B2"/>
    <a:srgbClr val="33CC33"/>
    <a:srgbClr val="FFCC00"/>
    <a:srgbClr val="00DCDC"/>
    <a:srgbClr val="0064EB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97" d="100"/>
          <a:sy n="97" d="100"/>
        </p:scale>
        <p:origin x="1460" y="64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63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7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88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082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6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5;&#1086;&#1090;&#1086;&#1074;&#1082;&#1094;&#1080;&#1092;&#1088;&#1077;.&#1088;&#1092;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lqWkhX5_t9nvp2La0OfqJAQczMUcVaMgRSSe0lG2ss8/edit?usp=sharing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>
                <a:solidFill>
                  <a:srgbClr val="FFFF00"/>
                </a:solidFill>
              </a:rPr>
              <a:t>ТЕМА 1</a:t>
            </a: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 b="1" dirty="0">
                <a:solidFill>
                  <a:srgbClr val="0000CC"/>
                </a:solidFill>
              </a:rPr>
              <a:t>Цифровая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380301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Кафедра Экономики и управления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60363" y="3727450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Возникновение и сущность цифровой экономики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Структура курса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0850" y="13303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u="sng" dirty="0">
                <a:solidFill>
                  <a:srgbClr val="FFFF00"/>
                </a:solidFill>
              </a:rPr>
              <a:t>Тема 1. Возникновение и сущность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2. Организационные основы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3. Большие данные в современной экономике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4. Искусственный интеллект в </a:t>
            </a:r>
            <a:r>
              <a:rPr lang="ru-RU" altLang="ru-RU" sz="2400">
                <a:solidFill>
                  <a:schemeClr val="bg1"/>
                </a:solidFill>
              </a:rPr>
              <a:t>цифровой экономике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5. Облачные технологии и интернет вещей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6. Цифровые финансовые технологии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7. Пространственно-отраслевые аспекты развития цифровой экономики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254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План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9E5CF5-6109-414E-B036-3BCFC75B928B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450850" y="1000776"/>
            <a:ext cx="84963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1.1. Сущность информационно-коммуникационных технологий.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1.2. Новые феномены в постиндустриальной экономике.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1.3. Понятие цифровой экономики.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1.4. Институциональная структура цифровой экономики.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1.5. Особенности цифровой экономики в России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1.1. Сущность информационно-коммуникационных технологий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Основной тенденцией в мировом экономическом развитии конца ХХ – начала XХI в. является переход от индустриальной и постиндустриальной экономики к так называемой цифровой экономике или экономике, базирующейся на сетевом использовании информационно-коммуникационных технологий (ИКТ).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76293"/>
            <a:ext cx="8686800" cy="10746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ИКТ включают в себя: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средства обмена данными (телевидение, беспроводные сети, интернет, </a:t>
            </a:r>
            <a:r>
              <a:rPr lang="en-US" altLang="ru-RU" sz="2000" dirty="0">
                <a:solidFill>
                  <a:schemeClr val="bg1"/>
                </a:solidFill>
              </a:rPr>
              <a:t>Wi-Fi, </a:t>
            </a:r>
            <a:r>
              <a:rPr lang="ru-RU" altLang="ru-RU" sz="2000" dirty="0" err="1">
                <a:solidFill>
                  <a:schemeClr val="bg1"/>
                </a:solidFill>
              </a:rPr>
              <a:t>Bluetooth</a:t>
            </a:r>
            <a:r>
              <a:rPr lang="ru-RU" altLang="ru-RU" sz="2000" dirty="0">
                <a:solidFill>
                  <a:schemeClr val="bg1"/>
                </a:solidFill>
              </a:rPr>
              <a:t>, стационарная и мобильная телефония);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средства записи и сохранения данных (жесткие диски, твердотельные накопители </a:t>
            </a:r>
            <a:r>
              <a:rPr lang="en-US" altLang="ru-RU" sz="2000" dirty="0">
                <a:solidFill>
                  <a:schemeClr val="bg1"/>
                </a:solidFill>
              </a:rPr>
              <a:t>SSD</a:t>
            </a:r>
            <a:r>
              <a:rPr lang="ru-RU" altLang="ru-RU" sz="2000" dirty="0">
                <a:solidFill>
                  <a:schemeClr val="bg1"/>
                </a:solidFill>
              </a:rPr>
              <a:t>, карты памяти);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устройства обработки данных (компьютеры, серверы, смартфоны,  компьютерные сети);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программное обеспечение – совокупность программ, обеспечивающих функционирование компьютеров и решение прикладных задач. </a:t>
            </a:r>
          </a:p>
        </p:txBody>
      </p:sp>
    </p:spTree>
    <p:extLst>
      <p:ext uri="{BB962C8B-B14F-4D97-AF65-F5344CB8AC3E}">
        <p14:creationId xmlns:p14="http://schemas.microsoft.com/office/powerpoint/2010/main" val="316810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76293"/>
            <a:ext cx="8686800" cy="10746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Тенденции и роль России в развитии ИКТ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350962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последние десятилетия роль мирового рынка ИКТ стала занимать приоритетное место в экономическом развитии всего мира. Субъектами мирового</a:t>
            </a:r>
            <a:r>
              <a:rPr lang="en-US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рынка ИКТ являются государства, компании, университеты, специальные</a:t>
            </a:r>
            <a:r>
              <a:rPr lang="en-US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фонды и физические лица. Его объектами служат результаты интеллектуальной деятельности в овеществленной форме (например, новое программное обеспечение и оборудование) и в </a:t>
            </a:r>
            <a:r>
              <a:rPr lang="ru-RU" altLang="ru-RU" sz="2000" dirty="0" err="1">
                <a:solidFill>
                  <a:schemeClr val="bg1"/>
                </a:solidFill>
              </a:rPr>
              <a:t>неовеществленной</a:t>
            </a:r>
            <a:r>
              <a:rPr lang="ru-RU" altLang="ru-RU" sz="2000" dirty="0">
                <a:solidFill>
                  <a:schemeClr val="bg1"/>
                </a:solidFill>
              </a:rPr>
              <a:t> форме (лицензии, патенты). 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</a:t>
            </a:r>
            <a:r>
              <a:rPr lang="en-US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данным Всемирного банка в настоящее время лидером рынка ИКТ является</a:t>
            </a:r>
            <a:r>
              <a:rPr lang="en-US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США: на их долю приходится более 28 % затрат в сегменте ИКТ. Далее следуют</a:t>
            </a:r>
            <a:r>
              <a:rPr lang="en-US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еврозона (26,1 %), Япония (9,3 %), Китай (8,1 %) и Индия (2,2 %).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b="1" dirty="0">
                <a:solidFill>
                  <a:srgbClr val="FFFF00"/>
                </a:solidFill>
              </a:rPr>
              <a:t>России нужно догонять… </a:t>
            </a:r>
          </a:p>
          <a:p>
            <a:pPr marL="0" indent="0">
              <a:buFontTx/>
              <a:buNone/>
            </a:pPr>
            <a:r>
              <a:rPr lang="ru-RU" altLang="ru-RU" sz="2000" b="1" dirty="0">
                <a:solidFill>
                  <a:srgbClr val="FFFF00"/>
                </a:solidFill>
              </a:rPr>
              <a:t>Рассказать про проекты МФТИ для 2 курса</a:t>
            </a:r>
          </a:p>
        </p:txBody>
      </p:sp>
    </p:spTree>
    <p:extLst>
      <p:ext uri="{BB962C8B-B14F-4D97-AF65-F5344CB8AC3E}">
        <p14:creationId xmlns:p14="http://schemas.microsoft.com/office/powerpoint/2010/main" val="3944887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76293"/>
            <a:ext cx="8686800" cy="10746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1.2. Новые явления в постиндустриальной экономике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350962"/>
            <a:ext cx="8229600" cy="48459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Многие зарубежные и отечественные исследователи отождествляют цифровую экономику с такими понятиями, как: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информационная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экономика знаний,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креативная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интернет-экономика,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сетевая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электронная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новая экономика и пр.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Данные термины зачастую используются как синонимы для обозначения новых явлений в постиндустриальной экономике</a:t>
            </a:r>
            <a:endParaRPr lang="ru-RU" alt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2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76293"/>
            <a:ext cx="8686800" cy="10746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1.2. Новые явления в постиндустриальной экономике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D2CAE9-7669-48F6-BEEE-C6EDF297F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81" y="1593157"/>
            <a:ext cx="8129719" cy="434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00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76293"/>
            <a:ext cx="8686800" cy="10746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1.2. Новые явления в постиндустриальной экономике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350962"/>
            <a:ext cx="8229600" cy="48459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Многие зарубежные и отечественные исследователи отождествляют цифровую экономику с такими понятиями, как: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информационная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экономика знаний,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креативная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интернет-экономика,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сетевая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электронная экономика,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новая экономика и пр.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Данные термины зачастую используются как синонимы для обозначения новых явлений в постиндустриальной экономике</a:t>
            </a:r>
            <a:endParaRPr lang="ru-RU" alt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43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76294"/>
            <a:ext cx="8686800" cy="7170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Обобщающее понятие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350962"/>
            <a:ext cx="8229600" cy="48459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Цифровая экономика появилась как обобщающее понятие, содержащее не только признаки всех перечисленных экономик, но и ряд более общих отличительных черт, характеризующих качественную определенность цифровой экономики.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Цифровая экономика обладает следующими тенденциями развития: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широко и интенсивно используемые </a:t>
            </a:r>
            <a:r>
              <a:rPr lang="ru-RU" altLang="ru-RU" sz="2000" dirty="0">
                <a:solidFill>
                  <a:srgbClr val="FFFF00"/>
                </a:solidFill>
              </a:rPr>
              <a:t>цифровые технологии становятся повседневной частью экономической, политической и культурной жизни населения</a:t>
            </a:r>
            <a:r>
              <a:rPr lang="ru-RU" altLang="ru-RU" sz="2000" dirty="0">
                <a:solidFill>
                  <a:schemeClr val="bg1"/>
                </a:solidFill>
              </a:rPr>
              <a:t> и хозяйствующих субъектов, двигателем развития общества в целом;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наблюдается </a:t>
            </a:r>
            <a:r>
              <a:rPr lang="ru-RU" altLang="ru-RU" sz="2000" dirty="0">
                <a:solidFill>
                  <a:srgbClr val="FFFF00"/>
                </a:solidFill>
              </a:rPr>
              <a:t>массовый перенос документов и знаний в цифровое пространство, повсеместное использование электронной подписи, переход общения граждан с государством на электронную платформу</a:t>
            </a:r>
            <a:r>
              <a:rPr lang="ru-RU" altLang="ru-RU" sz="2000" dirty="0">
                <a:solidFill>
                  <a:schemeClr val="bg1"/>
                </a:solidFill>
              </a:rPr>
              <a:t>, разработка новых способов организации трудового и производственного процессов.  (Пример: ЛК налогоплательщика)</a:t>
            </a:r>
            <a:endParaRPr lang="ru-RU" alt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288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8415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600" dirty="0"/>
              <a:t>Пример: ЛК налогоплательщика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FB13F3-1EE8-49C9-937F-4A4326BE6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32" y="1416416"/>
            <a:ext cx="8451802" cy="47541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600" dirty="0"/>
              <a:t>1.3. Понятие цифровой экономики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Одно из первых определений</a:t>
            </a:r>
          </a:p>
          <a:p>
            <a:pPr>
              <a:lnSpc>
                <a:spcPct val="80000"/>
              </a:lnSpc>
            </a:pPr>
            <a:endParaRPr lang="ru-RU" altLang="ru-RU" sz="2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«Цифровая экономика –</a:t>
            </a: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это конвергенция компьютерных технологий в сети Интернет и возникающий поток информации, которые </a:t>
            </a:r>
            <a:r>
              <a:rPr lang="ru-RU" altLang="ru-RU" sz="2800" dirty="0">
                <a:solidFill>
                  <a:srgbClr val="FFFF00"/>
                </a:solidFill>
              </a:rPr>
              <a:t>стимулируют развитие электронной торговли и масштабные изменения в организационной структуре</a:t>
            </a:r>
            <a:r>
              <a:rPr lang="ru-RU" altLang="ru-RU" sz="2800" dirty="0">
                <a:solidFill>
                  <a:schemeClr val="bg1"/>
                </a:solidFill>
              </a:rPr>
              <a:t>»</a:t>
            </a:r>
            <a:endParaRPr lang="ru-RU" alt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Три основных компонента цифровой экономики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344722" cy="483890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500" dirty="0">
                <a:solidFill>
                  <a:schemeClr val="bg1"/>
                </a:solidFill>
              </a:rPr>
              <a:t>Три основных компонента цифровой экономики, которые можно статистически оценить и измерить:</a:t>
            </a:r>
          </a:p>
          <a:p>
            <a:pPr>
              <a:lnSpc>
                <a:spcPct val="80000"/>
              </a:lnSpc>
            </a:pPr>
            <a:endParaRPr lang="ru-RU" altLang="ru-RU" sz="25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500" dirty="0">
                <a:solidFill>
                  <a:schemeClr val="bg1"/>
                </a:solidFill>
              </a:rPr>
              <a:t>- поддерживающая инфраструктура (аппаратное и программное обеспечение, телекоммуникации, сети и др.);</a:t>
            </a:r>
          </a:p>
          <a:p>
            <a:pPr>
              <a:lnSpc>
                <a:spcPct val="80000"/>
              </a:lnSpc>
            </a:pPr>
            <a:r>
              <a:rPr lang="ru-RU" altLang="ru-RU" sz="2500" dirty="0">
                <a:solidFill>
                  <a:schemeClr val="bg1"/>
                </a:solidFill>
              </a:rPr>
              <a:t>- электронный бизнес (ведение хозяйственной деятельности и любых</a:t>
            </a:r>
          </a:p>
          <a:p>
            <a:pPr>
              <a:lnSpc>
                <a:spcPct val="80000"/>
              </a:lnSpc>
            </a:pPr>
            <a:r>
              <a:rPr lang="ru-RU" altLang="ru-RU" sz="2500" dirty="0">
                <a:solidFill>
                  <a:schemeClr val="bg1"/>
                </a:solidFill>
              </a:rPr>
              <a:t>других бизнес-процессов через компьютерные сети);</a:t>
            </a:r>
          </a:p>
          <a:p>
            <a:pPr>
              <a:lnSpc>
                <a:spcPct val="80000"/>
              </a:lnSpc>
            </a:pPr>
            <a:r>
              <a:rPr lang="ru-RU" altLang="ru-RU" sz="2500" dirty="0">
                <a:solidFill>
                  <a:schemeClr val="bg1"/>
                </a:solidFill>
              </a:rPr>
              <a:t>- электронная торговля (дистрибуция товаров через интернет).</a:t>
            </a:r>
          </a:p>
        </p:txBody>
      </p:sp>
    </p:spTree>
    <p:extLst>
      <p:ext uri="{BB962C8B-B14F-4D97-AF65-F5344CB8AC3E}">
        <p14:creationId xmlns:p14="http://schemas.microsoft.com/office/powerpoint/2010/main" val="4069051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600" dirty="0"/>
              <a:t>Чёткого определения нет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Несмотря на значительное число работ, до сих пор нет однозначного понимания того, что представляет собой цифровая экономика.</a:t>
            </a:r>
          </a:p>
          <a:p>
            <a:pPr>
              <a:lnSpc>
                <a:spcPct val="80000"/>
              </a:lnSpc>
            </a:pPr>
            <a:endParaRPr lang="ru-RU" altLang="ru-RU" sz="2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 Сравнительный анализ многочисленных определений цифровой экономики позволяет классифицировать взгляды на это понятие, основанные на использовании следующих признаков:</a:t>
            </a:r>
            <a:endParaRPr lang="ru-RU" alt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1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600" dirty="0"/>
              <a:t>Признаки ЦЭ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- тип экономики, характеризующийся активным внедрением и практическим использованием цифровых технологий сбора, хранения, обработки, преобразования и передачи информации во всех сферах человеческой деятельности;</a:t>
            </a:r>
          </a:p>
          <a:p>
            <a:pPr>
              <a:lnSpc>
                <a:spcPct val="80000"/>
              </a:lnSpc>
            </a:pPr>
            <a:endParaRPr lang="ru-RU" altLang="ru-RU" sz="16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 совокупность видов экономической деятельности как отрасли национальной экономики по производству и торговле цифровыми товарами и услугами в виртуальной среде;</a:t>
            </a:r>
          </a:p>
          <a:p>
            <a:pPr>
              <a:lnSpc>
                <a:spcPct val="80000"/>
              </a:lnSpc>
            </a:pPr>
            <a:endParaRPr lang="ru-RU" altLang="ru-RU" sz="16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система социально-экономических и организационно-технических отношений, основанных на использовании цифровых информационно-телекоммуникационных технологий и сетей в режиме реального времени;</a:t>
            </a:r>
          </a:p>
          <a:p>
            <a:pPr>
              <a:lnSpc>
                <a:spcPct val="80000"/>
              </a:lnSpc>
            </a:pPr>
            <a:endParaRPr lang="ru-RU" altLang="ru-RU" sz="16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сложное сочетание различных элементов (технических, инфраструктурных, организационных, программных, нормативных, законодательных и др.), представляющее собой дополнение к реальной экономике, ориентированное на устойчивое экономическое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242749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Выделяют три базовые составляющие цифровой экономики: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инфраструктура, включающая аппаратные средства, программное обеспечение, телекоммуникации и т. д.;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электронные деловые операции, охватывающие бизнес-процесс, реализуемые через компьютерные сети в рамках виртуальных взаимодействий между субъектами виртуального рынка;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электронная коммерция, включающая в себя все финансовые и торговые транзакции, осуществляемые при помощи компьютерных сетей, а также бизнес-процессы, связанные с проведением таких транзакций.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(Примеры в университете по каждой составляющей)</a:t>
            </a:r>
          </a:p>
        </p:txBody>
      </p:sp>
    </p:spTree>
    <p:extLst>
      <p:ext uri="{BB962C8B-B14F-4D97-AF65-F5344CB8AC3E}">
        <p14:creationId xmlns:p14="http://schemas.microsoft.com/office/powerpoint/2010/main" val="905843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Экосистема цифровой экономики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94AA55-7CF5-49D5-BDCD-1F1DC30CE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78" y="1368425"/>
            <a:ext cx="7025886" cy="498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91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Выделяют три базовые составляющие цифровой экономики: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инфраструктура, включающая аппаратные средства, программное обеспечение, телекоммуникации и т. д.;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электронные деловые операции, охватывающие бизнес-процесс, реализуемые через компьютерные сети в рамках виртуальных взаимодействий между субъектами виртуального рынка;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электронная коммерция, включающая в себя все финансовые и торговые транзакции, осуществляемые при помощи компьютерных сетей, а также бизнес-процессы, связанные с проведением таких транзакций.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(Примеры в университете по каждой составляющей)</a:t>
            </a:r>
          </a:p>
        </p:txBody>
      </p:sp>
    </p:spTree>
    <p:extLst>
      <p:ext uri="{BB962C8B-B14F-4D97-AF65-F5344CB8AC3E}">
        <p14:creationId xmlns:p14="http://schemas.microsoft.com/office/powerpoint/2010/main" val="1082845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dirty="0"/>
              <a:t>1.4. Институциональная структура цифровой экономики</a:t>
            </a:r>
            <a:endParaRPr lang="ru-RU" altLang="ru-RU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441723-C66D-42BD-BF42-05B58E8F8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59" y="1368425"/>
            <a:ext cx="7346681" cy="486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61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Субъектами цифровой экономики являются: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17075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В основу субъектов ЦЭ входят цифровые транснациональные корпорации, изменившие в последние годы с помощью сделок в интернете как форму и эффективность мировых рынков, так и собственную структуру</a:t>
            </a: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(</a:t>
            </a:r>
            <a:r>
              <a:rPr lang="ru-RU" altLang="ru-RU" sz="2000" dirty="0" err="1">
                <a:solidFill>
                  <a:schemeClr val="bg1"/>
                </a:solidFill>
              </a:rPr>
              <a:t>Apple</a:t>
            </a:r>
            <a:r>
              <a:rPr lang="ru-RU" altLang="ru-RU" sz="2000" dirty="0">
                <a:solidFill>
                  <a:schemeClr val="bg1"/>
                </a:solidFill>
              </a:rPr>
              <a:t>, </a:t>
            </a:r>
            <a:r>
              <a:rPr lang="ru-RU" altLang="ru-RU" sz="2000" dirty="0" err="1">
                <a:solidFill>
                  <a:schemeClr val="bg1"/>
                </a:solidFill>
              </a:rPr>
              <a:t>Google</a:t>
            </a:r>
            <a:r>
              <a:rPr lang="ru-RU" altLang="ru-RU" sz="2000" dirty="0">
                <a:solidFill>
                  <a:schemeClr val="bg1"/>
                </a:solidFill>
              </a:rPr>
              <a:t>, Яндекс и др.)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1028" name="Picture 4" descr="Роботы «Яндекса» будут доставлять еду в кампусах университетов США |  Forbes.ru">
            <a:extLst>
              <a:ext uri="{FF2B5EF4-FFF2-40B4-BE49-F238E27FC236}">
                <a16:creationId xmlns:a16="http://schemas.microsoft.com/office/drawing/2014/main" id="{CDC7986A-EF4C-4C7A-9BBD-1365A928A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28" y="3183954"/>
            <a:ext cx="5359144" cy="334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828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200" dirty="0"/>
              <a:t>Объекты цифровой экономики 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Объекты цифровой экономики функционируют комплексно в виде парадигмы «люди – бизнес – вещи» и охватывают: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более 3000 видов деятельности и включают более 1800 видов криптовалют,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огромный мир интернет-вещей,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сетевую организацию финансирования (краудфандинг),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биржи цифровых валют,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частный и публичный акционерный капитал и т. д.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34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Механизмы развития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Одна из ключевых ролей государства в выстраивании институциональной системы состоит в создании институтов развития.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Приоритетные задачи, которые предполагается решить с помощью данных институтов, следующие: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развитие инфраструктуры (производственной, социальной и т. д.) и высокотехнологичных производств; </a:t>
            </a: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стимулирование инноваций; </a:t>
            </a: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наращивание темпов экономического роста в стране на долгосрочной основе и т. п.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Институты развития цифровой экономики делятся на политические (институты власти), экономические, научные и общественные (социальные).</a:t>
            </a:r>
            <a:endParaRPr lang="ru-RU" alt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22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Выводы 1:</a:t>
            </a: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bg1"/>
                </a:solidFill>
              </a:rPr>
              <a:t>Растущие объемы инвестиций в интернет вещей, робототехнику, технологии </a:t>
            </a:r>
            <a:r>
              <a:rPr lang="ru-RU" altLang="ru-RU" sz="2800" dirty="0" err="1">
                <a:solidFill>
                  <a:schemeClr val="bg1"/>
                </a:solidFill>
              </a:rPr>
              <a:t>блокчейна</a:t>
            </a:r>
            <a:r>
              <a:rPr lang="ru-RU" altLang="ru-RU" sz="2800" dirty="0">
                <a:solidFill>
                  <a:schemeClr val="bg1"/>
                </a:solidFill>
              </a:rPr>
              <a:t> и виртуальную реальность играют ключевую роль в промышленной реструктуризации производства, образовании транснациональных предприятий, что оказывает непосредственное воздействие на мировую экономику.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26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Выводы 2:</a:t>
            </a: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315798"/>
            <a:ext cx="5331807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altLang="ru-RU" sz="1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Развитие и распространение технологий цифровой экономики оказывает решающее влияние на трансформацию мировой экономической системы:</a:t>
            </a:r>
          </a:p>
          <a:p>
            <a:pPr>
              <a:lnSpc>
                <a:spcPct val="80000"/>
              </a:lnSpc>
            </a:pPr>
            <a:endParaRPr lang="ru-RU" altLang="ru-RU" sz="1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непосредственно воздействует на производство товаров и услуг, 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использование трудовых ресурсов, 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инвестиции в человеческий и материальный капитал,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поступление прямых иностранных инвестиций,</a:t>
            </a: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chemeClr val="bg1"/>
                </a:solidFill>
              </a:rPr>
              <a:t>развитие и распространение технологий из одних стран в другие, промышленные инновации. </a:t>
            </a:r>
          </a:p>
          <a:p>
            <a:pPr>
              <a:lnSpc>
                <a:spcPct val="80000"/>
              </a:lnSpc>
            </a:pPr>
            <a:endParaRPr lang="ru-RU" altLang="ru-RU" sz="1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800" dirty="0">
                <a:solidFill>
                  <a:srgbClr val="FFFF00"/>
                </a:solidFill>
              </a:rPr>
              <a:t>(Всё должно кардинально поменяться. Гипотеза о неизбежной гибели человечества от ИИ)</a:t>
            </a:r>
          </a:p>
          <a:p>
            <a:pPr>
              <a:lnSpc>
                <a:spcPct val="80000"/>
              </a:lnSpc>
            </a:pPr>
            <a:endParaRPr lang="ru-RU" altLang="ru-RU" sz="1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cn.ru/data/illustrations/ills/2006/11/28/214/214008.jpg">
            <a:extLst>
              <a:ext uri="{FF2B5EF4-FFF2-40B4-BE49-F238E27FC236}">
                <a16:creationId xmlns:a16="http://schemas.microsoft.com/office/drawing/2014/main" id="{BEC1EF51-32C0-4319-8FFD-34A677734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283" y="1639677"/>
            <a:ext cx="2724904" cy="420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453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dirty="0"/>
              <a:t>Выводы 3:</a:t>
            </a: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4763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Все это в конечном счете напрямую отражается на эффективности производства, производительности труда, конкурентоспособности и в конечном итоге на экономическом росте – от отдельных субъектов хозяйствования до стран и регионов.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Параллель Китай – США – Россия</a:t>
            </a: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Пример </a:t>
            </a:r>
            <a:r>
              <a:rPr lang="en-US" altLang="ru-RU" sz="2000" dirty="0">
                <a:solidFill>
                  <a:srgbClr val="FFFF00"/>
                </a:solidFill>
              </a:rPr>
              <a:t>WeChat </a:t>
            </a:r>
            <a:r>
              <a:rPr lang="ru-RU" altLang="ru-RU" sz="2000" dirty="0">
                <a:solidFill>
                  <a:srgbClr val="FFFF00"/>
                </a:solidFill>
              </a:rPr>
              <a:t>в Китае 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73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1.5. Особенности цифровой экономики в России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055357"/>
            <a:ext cx="8229600" cy="49441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Уровень внедрения и развития цифровых технологий в самых разных областях экономики России высоко оценивается международными экспертами. 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Но важнее то, что в государственном секторе Россия восприняла лучшие глобальные практики и добилась определенных успехов в разработке надежной национальной инфраструктуры широкополосного доступа к информации во Всемирной сети.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65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1.5. Особенности цифровой экономики в России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055357"/>
            <a:ext cx="8229600" cy="49441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По мнению специалистов Всемирного банка, российских и международных экспертов, сегодня в нашей стране: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«высоко проникновение мобильной связи,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растет качество услуг </a:t>
            </a:r>
            <a:r>
              <a:rPr lang="ru-RU" altLang="ru-RU" sz="2400" dirty="0">
                <a:solidFill>
                  <a:srgbClr val="00B050"/>
                </a:solidFill>
              </a:rPr>
              <a:t>электронного правительства,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идет внедрение цифровых технологий в сферах </a:t>
            </a:r>
            <a:r>
              <a:rPr lang="ru-RU" altLang="ru-RU" sz="2400" dirty="0">
                <a:solidFill>
                  <a:srgbClr val="00B050"/>
                </a:solidFill>
              </a:rPr>
              <a:t>образования, здравоохранения (ПРИМЕРЫ), </a:t>
            </a:r>
            <a:r>
              <a:rPr lang="ru-RU" altLang="ru-RU" sz="2400" dirty="0">
                <a:solidFill>
                  <a:schemeClr val="bg1"/>
                </a:solidFill>
              </a:rPr>
              <a:t>культуры и социального обслуживания»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А вот и мнение Таль Мухамаду:</a:t>
            </a: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rgbClr val="FFFF00"/>
                </a:solidFill>
              </a:rPr>
              <a:t>«Всё это правда!»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rgbClr val="FFFF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84E1AB-C9A2-4FE9-BDE2-B1CACDB5FD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84" y="4111510"/>
            <a:ext cx="2743201" cy="268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33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1.5. Особенности цифровой экономики в России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164379"/>
            <a:ext cx="8229600" cy="48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Аналитики Всемирного банка считают, что управление, основанное на анализе данных, в сочетании с использованием инновационных цифровых технологий, таких как: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аналитика больших данных, </a:t>
            </a:r>
          </a:p>
          <a:p>
            <a:pPr>
              <a:lnSpc>
                <a:spcPct val="80000"/>
              </a:lnSpc>
            </a:pPr>
            <a:r>
              <a:rPr lang="ru-RU" altLang="ru-RU" sz="2000" dirty="0" err="1">
                <a:solidFill>
                  <a:schemeClr val="bg1"/>
                </a:solidFill>
              </a:rPr>
              <a:t>блокчейн</a:t>
            </a:r>
            <a:r>
              <a:rPr lang="ru-RU" altLang="ru-RU" sz="20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Интернет вещей</a:t>
            </a: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искусственный интеллект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ускорит переход к следующему уровню развития </a:t>
            </a:r>
            <a:r>
              <a:rPr lang="ru-RU" altLang="ru-RU" sz="2000" dirty="0">
                <a:solidFill>
                  <a:srgbClr val="FFFF00"/>
                </a:solidFill>
              </a:rPr>
              <a:t>цифрового правительства в России</a:t>
            </a:r>
            <a:r>
              <a:rPr lang="ru-RU" altLang="ru-RU" sz="2000" dirty="0">
                <a:solidFill>
                  <a:schemeClr val="bg1"/>
                </a:solidFill>
              </a:rPr>
              <a:t>, создаст основу для будущих технологических прорывов.</a:t>
            </a:r>
            <a:endParaRPr lang="ru-RU" alt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94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1.5. Особенности цифровой экономики в России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164379"/>
            <a:ext cx="8229600" cy="48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Сегодня для реализации национального проекта «Цифровая экономика Российской Федерации» выделен бюджет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более 1,6 трлн руб. </a:t>
            </a:r>
          </a:p>
          <a:p>
            <a:pPr>
              <a:lnSpc>
                <a:spcPct val="80000"/>
              </a:lnSpc>
            </a:pPr>
            <a:endParaRPr lang="ru-RU" altLang="ru-RU" sz="2400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chemeClr val="bg1"/>
                </a:solidFill>
              </a:rPr>
              <a:t>Главными целями проекта являются обеспечение прорывного научно-технологического и социально-экономического развития страны, а также </a:t>
            </a:r>
            <a:r>
              <a:rPr lang="ru-RU" altLang="ru-RU" sz="2400" b="1" dirty="0">
                <a:solidFill>
                  <a:srgbClr val="FFFF00"/>
                </a:solidFill>
              </a:rPr>
              <a:t>повышение уровня жизни и создание условий и возможностей для самореализации и раскрытия таланта каждого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8387983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Бюджет национального проекта «Цифровая экономика Российской Федерации» 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17BF35-1382-4A44-8096-56E1465E8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01240"/>
            <a:ext cx="8302442" cy="411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28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1.5. Особенности цифровой экономики в России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 bwMode="auto">
          <a:xfrm>
            <a:off x="457200" y="1164379"/>
            <a:ext cx="8229600" cy="48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Происходит запуск бесплатных онлайн-сервисов по освоению цифровой грамотности для россиян.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Согласно проекту к 2024 г. 10 млн человек должны пройти обучение.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Появится платформа, которая поможет гражданам получить информацию об организациях, использующих их персональные данные.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Не менее 60 региональных проектов развития цифровой экономики получат поддержку на федеральном уровне. </a:t>
            </a:r>
            <a:endParaRPr lang="ru-RU" alt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002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Сервис «Готов к цифре»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8E4E77-81FA-48C2-9943-B0D519F6E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331" y="1498656"/>
            <a:ext cx="7337322" cy="40206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C49D16-E249-492C-8671-C3557E2F367A}"/>
              </a:ext>
            </a:extLst>
          </p:cNvPr>
          <p:cNvSpPr/>
          <p:nvPr/>
        </p:nvSpPr>
        <p:spPr>
          <a:xfrm>
            <a:off x="2276132" y="5770447"/>
            <a:ext cx="4177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hlinkClick r:id="rId3"/>
              </a:rPr>
              <a:t>https://</a:t>
            </a:r>
            <a:r>
              <a:rPr lang="ru-RU" sz="2800" dirty="0">
                <a:solidFill>
                  <a:srgbClr val="FFFF00"/>
                </a:solidFill>
                <a:hlinkClick r:id="rId3"/>
              </a:rPr>
              <a:t>готовкцифре.рф/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514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5425"/>
            <a:ext cx="8229600" cy="7087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/>
              <a:t>Сервис «Готов к цифре»</a:t>
            </a:r>
            <a:br>
              <a:rPr lang="ru-RU" altLang="ru-RU" sz="2400" dirty="0"/>
            </a:br>
            <a:br>
              <a:rPr lang="ru-RU" altLang="ru-RU" sz="2400" dirty="0"/>
            </a:br>
            <a:endParaRPr lang="ru-RU" altLang="ru-RU" sz="2400" dirty="0"/>
          </a:p>
        </p:txBody>
      </p:sp>
      <p:pic>
        <p:nvPicPr>
          <p:cNvPr id="2050" name="Picture 2" descr="http://qrcoder.ru/code/?https%3A%2F%2Fdocs.google.com%2Fspreadsheets%2Fd%2F1lqWkhX5_t9nvp2La0OfqJAQczMUcVaMgRSSe0lG2ss8%2Fedit%3Fusp%3Dsharing&amp;4&amp;0">
            <a:extLst>
              <a:ext uri="{FF2B5EF4-FFF2-40B4-BE49-F238E27FC236}">
                <a16:creationId xmlns:a16="http://schemas.microsoft.com/office/drawing/2014/main" id="{1D158177-65E7-42BC-8574-8B84F00ED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391" y="4092942"/>
            <a:ext cx="2592993" cy="253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1E559F86-FBF2-4889-A3A8-3B2552F2385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16863" y="1335419"/>
            <a:ext cx="3983232" cy="476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Сделай быструю регистрацию на «Цифровом гражданине»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Пройди тест и ….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dirty="0">
                <a:solidFill>
                  <a:schemeClr val="bg1"/>
                </a:solidFill>
              </a:rPr>
              <a:t>И запиши свой результат в общей </a:t>
            </a:r>
            <a:r>
              <a:rPr lang="ru-RU" altLang="ru-RU" sz="2000" dirty="0" err="1">
                <a:solidFill>
                  <a:schemeClr val="bg1"/>
                </a:solidFill>
              </a:rPr>
              <a:t>гугл</a:t>
            </a:r>
            <a:r>
              <a:rPr lang="ru-RU" altLang="ru-RU" sz="2000" dirty="0">
                <a:solidFill>
                  <a:schemeClr val="bg1"/>
                </a:solidFill>
              </a:rPr>
              <a:t>-таблице, зайти в которую можно по этому </a:t>
            </a:r>
            <a:r>
              <a:rPr lang="en-US" altLang="ru-RU" sz="2000" dirty="0">
                <a:solidFill>
                  <a:schemeClr val="bg1"/>
                </a:solidFill>
              </a:rPr>
              <a:t>QR-</a:t>
            </a:r>
            <a:r>
              <a:rPr lang="ru-RU" altLang="ru-RU" sz="2000" dirty="0">
                <a:solidFill>
                  <a:schemeClr val="bg1"/>
                </a:solidFill>
              </a:rPr>
              <a:t>коду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000" b="1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</a:t>
            </a:r>
            <a:r>
              <a:rPr lang="ru-RU" altLang="ru-RU" sz="2000" b="1" dirty="0">
                <a:solidFill>
                  <a:srgbClr val="FFFF00"/>
                </a:solidFill>
              </a:rPr>
              <a:t>  </a:t>
            </a: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  <a:p>
            <a:pPr lvl="5">
              <a:lnSpc>
                <a:spcPct val="80000"/>
              </a:lnSpc>
            </a:pPr>
            <a:endParaRPr lang="ru-RU" altLang="ru-RU" sz="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sp>
        <p:nvSpPr>
          <p:cNvPr id="4" name="AutoShape 6" descr="blob:https://web.whatsapp.com/a60f657c-d097-4cb8-b3b2-e3b40a281098">
            <a:extLst>
              <a:ext uri="{FF2B5EF4-FFF2-40B4-BE49-F238E27FC236}">
                <a16:creationId xmlns:a16="http://schemas.microsoft.com/office/drawing/2014/main" id="{80C5A7E1-0179-434B-81C6-626D224DAD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3276599"/>
            <a:ext cx="2592993" cy="259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43BC64-80B6-4185-94F1-999D2DC4F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209" y="1769595"/>
            <a:ext cx="2685591" cy="422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96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34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dc6853f6bfee0d6527feb8797f2cedf04b997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</TotalTime>
  <Words>1790</Words>
  <Application>Microsoft Office PowerPoint</Application>
  <PresentationFormat>Экран (4:3)</PresentationFormat>
  <Paragraphs>214</Paragraphs>
  <Slides>34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1.1. Сущность информационно-коммуникационных технологий</vt:lpstr>
      <vt:lpstr>ИКТ включают в себя:</vt:lpstr>
      <vt:lpstr>Тенденции и роль России в развитии ИКТ</vt:lpstr>
      <vt:lpstr>1.2. Новые явления в постиндустриальной экономике</vt:lpstr>
      <vt:lpstr>1.2. Новые явления в постиндустриальной экономике</vt:lpstr>
      <vt:lpstr>1.2. Новые явления в постиндустриальной экономике</vt:lpstr>
      <vt:lpstr>Обобщающее понятие</vt:lpstr>
      <vt:lpstr>Пример: ЛК налогоплательщика</vt:lpstr>
      <vt:lpstr>1.3. Понятие цифровой экономики</vt:lpstr>
      <vt:lpstr>Три основных компонента цифровой экономики</vt:lpstr>
      <vt:lpstr>Чёткого определения нет</vt:lpstr>
      <vt:lpstr>Признаки ЦЭ</vt:lpstr>
      <vt:lpstr>Выделяют три базовые составляющие цифровой экономики:</vt:lpstr>
      <vt:lpstr>Экосистема цифровой экономики</vt:lpstr>
      <vt:lpstr>Выделяют три базовые составляющие цифровой экономики:</vt:lpstr>
      <vt:lpstr>1.4. Институциональная структура цифровой экономики</vt:lpstr>
      <vt:lpstr>Субъектами цифровой экономики являются:</vt:lpstr>
      <vt:lpstr>Объекты цифровой экономики </vt:lpstr>
      <vt:lpstr>Механизмы развития</vt:lpstr>
      <vt:lpstr>Выводы 1: </vt:lpstr>
      <vt:lpstr>Выводы 2: </vt:lpstr>
      <vt:lpstr>Выводы 3: </vt:lpstr>
      <vt:lpstr>1.5. Особенности цифровой экономики в России  </vt:lpstr>
      <vt:lpstr>1.5. Особенности цифровой экономики в России  </vt:lpstr>
      <vt:lpstr>1.5. Особенности цифровой экономики в России  </vt:lpstr>
      <vt:lpstr>1.5. Особенности цифровой экономики в России  </vt:lpstr>
      <vt:lpstr>Бюджет национального проекта «Цифровая экономика Российской Федерации»   </vt:lpstr>
      <vt:lpstr>1.5. Особенности цифровой экономики в России  </vt:lpstr>
      <vt:lpstr>Сервис «Готов к цифре»  </vt:lpstr>
      <vt:lpstr>Сервис «Готов к цифре»  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andrey.koren4@gmail.com</cp:lastModifiedBy>
  <cp:revision>216</cp:revision>
  <dcterms:created xsi:type="dcterms:W3CDTF">2007-04-22T06:20:01Z</dcterms:created>
  <dcterms:modified xsi:type="dcterms:W3CDTF">2024-02-15T11:46:40Z</dcterms:modified>
</cp:coreProperties>
</file>