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3" r:id="rId9"/>
    <p:sldId id="266" r:id="rId10"/>
    <p:sldId id="270" r:id="rId11"/>
    <p:sldId id="269" r:id="rId12"/>
    <p:sldId id="265" r:id="rId13"/>
    <p:sldId id="268" r:id="rId14"/>
    <p:sldId id="271" r:id="rId15"/>
    <p:sldId id="267" r:id="rId16"/>
    <p:sldId id="264" r:id="rId17"/>
    <p:sldId id="275" r:id="rId18"/>
    <p:sldId id="274" r:id="rId19"/>
    <p:sldId id="273" r:id="rId20"/>
    <p:sldId id="272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212365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расчетных </a:t>
            </a:r>
            <a:r>
              <a:rPr lang="ru-RU" sz="4400" b="1" dirty="0" smtClean="0">
                <a:solidFill>
                  <a:srgbClr val="123034"/>
                </a:solidFill>
              </a:rPr>
              <a:t>операций</a:t>
            </a:r>
            <a:r>
              <a:rPr lang="en-US" sz="4400" b="1" dirty="0" smtClean="0">
                <a:solidFill>
                  <a:srgbClr val="123034"/>
                </a:solidFill>
              </a:rPr>
              <a:t>.</a:t>
            </a:r>
          </a:p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учета расчетов с прочими </a:t>
            </a:r>
          </a:p>
          <a:p>
            <a:pPr algn="ctr"/>
            <a:r>
              <a:rPr lang="ru-RU" sz="4400" b="1" dirty="0">
                <a:solidFill>
                  <a:srgbClr val="123034"/>
                </a:solidFill>
              </a:rPr>
              <a:t>дебиторами и </a:t>
            </a:r>
            <a:r>
              <a:rPr lang="ru-RU" sz="4400" b="1" dirty="0" smtClean="0">
                <a:solidFill>
                  <a:srgbClr val="123034"/>
                </a:solidFill>
              </a:rPr>
              <a:t>кредиторами</a:t>
            </a:r>
            <a:endParaRPr lang="ru-RU" sz="4400" b="1" dirty="0">
              <a:solidFill>
                <a:srgbClr val="1230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8810" y="1133647"/>
            <a:ext cx="10233800" cy="4351338"/>
          </a:xfrm>
        </p:spPr>
        <p:txBody>
          <a:bodyPr>
            <a:normAutofit/>
          </a:bodyPr>
          <a:lstStyle/>
          <a:p>
            <a:r>
              <a:rPr lang="ru-RU" sz="3200" dirty="0"/>
              <a:t>К расчетам с разными дебиторами и кредиторами </a:t>
            </a:r>
            <a:r>
              <a:rPr lang="ru-RU" sz="3200" dirty="0" smtClean="0"/>
              <a:t>относятся </a:t>
            </a:r>
            <a:r>
              <a:rPr lang="ru-RU" sz="3200" dirty="0"/>
              <a:t>расчеты: с транспортными организациями за </a:t>
            </a:r>
            <a:r>
              <a:rPr lang="ru-RU" sz="3200" dirty="0" smtClean="0"/>
              <a:t>услуги</a:t>
            </a:r>
            <a:r>
              <a:rPr lang="ru-RU" sz="3200" dirty="0"/>
              <a:t>, оплачиваемые чеками; по депонированным суммам заработной платы; по суммам, удержанным из заработной платы работников предприятия в пользу разных </a:t>
            </a:r>
            <a:r>
              <a:rPr lang="ru-RU" sz="3200" dirty="0" smtClean="0"/>
              <a:t>организаций </a:t>
            </a:r>
            <a:r>
              <a:rPr lang="ru-RU" sz="3200" dirty="0"/>
              <a:t>и отдельных лиц на основании исполнительных </a:t>
            </a:r>
            <a:r>
              <a:rPr lang="ru-RU" sz="3600" dirty="0" smtClean="0"/>
              <a:t>документов</a:t>
            </a:r>
            <a:r>
              <a:rPr lang="ru-RU" sz="3200" dirty="0" smtClean="0"/>
              <a:t> </a:t>
            </a:r>
            <a:r>
              <a:rPr lang="ru-RU" sz="3200" dirty="0"/>
              <a:t>или постановлений судебных органов, и др.</a:t>
            </a:r>
          </a:p>
        </p:txBody>
      </p:sp>
    </p:spTree>
    <p:extLst>
      <p:ext uri="{BB962C8B-B14F-4D97-AF65-F5344CB8AC3E}">
        <p14:creationId xmlns:p14="http://schemas.microsoft.com/office/powerpoint/2010/main" val="115657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881" y="494270"/>
            <a:ext cx="10585621" cy="5750011"/>
          </a:xfrm>
        </p:spPr>
        <p:txBody>
          <a:bodyPr>
            <a:noAutofit/>
          </a:bodyPr>
          <a:lstStyle/>
          <a:p>
            <a:r>
              <a:rPr lang="ru-RU" sz="3200" dirty="0"/>
              <a:t>Цель аудита этого раздела бухгалтерского учета — </a:t>
            </a:r>
            <a:r>
              <a:rPr lang="ru-RU" sz="3200" dirty="0" smtClean="0"/>
              <a:t>установление </a:t>
            </a:r>
            <a:r>
              <a:rPr lang="ru-RU" sz="3200" dirty="0"/>
              <a:t>правильности учета, полноты и </a:t>
            </a:r>
            <a:r>
              <a:rPr lang="ru-RU" sz="3200" dirty="0" smtClean="0"/>
              <a:t>своевременности </a:t>
            </a:r>
            <a:r>
              <a:rPr lang="ru-RU" sz="3200" dirty="0"/>
              <a:t>осуществления расчетов организации с различными дебиторами и кредиторами и их соответствие </a:t>
            </a:r>
            <a:r>
              <a:rPr lang="ru-RU" sz="3200" dirty="0" smtClean="0"/>
              <a:t>законодательным </a:t>
            </a:r>
            <a:r>
              <a:rPr lang="ru-RU" sz="3200" dirty="0"/>
              <a:t>нормам. </a:t>
            </a:r>
            <a:endParaRPr lang="en-US" sz="3200" dirty="0" smtClean="0"/>
          </a:p>
          <a:p>
            <a:r>
              <a:rPr lang="ru-RU" sz="3200" dirty="0" smtClean="0"/>
              <a:t>Источниками </a:t>
            </a:r>
            <a:r>
              <a:rPr lang="ru-RU" sz="3200" dirty="0"/>
              <a:t>проверки являются: </a:t>
            </a:r>
            <a:endParaRPr lang="en-US" sz="3200" dirty="0" smtClean="0"/>
          </a:p>
          <a:p>
            <a:pPr lvl="1">
              <a:buFontTx/>
              <a:buChar char="-"/>
            </a:pPr>
            <a:r>
              <a:rPr lang="ru-RU" sz="2800" dirty="0" smtClean="0"/>
              <a:t>Положение </a:t>
            </a:r>
            <a:r>
              <a:rPr lang="ru-RU" sz="2800" dirty="0"/>
              <a:t>об </a:t>
            </a:r>
            <a:r>
              <a:rPr lang="ru-RU" sz="2800" dirty="0" smtClean="0"/>
              <a:t>учетной </a:t>
            </a:r>
            <a:r>
              <a:rPr lang="ru-RU" sz="2800" dirty="0"/>
              <a:t>политике </a:t>
            </a:r>
            <a:r>
              <a:rPr lang="ru-RU" sz="2800" dirty="0" smtClean="0"/>
              <a:t>предприятия;</a:t>
            </a:r>
          </a:p>
          <a:p>
            <a:pPr lvl="1">
              <a:buFontTx/>
              <a:buChar char="-"/>
            </a:pPr>
            <a:r>
              <a:rPr lang="ru-RU" sz="2800" dirty="0" smtClean="0"/>
              <a:t>договоры </a:t>
            </a:r>
            <a:r>
              <a:rPr lang="ru-RU" sz="2800" dirty="0"/>
              <a:t>выполнения работ, оказания услуг, поставки продукции, акты сверки </a:t>
            </a:r>
            <a:r>
              <a:rPr lang="ru-RU" sz="2800" dirty="0" smtClean="0"/>
              <a:t>расчетов</a:t>
            </a:r>
            <a:r>
              <a:rPr lang="ru-RU" sz="2800" dirty="0"/>
              <a:t>; </a:t>
            </a:r>
            <a:endParaRPr lang="ru-RU" sz="2800" dirty="0" smtClean="0"/>
          </a:p>
          <a:p>
            <a:pPr lvl="1">
              <a:buFontTx/>
              <a:buChar char="-"/>
            </a:pPr>
            <a:r>
              <a:rPr lang="ru-RU" sz="2800" dirty="0" smtClean="0"/>
              <a:t>акты </a:t>
            </a:r>
            <a:r>
              <a:rPr lang="ru-RU" sz="2800" dirty="0"/>
              <a:t>инвентаризации расчетов, копии платежных документов, учетные регистры по счетам 76, 60, 62, 63, 91 и </a:t>
            </a:r>
            <a:r>
              <a:rPr lang="ru-RU" sz="2800" dirty="0" smtClean="0"/>
              <a:t>др.;</a:t>
            </a:r>
          </a:p>
          <a:p>
            <a:pPr lvl="1">
              <a:buFontTx/>
              <a:buChar char="-"/>
            </a:pPr>
            <a:r>
              <a:rPr lang="ru-RU" sz="2800" dirty="0" smtClean="0"/>
              <a:t>Главная </a:t>
            </a:r>
            <a:r>
              <a:rPr lang="ru-RU" sz="2800" dirty="0"/>
              <a:t>книга и бухгалтерская отчетность. </a:t>
            </a:r>
          </a:p>
        </p:txBody>
      </p:sp>
    </p:spTree>
    <p:extLst>
      <p:ext uri="{BB962C8B-B14F-4D97-AF65-F5344CB8AC3E}">
        <p14:creationId xmlns:p14="http://schemas.microsoft.com/office/powerpoint/2010/main" val="305458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605" y="387178"/>
            <a:ext cx="11121081" cy="6301946"/>
          </a:xfrm>
        </p:spPr>
        <p:txBody>
          <a:bodyPr>
            <a:normAutofit fontScale="85000" lnSpcReduction="20000"/>
          </a:bodyPr>
          <a:lstStyle/>
          <a:p>
            <a:r>
              <a:rPr lang="ru-RU" sz="3300" dirty="0"/>
              <a:t>В ходе проверки аудитору необходимо установить: </a:t>
            </a:r>
          </a:p>
          <a:p>
            <a:pPr marL="457200" lvl="1" indent="0">
              <a:buNone/>
            </a:pPr>
            <a:r>
              <a:rPr lang="ru-RU" sz="2800" dirty="0"/>
              <a:t>- правомерность использования счета 76 для отражения расчетов;</a:t>
            </a:r>
          </a:p>
          <a:p>
            <a:pPr marL="457200" lvl="1" indent="0">
              <a:buNone/>
            </a:pPr>
            <a:r>
              <a:rPr lang="ru-RU" sz="2800" dirty="0"/>
              <a:t>- правильность и обоснованность удержания по </a:t>
            </a:r>
            <a:r>
              <a:rPr lang="ru-RU" sz="2800" dirty="0" smtClean="0"/>
              <a:t>исполнительным </a:t>
            </a:r>
            <a:r>
              <a:rPr lang="ru-RU" sz="2800" dirty="0"/>
              <a:t>листам в пользу других предприятий и лиц, а также своевременность перечисления удержанных сумм получателю;</a:t>
            </a:r>
          </a:p>
          <a:p>
            <a:pPr marL="457200" lvl="1" indent="0">
              <a:buNone/>
            </a:pPr>
            <a:r>
              <a:rPr lang="ru-RU" sz="2800" dirty="0"/>
              <a:t>- правильность расчетов с квартиросъемщиками и </a:t>
            </a:r>
            <a:r>
              <a:rPr lang="ru-RU" sz="2800" dirty="0" smtClean="0"/>
              <a:t>лицами</a:t>
            </a:r>
            <a:r>
              <a:rPr lang="ru-RU" sz="2800" dirty="0"/>
              <a:t>, за пользование общежитиями, квартирами, </a:t>
            </a:r>
            <a:r>
              <a:rPr lang="ru-RU" sz="2800" dirty="0" smtClean="0"/>
              <a:t>гостиницами </a:t>
            </a:r>
            <a:r>
              <a:rPr lang="ru-RU" sz="2800" dirty="0"/>
              <a:t>и коммунальными услугами; </a:t>
            </a:r>
          </a:p>
          <a:p>
            <a:pPr marL="457200" lvl="1" indent="0">
              <a:buNone/>
            </a:pPr>
            <a:r>
              <a:rPr lang="ru-RU" sz="2800" dirty="0"/>
              <a:t>- правильность расчетов за товары, проданные в </a:t>
            </a:r>
            <a:r>
              <a:rPr lang="ru-RU" sz="2800" dirty="0" smtClean="0"/>
              <a:t>кредит</a:t>
            </a:r>
            <a:r>
              <a:rPr lang="ru-RU" sz="2800" dirty="0"/>
              <a:t>, наличие договоров, сроки представления </a:t>
            </a:r>
            <a:r>
              <a:rPr lang="ru-RU" sz="2800" dirty="0" smtClean="0"/>
              <a:t>поручений-обязательств </a:t>
            </a:r>
            <a:r>
              <a:rPr lang="ru-RU" sz="2800" dirty="0"/>
              <a:t>покупателей, порядок погашения кредита и т. д.;</a:t>
            </a:r>
          </a:p>
          <a:p>
            <a:pPr marL="457200" lvl="1" indent="0">
              <a:buNone/>
            </a:pPr>
            <a:r>
              <a:rPr lang="ru-RU" sz="2800" dirty="0"/>
              <a:t>- полноту и правильность расчетов по выданным </a:t>
            </a:r>
            <a:r>
              <a:rPr lang="ru-RU" sz="2800" dirty="0" smtClean="0"/>
              <a:t>членам </a:t>
            </a:r>
            <a:r>
              <a:rPr lang="ru-RU" sz="2800" dirty="0"/>
              <a:t>трудового коллектива беспроцентным ссудам; </a:t>
            </a:r>
          </a:p>
          <a:p>
            <a:pPr marL="457200" lvl="1" indent="0">
              <a:buNone/>
            </a:pPr>
            <a:r>
              <a:rPr lang="ru-RU" sz="2800" dirty="0"/>
              <a:t>- правильность отражения в учете депонирования </a:t>
            </a:r>
            <a:r>
              <a:rPr lang="ru-RU" sz="2800" dirty="0" smtClean="0"/>
              <a:t>заработной </a:t>
            </a:r>
            <a:r>
              <a:rPr lang="ru-RU" sz="2800" dirty="0"/>
              <a:t>платы;</a:t>
            </a:r>
          </a:p>
          <a:p>
            <a:pPr marL="457200" lvl="1" indent="0">
              <a:buNone/>
            </a:pPr>
            <a:r>
              <a:rPr lang="ru-RU" sz="2800" dirty="0"/>
              <a:t>- своевременность и полноту поступления взносов </a:t>
            </a:r>
            <a:r>
              <a:rPr lang="ru-RU" sz="2800" dirty="0" smtClean="0"/>
              <a:t>родителей </a:t>
            </a:r>
            <a:r>
              <a:rPr lang="ru-RU" sz="2800" dirty="0"/>
              <a:t>за содержание детей в детских дошкольных </a:t>
            </a:r>
            <a:r>
              <a:rPr lang="ru-RU" sz="2800" dirty="0" smtClean="0"/>
              <a:t>учреждениях</a:t>
            </a:r>
            <a:r>
              <a:rPr lang="ru-RU" sz="2800" dirty="0"/>
              <a:t>; </a:t>
            </a:r>
          </a:p>
          <a:p>
            <a:pPr marL="457200" lvl="1" indent="0">
              <a:buNone/>
            </a:pPr>
            <a:r>
              <a:rPr lang="ru-RU" sz="2800" dirty="0"/>
              <a:t>- правильность составления бухгалтерских проводок по расчетам с дебиторами и кредиторами; </a:t>
            </a:r>
          </a:p>
          <a:p>
            <a:pPr marL="457200" lvl="1" indent="0">
              <a:buNone/>
            </a:pPr>
            <a:r>
              <a:rPr lang="ru-RU" sz="2800" dirty="0"/>
              <a:t>-  правильность ведения аналитического учета по </a:t>
            </a:r>
            <a:r>
              <a:rPr lang="ru-RU" sz="2800" dirty="0" smtClean="0"/>
              <a:t>счетам </a:t>
            </a:r>
            <a:r>
              <a:rPr lang="ru-RU" sz="2800" dirty="0"/>
              <a:t>73, 76;</a:t>
            </a:r>
          </a:p>
          <a:p>
            <a:pPr marL="457200" lvl="1" indent="0">
              <a:buNone/>
            </a:pPr>
            <a:r>
              <a:rPr lang="ru-RU" sz="2800" dirty="0"/>
              <a:t>- соответствие записей аналитического учета по </a:t>
            </a:r>
            <a:r>
              <a:rPr lang="ru-RU" sz="2800" dirty="0" smtClean="0"/>
              <a:t>счету </a:t>
            </a:r>
            <a:r>
              <a:rPr lang="ru-RU" sz="2800" dirty="0"/>
              <a:t>76 записям в журнале-ордере № 8, главной книге и балансе.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551" y="790832"/>
            <a:ext cx="10818341" cy="5279039"/>
          </a:xfrm>
        </p:spPr>
        <p:txBody>
          <a:bodyPr>
            <a:normAutofit/>
          </a:bodyPr>
          <a:lstStyle/>
          <a:p>
            <a:r>
              <a:rPr lang="ru-RU" dirty="0"/>
              <a:t>По данным первичных документов и учетных </a:t>
            </a:r>
            <a:r>
              <a:rPr lang="ru-RU" dirty="0" smtClean="0"/>
              <a:t>регистров </a:t>
            </a:r>
            <a:r>
              <a:rPr lang="ru-RU" dirty="0"/>
              <a:t>по счету 76 «Расчеты с разными дебиторами и </a:t>
            </a:r>
            <a:r>
              <a:rPr lang="ru-RU" dirty="0" smtClean="0"/>
              <a:t>кредиторами</a:t>
            </a:r>
            <a:r>
              <a:rPr lang="ru-RU" dirty="0"/>
              <a:t>» аудиторам предстоит установить причины и </a:t>
            </a:r>
            <a:r>
              <a:rPr lang="ru-RU" dirty="0" smtClean="0"/>
              <a:t>давность </a:t>
            </a:r>
            <a:r>
              <a:rPr lang="ru-RU" dirty="0"/>
              <a:t>возникновения дебиторской и кредиторской </a:t>
            </a:r>
            <a:r>
              <a:rPr lang="ru-RU" dirty="0" smtClean="0"/>
              <a:t>задолженности</a:t>
            </a:r>
            <a:r>
              <a:rPr lang="ru-RU" dirty="0"/>
              <a:t>, правильность ее документального оформления, реальность, не пропущены ли сроки исковой давности, какие меры принимаются для погашения и взыскания </a:t>
            </a:r>
            <a:r>
              <a:rPr lang="ru-RU" dirty="0" smtClean="0"/>
              <a:t>задолженности</a:t>
            </a:r>
            <a:r>
              <a:rPr lang="ru-RU" dirty="0"/>
              <a:t>.</a:t>
            </a:r>
          </a:p>
          <a:p>
            <a:r>
              <a:rPr lang="ru-RU" dirty="0"/>
              <a:t>При необходимости проводится сверка отдельных, </a:t>
            </a:r>
            <a:r>
              <a:rPr lang="ru-RU" dirty="0" smtClean="0"/>
              <a:t>сомнительных </a:t>
            </a:r>
            <a:r>
              <a:rPr lang="ru-RU" dirty="0"/>
              <a:t>по мнению аудиторов, операций по расчетам с организациями-дебиторами. Устанавливается также </a:t>
            </a:r>
            <a:r>
              <a:rPr lang="ru-RU" dirty="0" smtClean="0"/>
              <a:t>правильность </a:t>
            </a:r>
            <a:r>
              <a:rPr lang="ru-RU" dirty="0"/>
              <a:t>отражения дебиторской и кредиторской </a:t>
            </a:r>
            <a:r>
              <a:rPr lang="ru-RU" dirty="0" smtClean="0"/>
              <a:t>задолженности </a:t>
            </a:r>
            <a:r>
              <a:rPr lang="ru-RU" dirty="0"/>
              <a:t>в балансе - такая задолженность должна </a:t>
            </a:r>
            <a:r>
              <a:rPr lang="ru-RU" dirty="0" smtClean="0"/>
              <a:t>отражаться </a:t>
            </a:r>
            <a:r>
              <a:rPr lang="ru-RU" dirty="0"/>
              <a:t>развернуто.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44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0875" y="601361"/>
            <a:ext cx="10406449" cy="5180185"/>
          </a:xfrm>
        </p:spPr>
        <p:txBody>
          <a:bodyPr>
            <a:noAutofit/>
          </a:bodyPr>
          <a:lstStyle/>
          <a:p>
            <a:r>
              <a:rPr lang="ru-RU" sz="3000" dirty="0"/>
              <a:t>Аудит учета этих видов расчетов также предполагает проверку по каждому созданному резерву и </a:t>
            </a:r>
            <a:r>
              <a:rPr lang="ru-RU" sz="3000" dirty="0" smtClean="0"/>
              <a:t>сомнительному </a:t>
            </a:r>
            <a:r>
              <a:rPr lang="ru-RU" sz="3000" dirty="0"/>
              <a:t>долгу. В ходе проверки необходимо отследить </a:t>
            </a:r>
            <a:r>
              <a:rPr lang="ru-RU" sz="3000" dirty="0" smtClean="0"/>
              <a:t>правильность </a:t>
            </a:r>
            <a:r>
              <a:rPr lang="ru-RU" sz="3000" dirty="0"/>
              <a:t>и своевременность отражения резервов по дебету </a:t>
            </a:r>
            <a:r>
              <a:rPr lang="ru-RU" sz="3000" dirty="0" smtClean="0"/>
              <a:t>счета </a:t>
            </a:r>
            <a:r>
              <a:rPr lang="ru-RU" sz="3000" dirty="0"/>
              <a:t>91 «Прочие доходы и расходы» и кредиту счета 63 «Резервы по сомнительным долгам». Неиспользованные суммы резервов должны быть присоединены к сумме </a:t>
            </a:r>
            <a:r>
              <a:rPr lang="ru-RU" sz="3000" dirty="0" smtClean="0"/>
              <a:t>прибыли </a:t>
            </a:r>
            <a:r>
              <a:rPr lang="ru-RU" sz="3000" dirty="0"/>
              <a:t>отчетного периода, следующего за периодом их создания. Аудитор проверяет наличие непогашенных долгов и правильность их списания по дебету счета 63 «Резервы по сомнительным долгам» в корреспонденции со счетами дебиторов.</a:t>
            </a:r>
          </a:p>
        </p:txBody>
      </p:sp>
    </p:spTree>
    <p:extLst>
      <p:ext uri="{BB962C8B-B14F-4D97-AF65-F5344CB8AC3E}">
        <p14:creationId xmlns:p14="http://schemas.microsoft.com/office/powerpoint/2010/main" val="389472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5632" y="1021492"/>
            <a:ext cx="10258168" cy="5155471"/>
          </a:xfrm>
        </p:spPr>
        <p:txBody>
          <a:bodyPr>
            <a:normAutofit/>
          </a:bodyPr>
          <a:lstStyle/>
          <a:p>
            <a:r>
              <a:rPr lang="ru-RU" sz="3200" dirty="0"/>
              <a:t>Особое внимание в ходе проверки уделяется аудитором правильности учета расчетов по претензиям. Аудит </a:t>
            </a:r>
            <a:r>
              <a:rPr lang="ru-RU" sz="3200" dirty="0" smtClean="0"/>
              <a:t>расчетов </a:t>
            </a:r>
            <a:r>
              <a:rPr lang="ru-RU" sz="3200" dirty="0"/>
              <a:t>по претензиям ведется на </a:t>
            </a:r>
            <a:r>
              <a:rPr lang="ru-RU" sz="3200" dirty="0" err="1"/>
              <a:t>субсчете</a:t>
            </a:r>
            <a:r>
              <a:rPr lang="ru-RU" sz="3200" dirty="0"/>
              <a:t> 76-2 «Расчеты по претензиям». На этом счете сосредотачивается </a:t>
            </a:r>
            <a:r>
              <a:rPr lang="ru-RU" sz="3200" dirty="0" smtClean="0"/>
              <a:t>информация </a:t>
            </a:r>
            <a:r>
              <a:rPr lang="ru-RU" sz="3200" dirty="0"/>
              <a:t>о расчетах по претензиям, предъявленным </a:t>
            </a:r>
            <a:r>
              <a:rPr lang="ru-RU" sz="3200" dirty="0" smtClean="0"/>
              <a:t>поставщикам</a:t>
            </a:r>
            <a:r>
              <a:rPr lang="ru-RU" sz="3200" dirty="0"/>
              <a:t>, подрядчикам, транспортным и другим </a:t>
            </a:r>
            <a:r>
              <a:rPr lang="ru-RU" sz="3200" dirty="0" smtClean="0"/>
              <a:t>организациям</a:t>
            </a:r>
            <a:r>
              <a:rPr lang="ru-RU" sz="3200" dirty="0"/>
              <a:t>, а также по предъявленным или признанным (</a:t>
            </a:r>
            <a:r>
              <a:rPr lang="ru-RU" sz="3200" dirty="0" smtClean="0"/>
              <a:t>присужденным</a:t>
            </a:r>
            <a:r>
              <a:rPr lang="ru-RU" sz="3200" dirty="0"/>
              <a:t>) штрафам, пеням, </a:t>
            </a:r>
            <a:r>
              <a:rPr lang="ru-RU" sz="3200" dirty="0" smtClean="0"/>
              <a:t>неустойкам.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809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567" y="164756"/>
            <a:ext cx="11722443" cy="6400800"/>
          </a:xfrm>
        </p:spPr>
        <p:txBody>
          <a:bodyPr>
            <a:noAutofit/>
          </a:bodyPr>
          <a:lstStyle/>
          <a:p>
            <a:r>
              <a:rPr lang="ru-RU" sz="2700" dirty="0"/>
              <a:t>Аудитору необходимо проверить:</a:t>
            </a:r>
          </a:p>
          <a:p>
            <a:pPr marL="457200" lvl="1" indent="0">
              <a:buNone/>
            </a:pPr>
            <a:r>
              <a:rPr lang="ru-RU" sz="2700" dirty="0"/>
              <a:t>- обоснованность, своевременность и правильность </a:t>
            </a:r>
            <a:r>
              <a:rPr lang="ru-RU" sz="2700" dirty="0" smtClean="0"/>
              <a:t>оформления </a:t>
            </a:r>
            <a:r>
              <a:rPr lang="ru-RU" sz="2700" dirty="0"/>
              <a:t>документов (несоблюдение сроков </a:t>
            </a:r>
            <a:r>
              <a:rPr lang="ru-RU" sz="2700" dirty="0" smtClean="0"/>
              <a:t>предъявления </a:t>
            </a:r>
            <a:r>
              <a:rPr lang="ru-RU" sz="2700" dirty="0"/>
              <a:t>претензий может быть использовано для сокрытия фактов хищения материальных ценностей, так как при отказе в удовлетворении претензий числящиеся суммы списываются на издержки производства);</a:t>
            </a:r>
          </a:p>
          <a:p>
            <a:pPr marL="457200" lvl="1" indent="0">
              <a:buNone/>
            </a:pPr>
            <a:r>
              <a:rPr lang="ru-RU" sz="2700" dirty="0" smtClean="0"/>
              <a:t>- </a:t>
            </a:r>
            <a:r>
              <a:rPr lang="ru-RU" sz="2700" dirty="0"/>
              <a:t>обоснованность претензий, предъявляемых к </a:t>
            </a:r>
            <a:r>
              <a:rPr lang="ru-RU" sz="2700" dirty="0" smtClean="0"/>
              <a:t>проверяемому </a:t>
            </a:r>
            <a:r>
              <a:rPr lang="ru-RU" sz="2700" dirty="0"/>
              <a:t>предприятию (в случае удовлетворения </a:t>
            </a:r>
            <a:r>
              <a:rPr lang="ru-RU" sz="2700" dirty="0" smtClean="0"/>
              <a:t>претензий </a:t>
            </a:r>
            <a:r>
              <a:rPr lang="ru-RU" sz="2700" dirty="0"/>
              <a:t>нужно проверить, проводились ли </a:t>
            </a:r>
            <a:r>
              <a:rPr lang="ru-RU" sz="2700" dirty="0" smtClean="0"/>
              <a:t>административные </a:t>
            </a:r>
            <a:r>
              <a:rPr lang="ru-RU" sz="2700" dirty="0"/>
              <a:t>расследования в целях установления виновных лиц и, если таковые установлены, возместили ли они </a:t>
            </a:r>
            <a:r>
              <a:rPr lang="ru-RU" sz="2700" dirty="0" smtClean="0"/>
              <a:t>причиненный </a:t>
            </a:r>
            <a:r>
              <a:rPr lang="ru-RU" sz="2700" dirty="0"/>
              <a:t>материальный ущерб);</a:t>
            </a:r>
          </a:p>
          <a:p>
            <a:pPr marL="457200" lvl="1" indent="0">
              <a:buNone/>
            </a:pPr>
            <a:r>
              <a:rPr lang="ru-RU" sz="2700" dirty="0" smtClean="0"/>
              <a:t>- </a:t>
            </a:r>
            <a:r>
              <a:rPr lang="ru-RU" sz="2700" dirty="0"/>
              <a:t>правильность ведения аналитического учета (он </a:t>
            </a:r>
            <a:r>
              <a:rPr lang="ru-RU" sz="2700" dirty="0" smtClean="0"/>
              <a:t>должен </a:t>
            </a:r>
            <a:r>
              <a:rPr lang="ru-RU" sz="2700" dirty="0"/>
              <a:t>вестись по каждому дебитору и отдельным </a:t>
            </a:r>
            <a:r>
              <a:rPr lang="ru-RU" sz="2700" dirty="0" smtClean="0"/>
              <a:t>претензиям</a:t>
            </a:r>
            <a:r>
              <a:rPr lang="ru-RU" sz="2700" dirty="0"/>
              <a:t>), а также соответствие записей аналитического учета записям в журнале-ордере № 8, главной книге и балансе;</a:t>
            </a:r>
          </a:p>
          <a:p>
            <a:pPr marL="457200" lvl="1" indent="0">
              <a:buNone/>
            </a:pPr>
            <a:r>
              <a:rPr lang="ru-RU" sz="2700" dirty="0"/>
              <a:t>- правильность составления бухгалтерских проводок по учету расчетов по претензиям</a:t>
            </a:r>
            <a:r>
              <a:rPr lang="ru-RU" sz="2700" dirty="0" smtClean="0"/>
              <a:t>.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58782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411" y="593124"/>
            <a:ext cx="10785389" cy="5583839"/>
          </a:xfrm>
        </p:spPr>
        <p:txBody>
          <a:bodyPr>
            <a:normAutofit/>
          </a:bodyPr>
          <a:lstStyle/>
          <a:p>
            <a:r>
              <a:rPr lang="ru-RU" dirty="0"/>
              <a:t>В обязательном порядке проверяется правильность </a:t>
            </a:r>
            <a:r>
              <a:rPr lang="ru-RU" dirty="0" smtClean="0"/>
              <a:t>составления </a:t>
            </a:r>
            <a:r>
              <a:rPr lang="ru-RU" dirty="0"/>
              <a:t>корреспонденции счетов по каждому виду </a:t>
            </a:r>
            <a:r>
              <a:rPr lang="ru-RU" dirty="0" smtClean="0"/>
              <a:t>расчетов</a:t>
            </a:r>
            <a:r>
              <a:rPr lang="ru-RU" dirty="0"/>
              <a:t>, организация аналитического учета по ним, обоснованность начисления (или возмещения) НДС по этим </a:t>
            </a:r>
            <a:r>
              <a:rPr lang="ru-RU" dirty="0" smtClean="0"/>
              <a:t>операциям</a:t>
            </a:r>
            <a:r>
              <a:rPr lang="ru-RU" dirty="0"/>
              <a:t>.</a:t>
            </a:r>
          </a:p>
          <a:p>
            <a:r>
              <a:rPr lang="ru-RU" dirty="0"/>
              <a:t>Типичные ошибки и недостатки учета, часто </a:t>
            </a:r>
            <a:r>
              <a:rPr lang="ru-RU" dirty="0" smtClean="0"/>
              <a:t>встречающиеся </a:t>
            </a:r>
            <a:r>
              <a:rPr lang="ru-RU" dirty="0"/>
              <a:t>в процессе аудита этого раздела учета: </a:t>
            </a:r>
          </a:p>
          <a:p>
            <a:pPr marL="457200" lvl="1" indent="0">
              <a:buNone/>
            </a:pPr>
            <a:r>
              <a:rPr lang="ru-RU" dirty="0"/>
              <a:t>- </a:t>
            </a:r>
            <a:r>
              <a:rPr lang="ru-RU" sz="2800" dirty="0"/>
              <a:t>несоблюдение финансовой дисциплины по расчетам; </a:t>
            </a:r>
          </a:p>
          <a:p>
            <a:pPr marL="457200" lvl="1" indent="0">
              <a:buNone/>
            </a:pPr>
            <a:r>
              <a:rPr lang="ru-RU" sz="2800" dirty="0"/>
              <a:t>- несоответствие данных аналитического и </a:t>
            </a:r>
            <a:r>
              <a:rPr lang="ru-RU" sz="2800" dirty="0" smtClean="0"/>
              <a:t>синтетического </a:t>
            </a:r>
            <a:r>
              <a:rPr lang="ru-RU" sz="2800" dirty="0"/>
              <a:t>учета;</a:t>
            </a:r>
          </a:p>
          <a:p>
            <a:pPr marL="457200" lvl="1" indent="0">
              <a:buNone/>
            </a:pPr>
            <a:r>
              <a:rPr lang="ru-RU" sz="2800" dirty="0"/>
              <a:t>- необоснованное признание доходов и расходов </a:t>
            </a:r>
            <a:r>
              <a:rPr lang="ru-RU" sz="2800" dirty="0" smtClean="0"/>
              <a:t>организации</a:t>
            </a:r>
            <a:r>
              <a:rPr lang="ru-RU" sz="2800" dirty="0"/>
              <a:t>;</a:t>
            </a:r>
          </a:p>
          <a:p>
            <a:pPr marL="457200" lvl="1" indent="0">
              <a:buNone/>
            </a:pPr>
            <a:r>
              <a:rPr lang="ru-RU" sz="2800" dirty="0"/>
              <a:t>- неправомерное использование счета 76 вместо </a:t>
            </a:r>
            <a:r>
              <a:rPr lang="ru-RU" sz="2800" dirty="0" smtClean="0"/>
              <a:t>счетов </a:t>
            </a:r>
            <a:r>
              <a:rPr lang="ru-RU" sz="2800" dirty="0"/>
              <a:t>60 и 62;</a:t>
            </a:r>
          </a:p>
          <a:p>
            <a:pPr marL="457200" lvl="1" indent="0">
              <a:buNone/>
            </a:pPr>
            <a:r>
              <a:rPr lang="ru-RU" sz="2800" dirty="0" smtClean="0"/>
              <a:t>- несоблюдение </a:t>
            </a:r>
            <a:r>
              <a:rPr lang="ru-RU" sz="2800" dirty="0"/>
              <a:t>сроков предъявления претензий; </a:t>
            </a:r>
          </a:p>
          <a:p>
            <a:pPr marL="457200" lvl="1" indent="0">
              <a:buNone/>
            </a:pPr>
            <a:r>
              <a:rPr lang="ru-RU" sz="2800" dirty="0" smtClean="0"/>
              <a:t>- неправильные </a:t>
            </a:r>
            <a:r>
              <a:rPr lang="ru-RU" sz="2800" dirty="0"/>
              <a:t>корреспонденции счетов.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28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124" y="675503"/>
            <a:ext cx="10760676" cy="5501460"/>
          </a:xfrm>
        </p:spPr>
        <p:txBody>
          <a:bodyPr>
            <a:normAutofit/>
          </a:bodyPr>
          <a:lstStyle/>
          <a:p>
            <a:r>
              <a:rPr lang="ru-RU" dirty="0"/>
              <a:t>Целью аудита расчетов по </a:t>
            </a:r>
            <a:r>
              <a:rPr lang="ru-RU" b="1" dirty="0"/>
              <a:t>доверительному </a:t>
            </a:r>
            <a:r>
              <a:rPr lang="ru-RU" b="1" dirty="0" smtClean="0"/>
              <a:t>управлению </a:t>
            </a:r>
            <a:r>
              <a:rPr lang="ru-RU" b="1" dirty="0"/>
              <a:t>имуществом</a:t>
            </a:r>
            <a:r>
              <a:rPr lang="ru-RU" dirty="0"/>
              <a:t> является установление правильности учета операций по получению, использованию и возврату </a:t>
            </a:r>
            <a:r>
              <a:rPr lang="ru-RU" dirty="0" smtClean="0"/>
              <a:t>имущества</a:t>
            </a:r>
            <a:r>
              <a:rPr lang="ru-RU" dirty="0"/>
              <a:t>, поступившего в доверительное управление, а </a:t>
            </a:r>
            <a:r>
              <a:rPr lang="ru-RU" dirty="0" smtClean="0"/>
              <a:t>также </a:t>
            </a:r>
            <a:r>
              <a:rPr lang="ru-RU" dirty="0"/>
              <a:t>проверка учета и распределения полученного от </a:t>
            </a:r>
            <a:r>
              <a:rPr lang="ru-RU" dirty="0" smtClean="0"/>
              <a:t>доверительного </a:t>
            </a:r>
            <a:r>
              <a:rPr lang="ru-RU" dirty="0"/>
              <a:t>управления дохода.</a:t>
            </a:r>
          </a:p>
          <a:p>
            <a:r>
              <a:rPr lang="ru-RU" dirty="0"/>
              <a:t>Источниками проверки являются: Положение об </a:t>
            </a:r>
            <a:r>
              <a:rPr lang="ru-RU" dirty="0" smtClean="0"/>
              <a:t>учетной </a:t>
            </a:r>
            <a:r>
              <a:rPr lang="ru-RU" dirty="0"/>
              <a:t>политике предприятия, договор доверительного </a:t>
            </a:r>
            <a:r>
              <a:rPr lang="ru-RU" dirty="0" smtClean="0"/>
              <a:t>управления</a:t>
            </a:r>
            <a:r>
              <a:rPr lang="ru-RU" dirty="0"/>
              <a:t>, бухгалтерская отчетность, учетные регистры по счетам 79, 91, 26, Главная книга, первичные </a:t>
            </a:r>
            <a:r>
              <a:rPr lang="ru-RU" dirty="0" smtClean="0"/>
              <a:t>документы</a:t>
            </a:r>
            <a:r>
              <a:rPr lang="ru-RU" dirty="0"/>
              <a:t>, подтверждающие получение имущества, </a:t>
            </a:r>
            <a:r>
              <a:rPr lang="ru-RU" dirty="0" smtClean="0"/>
              <a:t>распределение </a:t>
            </a:r>
            <a:r>
              <a:rPr lang="ru-RU" dirty="0"/>
              <a:t>и перечисление дохода, возврат имущества и др. документы.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69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363" y="486032"/>
            <a:ext cx="10892481" cy="5690931"/>
          </a:xfrm>
        </p:spPr>
        <p:txBody>
          <a:bodyPr/>
          <a:lstStyle/>
          <a:p>
            <a:r>
              <a:rPr lang="ru-RU" dirty="0"/>
              <a:t>Приступая к проверке, аудитор должен учитывать </a:t>
            </a:r>
            <a:r>
              <a:rPr lang="ru-RU" dirty="0" smtClean="0"/>
              <a:t>специфику </a:t>
            </a:r>
            <a:r>
              <a:rPr lang="ru-RU" dirty="0"/>
              <a:t>данных хозяйственных операций, в частности то, что по договору доверительного управления имуществом одна сторона (учредитель) передает другой стороне (</a:t>
            </a:r>
            <a:r>
              <a:rPr lang="ru-RU" dirty="0" smtClean="0"/>
              <a:t>доверительному </a:t>
            </a:r>
            <a:r>
              <a:rPr lang="ru-RU" dirty="0"/>
              <a:t>управляющему) на определенный срок </a:t>
            </a:r>
            <a:r>
              <a:rPr lang="ru-RU" dirty="0" smtClean="0"/>
              <a:t>имущество </a:t>
            </a:r>
            <a:r>
              <a:rPr lang="ru-RU" dirty="0"/>
              <a:t>в доверительное управление, а последняя </a:t>
            </a:r>
            <a:r>
              <a:rPr lang="ru-RU" dirty="0" smtClean="0"/>
              <a:t>обязуется </a:t>
            </a:r>
            <a:r>
              <a:rPr lang="ru-RU" dirty="0"/>
              <a:t>осуществлять управление этим имуществом в </a:t>
            </a:r>
            <a:r>
              <a:rPr lang="ru-RU" dirty="0" smtClean="0"/>
              <a:t>интересах </a:t>
            </a:r>
            <a:r>
              <a:rPr lang="ru-RU" dirty="0"/>
              <a:t>учредителя управления или указанного им лица.</a:t>
            </a:r>
          </a:p>
          <a:p>
            <a:r>
              <a:rPr lang="ru-RU" dirty="0"/>
              <a:t>Передача имущества в доверительное управление не влечет за собой перехода права собственности на него к доверительному управляющему. Поэтому имущество, </a:t>
            </a:r>
            <a:r>
              <a:rPr lang="ru-RU" dirty="0" smtClean="0"/>
              <a:t>находящееся </a:t>
            </a:r>
            <a:r>
              <a:rPr lang="ru-RU" dirty="0"/>
              <a:t>в доверительном управлении, продолжает </a:t>
            </a:r>
            <a:r>
              <a:rPr lang="ru-RU" dirty="0" smtClean="0"/>
              <a:t>учитываться </a:t>
            </a:r>
            <a:r>
              <a:rPr lang="ru-RU" dirty="0"/>
              <a:t>на бухгалтерском балансе учредителя </a:t>
            </a:r>
            <a:r>
              <a:rPr lang="ru-RU" dirty="0" smtClean="0"/>
              <a:t>управления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1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838" y="634314"/>
            <a:ext cx="10735962" cy="5542649"/>
          </a:xfrm>
        </p:spPr>
        <p:txBody>
          <a:bodyPr/>
          <a:lstStyle/>
          <a:p>
            <a:r>
              <a:rPr lang="ru-RU" dirty="0"/>
              <a:t>Имущество, переданное в доверительное управление, подлежит обособлению от другого имущества учредителя управления, а также от имущества доверительного </a:t>
            </a:r>
            <a:r>
              <a:rPr lang="ru-RU" dirty="0" smtClean="0"/>
              <a:t>управляющего</a:t>
            </a:r>
            <a:r>
              <a:rPr lang="ru-RU" dirty="0"/>
              <a:t>. Оно отражается на отдельном балансе, </a:t>
            </a:r>
            <a:r>
              <a:rPr lang="ru-RU" dirty="0" smtClean="0"/>
              <a:t>выделенном </a:t>
            </a:r>
            <a:r>
              <a:rPr lang="ru-RU" dirty="0"/>
              <a:t>из самостоятельного баланса учредителя управления. Этот отдельный баланс, а также учет имущества и </a:t>
            </a:r>
            <a:r>
              <a:rPr lang="ru-RU" dirty="0" smtClean="0"/>
              <a:t>связанных </a:t>
            </a:r>
            <a:r>
              <a:rPr lang="ru-RU" dirty="0"/>
              <a:t>с ним активов и пассивов ведет доверительный </a:t>
            </a:r>
            <a:r>
              <a:rPr lang="ru-RU" dirty="0" smtClean="0"/>
              <a:t>управляющий</a:t>
            </a:r>
            <a:r>
              <a:rPr lang="ru-RU" dirty="0"/>
              <a:t>.</a:t>
            </a:r>
          </a:p>
          <a:p>
            <a:r>
              <a:rPr lang="ru-RU" dirty="0"/>
              <a:t>Осуществляя доверительное управление имуществом, доверительный управляющий вправе совершать в </a:t>
            </a:r>
            <a:r>
              <a:rPr lang="ru-RU" dirty="0" smtClean="0"/>
              <a:t>отношении </a:t>
            </a:r>
            <a:r>
              <a:rPr lang="ru-RU" dirty="0"/>
              <a:t>этого имущества любые юридические и фактические  действия в интересах выгодоприобретателя. Какие-либо ограничения в отношении отдельных действий по </a:t>
            </a:r>
            <a:r>
              <a:rPr lang="ru-RU" dirty="0" smtClean="0"/>
              <a:t>доверительному </a:t>
            </a:r>
            <a:r>
              <a:rPr lang="ru-RU" dirty="0"/>
              <a:t>управлению имуществом устанавливаются </a:t>
            </a:r>
            <a:r>
              <a:rPr lang="ru-RU" dirty="0" smtClean="0"/>
              <a:t>законом </a:t>
            </a:r>
            <a:r>
              <a:rPr lang="ru-RU" dirty="0"/>
              <a:t>или договором.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43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351" y="444843"/>
            <a:ext cx="10406449" cy="5732120"/>
          </a:xfrm>
        </p:spPr>
        <p:txBody>
          <a:bodyPr>
            <a:normAutofit/>
          </a:bodyPr>
          <a:lstStyle/>
          <a:p>
            <a:r>
              <a:rPr lang="ru-RU" sz="3200" dirty="0"/>
              <a:t>Доверительный управляющий представляет </a:t>
            </a:r>
            <a:r>
              <a:rPr lang="ru-RU" sz="3200" dirty="0" smtClean="0"/>
              <a:t>учредителю </a:t>
            </a:r>
            <a:r>
              <a:rPr lang="ru-RU" sz="3200" dirty="0"/>
              <a:t>управления и выгодоприобретателю отчет о своей </a:t>
            </a:r>
            <a:r>
              <a:rPr lang="ru-RU" sz="3200" dirty="0" smtClean="0"/>
              <a:t>деятельности</a:t>
            </a:r>
            <a:r>
              <a:rPr lang="ru-RU" sz="3200" dirty="0"/>
              <a:t>. Сроки и порядок такой отчетности </a:t>
            </a:r>
            <a:r>
              <a:rPr lang="ru-RU" sz="3200" dirty="0" smtClean="0"/>
              <a:t>устанавливаются </a:t>
            </a:r>
            <a:r>
              <a:rPr lang="ru-RU" sz="3200" dirty="0"/>
              <a:t>договором доверительного управления имуществом. При этом необходимо иметь в виду, что отчет </a:t>
            </a:r>
            <a:r>
              <a:rPr lang="ru-RU" sz="3200" dirty="0" smtClean="0"/>
              <a:t>доверительного </a:t>
            </a:r>
            <a:r>
              <a:rPr lang="ru-RU" sz="3200" dirty="0"/>
              <a:t>управляющего является основой для отражения </a:t>
            </a:r>
            <a:r>
              <a:rPr lang="ru-RU" sz="3200" dirty="0" smtClean="0"/>
              <a:t>имущества</a:t>
            </a:r>
            <a:r>
              <a:rPr lang="ru-RU" sz="3200" dirty="0"/>
              <a:t>, переданного в доверительное управление, в </a:t>
            </a:r>
            <a:r>
              <a:rPr lang="ru-RU" sz="3200" dirty="0" smtClean="0"/>
              <a:t>отчетности </a:t>
            </a:r>
            <a:r>
              <a:rPr lang="ru-RU" sz="3200" dirty="0"/>
              <a:t>учредителя управления. Поэтому отчет должен </a:t>
            </a:r>
            <a:r>
              <a:rPr lang="ru-RU" sz="3200" dirty="0" smtClean="0"/>
              <a:t>включать </a:t>
            </a:r>
            <a:r>
              <a:rPr lang="ru-RU" sz="3200" dirty="0"/>
              <a:t>отдельный баланс и иные формы, необходимые </a:t>
            </a:r>
            <a:r>
              <a:rPr lang="ru-RU" sz="3200" dirty="0" smtClean="0"/>
              <a:t>учредителю </a:t>
            </a:r>
            <a:r>
              <a:rPr lang="ru-RU" sz="3200" dirty="0"/>
              <a:t>управления для целей составления финансовой </a:t>
            </a:r>
            <a:r>
              <a:rPr lang="ru-RU" sz="3200" dirty="0" smtClean="0"/>
              <a:t>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val="299012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2994" y="1364306"/>
            <a:ext cx="10233800" cy="4351338"/>
          </a:xfrm>
        </p:spPr>
        <p:txBody>
          <a:bodyPr/>
          <a:lstStyle/>
          <a:p>
            <a:r>
              <a:rPr lang="ru-RU" sz="3600" dirty="0"/>
              <a:t>Учредитель управления учитывает операции по доверительному управлению имуществом в общем порядке, то есть с помощью счета 79 «Внутрихозяйственные расчеты», к которому открывается </a:t>
            </a:r>
            <a:r>
              <a:rPr lang="ru-RU" sz="3600" dirty="0" err="1"/>
              <a:t>субсчет</a:t>
            </a:r>
            <a:r>
              <a:rPr lang="ru-RU" sz="3600" dirty="0"/>
              <a:t> «Расчеты по договору доверительного управления имуществом».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37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4929" y="543697"/>
            <a:ext cx="10733903" cy="590653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Для формирования отдельного баланса по учету </a:t>
            </a:r>
            <a:r>
              <a:rPr lang="ru-RU" dirty="0" smtClean="0"/>
              <a:t>имущества</a:t>
            </a:r>
            <a:r>
              <a:rPr lang="ru-RU" dirty="0"/>
              <a:t>, переданного в доверительное управление, и </a:t>
            </a:r>
            <a:r>
              <a:rPr lang="ru-RU" dirty="0" smtClean="0"/>
              <a:t>порождаемых </a:t>
            </a:r>
            <a:r>
              <a:rPr lang="ru-RU" dirty="0"/>
              <a:t>этим иных активов и пассивов доверительный управляющий должен применять счета, предусмотренные планом счетов для соответствующих операций. В </a:t>
            </a:r>
            <a:r>
              <a:rPr lang="ru-RU" dirty="0" smtClean="0"/>
              <a:t>частности</a:t>
            </a:r>
            <a:r>
              <a:rPr lang="ru-RU" dirty="0"/>
              <a:t>, любые расчеты между балансом учредителя </a:t>
            </a:r>
            <a:r>
              <a:rPr lang="ru-RU" dirty="0" smtClean="0"/>
              <a:t>управления </a:t>
            </a:r>
            <a:r>
              <a:rPr lang="ru-RU" dirty="0"/>
              <a:t>и отдельным балансом проводятся через счет 79 «</a:t>
            </a:r>
            <a:r>
              <a:rPr lang="ru-RU" dirty="0" smtClean="0"/>
              <a:t>Внутрихозяйственные </a:t>
            </a:r>
            <a:r>
              <a:rPr lang="ru-RU" dirty="0"/>
              <a:t>расчеты», операции по отдельному </a:t>
            </a:r>
            <a:r>
              <a:rPr lang="ru-RU" dirty="0" smtClean="0"/>
              <a:t>банковскому </a:t>
            </a:r>
            <a:r>
              <a:rPr lang="ru-RU" dirty="0"/>
              <a:t>счету, открытому для расчетов по деятельности, связанной с доверительным управлением, учитываются на счете 51 «Расчетные счета» или 52 «Валютные счета». </a:t>
            </a:r>
            <a:endParaRPr lang="ru-RU" dirty="0" smtClean="0"/>
          </a:p>
          <a:p>
            <a:r>
              <a:rPr lang="ru-RU" dirty="0" smtClean="0"/>
              <a:t>Записи </a:t>
            </a:r>
            <a:r>
              <a:rPr lang="ru-RU" dirty="0"/>
              <a:t>по этим счетам, в том числе по формированию и учету затрат на производство и продажу продукции, </a:t>
            </a:r>
            <a:r>
              <a:rPr lang="ru-RU" dirty="0" smtClean="0"/>
              <a:t>расчет </a:t>
            </a:r>
            <a:r>
              <a:rPr lang="ru-RU" dirty="0"/>
              <a:t>и учет финансовых результатов производятся в </a:t>
            </a:r>
            <a:r>
              <a:rPr lang="ru-RU" dirty="0" smtClean="0"/>
              <a:t>общеустановленном </a:t>
            </a:r>
            <a:r>
              <a:rPr lang="ru-RU" dirty="0"/>
              <a:t>порядке.</a:t>
            </a:r>
          </a:p>
        </p:txBody>
      </p:sp>
    </p:spTree>
    <p:extLst>
      <p:ext uri="{BB962C8B-B14F-4D97-AF65-F5344CB8AC3E}">
        <p14:creationId xmlns:p14="http://schemas.microsoft.com/office/powerpoint/2010/main" val="186847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3254" y="947351"/>
            <a:ext cx="10332308" cy="5155471"/>
          </a:xfrm>
        </p:spPr>
        <p:txBody>
          <a:bodyPr>
            <a:normAutofit/>
          </a:bodyPr>
          <a:lstStyle/>
          <a:p>
            <a:r>
              <a:rPr lang="ru-RU" dirty="0"/>
              <a:t>Аудитору необходимо проверить:</a:t>
            </a:r>
          </a:p>
          <a:p>
            <a:pPr marL="457200" lvl="1" indent="0">
              <a:buNone/>
            </a:pPr>
            <a:r>
              <a:rPr lang="ru-RU" sz="2800" dirty="0" smtClean="0"/>
              <a:t>-  </a:t>
            </a:r>
            <a:r>
              <a:rPr lang="ru-RU" sz="2800" dirty="0"/>
              <a:t>наличие договора доверительного управления </a:t>
            </a:r>
            <a:r>
              <a:rPr lang="ru-RU" sz="2800" dirty="0" smtClean="0"/>
              <a:t>имуществом</a:t>
            </a:r>
            <a:r>
              <a:rPr lang="ru-RU" sz="2800" dirty="0"/>
              <a:t>;</a:t>
            </a:r>
          </a:p>
          <a:p>
            <a:pPr marL="457200" lvl="1" indent="0">
              <a:buNone/>
            </a:pPr>
            <a:r>
              <a:rPr lang="ru-RU" sz="2800" dirty="0" smtClean="0"/>
              <a:t>- отражение </a:t>
            </a:r>
            <a:r>
              <a:rPr lang="ru-RU" sz="2800" dirty="0"/>
              <a:t>операций, связанных с исполнением </a:t>
            </a:r>
            <a:r>
              <a:rPr lang="ru-RU" sz="2800" dirty="0" smtClean="0"/>
              <a:t>договоров </a:t>
            </a:r>
            <a:r>
              <a:rPr lang="ru-RU" sz="2800" dirty="0"/>
              <a:t>доверительного управления имуществом;</a:t>
            </a:r>
          </a:p>
          <a:p>
            <a:pPr marL="457200" lvl="1" indent="0">
              <a:buNone/>
            </a:pPr>
            <a:r>
              <a:rPr lang="ru-RU" sz="2800" dirty="0" smtClean="0"/>
              <a:t>- </a:t>
            </a:r>
            <a:r>
              <a:rPr lang="ru-RU" sz="2800" dirty="0"/>
              <a:t>отдельный баланс, выделенный из самостоятельного </a:t>
            </a:r>
            <a:r>
              <a:rPr lang="ru-RU" sz="2800" dirty="0" smtClean="0"/>
              <a:t>баланса </a:t>
            </a:r>
            <a:r>
              <a:rPr lang="ru-RU" sz="2800" dirty="0"/>
              <a:t>учредителя управления и доверительного </a:t>
            </a:r>
            <a:r>
              <a:rPr lang="ru-RU" sz="2800" dirty="0" smtClean="0"/>
              <a:t>управляющего</a:t>
            </a:r>
            <a:r>
              <a:rPr lang="ru-RU" sz="2800" dirty="0"/>
              <a:t>;</a:t>
            </a:r>
          </a:p>
          <a:p>
            <a:pPr marL="457200" lvl="1" indent="0">
              <a:buNone/>
            </a:pPr>
            <a:r>
              <a:rPr lang="ru-RU" sz="2800" dirty="0" smtClean="0"/>
              <a:t>- </a:t>
            </a:r>
            <a:r>
              <a:rPr lang="ru-RU" sz="2800" dirty="0"/>
              <a:t>отчеты о деятельности доверительного управляющего;</a:t>
            </a:r>
          </a:p>
          <a:p>
            <a:pPr marL="457200" lvl="1" indent="0">
              <a:buNone/>
            </a:pPr>
            <a:r>
              <a:rPr lang="ru-RU" sz="2800" dirty="0" smtClean="0"/>
              <a:t>- </a:t>
            </a:r>
            <a:r>
              <a:rPr lang="ru-RU" sz="2800" dirty="0"/>
              <a:t>ведение синтетического и аналитического учета по </a:t>
            </a:r>
            <a:r>
              <a:rPr lang="ru-RU" sz="2800" dirty="0" smtClean="0"/>
              <a:t>счету </a:t>
            </a:r>
            <a:r>
              <a:rPr lang="ru-RU" sz="2800" dirty="0"/>
              <a:t>79;</a:t>
            </a:r>
          </a:p>
          <a:p>
            <a:pPr marL="457200" lvl="1" indent="0">
              <a:buNone/>
            </a:pPr>
            <a:r>
              <a:rPr lang="ru-RU" sz="2800" dirty="0" smtClean="0"/>
              <a:t>- </a:t>
            </a:r>
            <a:r>
              <a:rPr lang="ru-RU" sz="2800" dirty="0"/>
              <a:t>отражение операций по счетам 79 «</a:t>
            </a:r>
            <a:r>
              <a:rPr lang="ru-RU" sz="2800" dirty="0" smtClean="0"/>
              <a:t>Внутрихозяйственные </a:t>
            </a:r>
            <a:r>
              <a:rPr lang="ru-RU" sz="2800" dirty="0"/>
              <a:t>расчеты», 51 «Расчетные счета», 52 «Валютные счета».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4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8237" y="1619679"/>
            <a:ext cx="10233800" cy="3298310"/>
          </a:xfrm>
        </p:spPr>
        <p:txBody>
          <a:bodyPr>
            <a:normAutofit/>
          </a:bodyPr>
          <a:lstStyle/>
          <a:p>
            <a:r>
              <a:rPr lang="ru-RU" sz="3600" dirty="0"/>
              <a:t>Особое внимание следует уделить проверке получения дохода от доверительного управляющего и его </a:t>
            </a:r>
            <a:r>
              <a:rPr lang="ru-RU" sz="3600" dirty="0" smtClean="0"/>
              <a:t>налогообложению</a:t>
            </a:r>
            <a:r>
              <a:rPr lang="ru-RU" sz="3600" dirty="0"/>
              <a:t>. Аудитор должен убедиться в отражение </a:t>
            </a:r>
            <a:r>
              <a:rPr lang="ru-RU" sz="3600" dirty="0" smtClean="0"/>
              <a:t>начисленного </a:t>
            </a:r>
            <a:r>
              <a:rPr lang="ru-RU" sz="3600" dirty="0"/>
              <a:t>дохода на счете 91 и своевременности уплаты </a:t>
            </a:r>
            <a:r>
              <a:rPr lang="ru-RU" sz="3600" dirty="0" smtClean="0"/>
              <a:t>налога </a:t>
            </a:r>
            <a:r>
              <a:rPr lang="ru-RU" sz="3600" dirty="0"/>
              <a:t>на прибыль.</a:t>
            </a:r>
          </a:p>
        </p:txBody>
      </p:sp>
    </p:spTree>
    <p:extLst>
      <p:ext uri="{BB962C8B-B14F-4D97-AF65-F5344CB8AC3E}">
        <p14:creationId xmlns:p14="http://schemas.microsoft.com/office/powerpoint/2010/main" val="139540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9428" y="1001840"/>
            <a:ext cx="10233800" cy="4706981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Наиболее распространенными ошибками в </a:t>
            </a:r>
            <a:r>
              <a:rPr lang="ru-RU" sz="3200" dirty="0" smtClean="0"/>
              <a:t>организации </a:t>
            </a:r>
            <a:r>
              <a:rPr lang="ru-RU" sz="3200" dirty="0"/>
              <a:t>учета расчетов по доверительному управлению </a:t>
            </a:r>
            <a:r>
              <a:rPr lang="ru-RU" sz="3200" dirty="0" smtClean="0"/>
              <a:t>имуществом </a:t>
            </a:r>
            <a:r>
              <a:rPr lang="ru-RU" sz="3200" dirty="0"/>
              <a:t>являются:</a:t>
            </a:r>
          </a:p>
          <a:p>
            <a:pPr marL="457200" lvl="1" indent="0">
              <a:buNone/>
            </a:pPr>
            <a:r>
              <a:rPr lang="ru-RU" sz="2800" dirty="0"/>
              <a:t>- </a:t>
            </a:r>
            <a:r>
              <a:rPr lang="ru-RU" sz="3200" dirty="0"/>
              <a:t>отсутствие документов, подтверждающих факт </a:t>
            </a:r>
            <a:r>
              <a:rPr lang="ru-RU" sz="3200" dirty="0" smtClean="0"/>
              <a:t>передачи </a:t>
            </a:r>
            <a:r>
              <a:rPr lang="ru-RU" sz="3200" dirty="0"/>
              <a:t>доверительному управляющему имущества; </a:t>
            </a:r>
          </a:p>
          <a:p>
            <a:pPr marL="457200" lvl="1" indent="0">
              <a:buNone/>
            </a:pPr>
            <a:r>
              <a:rPr lang="ru-RU" sz="3200" dirty="0"/>
              <a:t>- недостоверность аналитического учета переданного в доверительное управление имущества; </a:t>
            </a:r>
          </a:p>
          <a:p>
            <a:pPr marL="457200" lvl="1" indent="0">
              <a:buNone/>
            </a:pPr>
            <a:r>
              <a:rPr lang="ru-RU" sz="3200" dirty="0"/>
              <a:t>- неправильные корреспонденции счетов; </a:t>
            </a:r>
          </a:p>
          <a:p>
            <a:pPr marL="457200" lvl="1" indent="0">
              <a:buNone/>
            </a:pPr>
            <a:r>
              <a:rPr lang="ru-RU" sz="3200" dirty="0" smtClean="0"/>
              <a:t>- необоснованное </a:t>
            </a:r>
            <a:r>
              <a:rPr lang="ru-RU" sz="3200" dirty="0"/>
              <a:t>признание доходов и расходов </a:t>
            </a:r>
            <a:r>
              <a:rPr lang="ru-RU" sz="3200" dirty="0" smtClean="0"/>
              <a:t>организации</a:t>
            </a:r>
            <a:r>
              <a:rPr lang="ru-RU" sz="32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94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71" y="131805"/>
            <a:ext cx="7092778" cy="766119"/>
          </a:xfrm>
        </p:spPr>
        <p:txBody>
          <a:bodyPr>
            <a:normAutofit/>
          </a:bodyPr>
          <a:lstStyle/>
          <a:p>
            <a:r>
              <a:rPr lang="ru-RU" sz="4400" dirty="0"/>
              <a:t>Вопросы и задания к теме</a:t>
            </a:r>
            <a:r>
              <a:rPr lang="ru-RU" sz="4400" dirty="0" smtClean="0"/>
              <a:t>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654" y="897924"/>
            <a:ext cx="11392929" cy="5741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1. Назовите </a:t>
            </a:r>
            <a:r>
              <a:rPr lang="ru-RU" sz="2200" dirty="0"/>
              <a:t>основные способы получения аудиторских доказательств при проверке расчетных операций.</a:t>
            </a:r>
          </a:p>
          <a:p>
            <a:pPr marL="0" indent="0">
              <a:buNone/>
            </a:pPr>
            <a:r>
              <a:rPr lang="ru-RU" sz="2200" dirty="0" smtClean="0"/>
              <a:t>2. Назовите </a:t>
            </a:r>
            <a:r>
              <a:rPr lang="ru-RU" sz="2200" dirty="0"/>
              <a:t>источники информации при аудите расчетов с поставщиками и покупателями.</a:t>
            </a:r>
          </a:p>
          <a:p>
            <a:pPr marL="0" indent="0">
              <a:buNone/>
            </a:pPr>
            <a:r>
              <a:rPr lang="ru-RU" sz="2200" dirty="0" smtClean="0"/>
              <a:t>3. Какие </a:t>
            </a:r>
            <a:r>
              <a:rPr lang="ru-RU" sz="2200" dirty="0"/>
              <a:t>наиболее часто встречающиеся нарушения при аудите расчетов с разными дебиторами и кредиторами?</a:t>
            </a:r>
          </a:p>
          <a:p>
            <a:pPr marL="0" indent="0">
              <a:buNone/>
            </a:pPr>
            <a:r>
              <a:rPr lang="ru-RU" sz="2200" dirty="0" smtClean="0"/>
              <a:t>4. В </a:t>
            </a:r>
            <a:r>
              <a:rPr lang="ru-RU" sz="2200" dirty="0"/>
              <a:t>соответствии с какими нормативными документами аудитор проводит проверку расчетов по оплате труда?</a:t>
            </a:r>
          </a:p>
          <a:p>
            <a:pPr marL="0" indent="0">
              <a:buNone/>
            </a:pPr>
            <a:r>
              <a:rPr lang="ru-RU" sz="2200" dirty="0" smtClean="0"/>
              <a:t>5. В </a:t>
            </a:r>
            <a:r>
              <a:rPr lang="ru-RU" sz="2200" dirty="0"/>
              <a:t>чем состоит аудит соблюдения трудового законодательства?</a:t>
            </a:r>
          </a:p>
          <a:p>
            <a:pPr marL="0" indent="0">
              <a:buNone/>
            </a:pPr>
            <a:r>
              <a:rPr lang="ru-RU" sz="2200" dirty="0" smtClean="0"/>
              <a:t>6. Назовите </a:t>
            </a:r>
            <a:r>
              <a:rPr lang="ru-RU" sz="2200" dirty="0"/>
              <a:t>основные направления аудита расчетов с бюджетом по налогам и сборам.</a:t>
            </a:r>
          </a:p>
          <a:p>
            <a:pPr marL="0" indent="0">
              <a:buNone/>
            </a:pPr>
            <a:r>
              <a:rPr lang="ru-RU" sz="2200" dirty="0" smtClean="0"/>
              <a:t>7. Что </a:t>
            </a:r>
            <a:r>
              <a:rPr lang="ru-RU" sz="2200" dirty="0"/>
              <a:t>является источником информации при аудите правильности возмещения НДС по приобретенным материальным ценностям?</a:t>
            </a:r>
          </a:p>
          <a:p>
            <a:pPr marL="0" indent="0">
              <a:buNone/>
            </a:pPr>
            <a:r>
              <a:rPr lang="ru-RU" sz="2200" dirty="0" smtClean="0"/>
              <a:t>8. На </a:t>
            </a:r>
            <a:r>
              <a:rPr lang="ru-RU" sz="2200" dirty="0"/>
              <a:t>основании проверки каких документов аудитор подтвердит правильность произведенных расходов в целях налогообложения?</a:t>
            </a:r>
          </a:p>
          <a:p>
            <a:pPr marL="0" indent="0">
              <a:buNone/>
            </a:pPr>
            <a:r>
              <a:rPr lang="ru-RU" sz="2200" dirty="0" smtClean="0"/>
              <a:t>9. Составить </a:t>
            </a:r>
            <a:r>
              <a:rPr lang="ru-RU" sz="2200" dirty="0"/>
              <a:t>программу аудита расчетных операций (по видам расчетов) с указанием источников информации и способов получения аудиторских доказательств.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2231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773" y="785255"/>
            <a:ext cx="10515600" cy="1325563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842" y="2657492"/>
            <a:ext cx="5694158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7fea19d742b9db351d53ed49ab7743292253"/>
</p:tagLst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106</TotalTime>
  <Words>1553</Words>
  <Application>Microsoft Office PowerPoint</Application>
  <PresentationFormat>Широкоэкранный</PresentationFormat>
  <Paragraphs>75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Corbel</vt:lpstr>
      <vt:lpstr>Глубина</vt:lpstr>
      <vt:lpstr>КАФЕДРА ЭКОНОМИКИ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 и задания к теме:</vt:lpstr>
      <vt:lpstr>СПАСИБО ЗА ВНИМАНИЕ!!!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Резванец Дарья</cp:lastModifiedBy>
  <cp:revision>7</cp:revision>
  <dcterms:created xsi:type="dcterms:W3CDTF">2017-06-11T07:06:41Z</dcterms:created>
  <dcterms:modified xsi:type="dcterms:W3CDTF">2017-06-13T06:50:04Z</dcterms:modified>
</cp:coreProperties>
</file>